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66" r:id="rId3"/>
    <p:sldId id="268" r:id="rId4"/>
    <p:sldId id="269" r:id="rId5"/>
    <p:sldId id="274" r:id="rId6"/>
    <p:sldId id="263" r:id="rId7"/>
    <p:sldId id="265" r:id="rId8"/>
    <p:sldId id="260" r:id="rId9"/>
    <p:sldId id="259" r:id="rId10"/>
    <p:sldId id="271" r:id="rId11"/>
    <p:sldId id="273" r:id="rId12"/>
    <p:sldId id="262" r:id="rId13"/>
    <p:sldId id="275" r:id="rId14"/>
    <p:sldId id="261" r:id="rId15"/>
    <p:sldId id="278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4" r:id="rId28"/>
    <p:sldId id="296" r:id="rId29"/>
    <p:sldId id="291" r:id="rId30"/>
    <p:sldId id="292" r:id="rId31"/>
  </p:sldIdLst>
  <p:sldSz cx="10691813" cy="7559675"/>
  <p:notesSz cx="6797675" cy="98742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33CC33"/>
    <a:srgbClr val="344164"/>
    <a:srgbClr val="D6D9E0"/>
    <a:srgbClr val="D16E71"/>
    <a:srgbClr val="E1A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32" y="11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7893041-FEB0-4FD8-9BBD-AF56DC4C0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C78BC3-5A97-445A-A7F3-6600CFE2D5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315E7-D30C-4816-9813-F50188454CBC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1872550-E935-4C9A-8C2C-2E15AAC505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1233488"/>
            <a:ext cx="471487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95AE59C-1D7A-40B3-ABDB-A9E5036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CE1AFB-6895-48FE-B232-ACB9A48FA1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A1FA75-09CF-450A-89E7-F50FC51B7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780D9E5-1B0B-4E97-B2A3-DB67E7AF9B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FA90-89ED-403C-9C18-39F3715C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3EA8-F9BB-4C29-BE46-FED6DFF941D5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598A8-5B4C-46CA-A738-A28EF382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99D64-0645-470D-8147-64AB7A91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570F-8FB5-4BB8-B39E-5517E1DF3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70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4FBF5-6E83-436A-B928-D263A464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6AB0-5724-4864-9B22-9D7FFCE7C155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8822-0A40-4B37-9554-21D84833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FADB2-CA5D-4416-AAF8-3CDF90F3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CAB46-93B2-4CCA-96F1-AC82F76E4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1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E28D-E94B-4ACD-A431-918AB85C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240F-BBC4-4879-AAF7-0FD27BBE4BA7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41D4A-4DB2-4DF9-8FA9-33426C23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5647F-650E-4CEA-AECD-8B1298B3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1360-97B3-4C2B-89A8-23E31B2B2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457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22E4-A861-45B8-9649-B4DF0911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AE9C-46DF-43C0-A6B7-6E6BC89EB900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69B29-8798-4858-941F-9181335F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D0F95-D3BF-4DE4-BD1D-F6CE9AF6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CBE8-FB58-453A-8303-FA6033865D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7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5B196-072E-454A-B67E-16A88E76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BBB3-C8D6-4719-8772-A553AF317B01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B8C45-00E1-4B60-9011-91BF8F77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665B-1FAE-45D6-925F-3A803AEA7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D6ED9-1513-4280-8739-02397A390B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33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07D095-8406-4D13-837B-5A398CF6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1917-4CA9-477D-B96D-2B350A9F0019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30AF8F-0651-428E-B40E-3C309002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A5F8DB-DDC9-4CAA-ABB9-5E300FA3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33D8-EC0C-493C-B11A-9BFCF210F8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72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C87435D-7D59-4F25-8FEA-C058B9FC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B945-B62C-4227-89B0-CB886C78AF0F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B9FF63-60FC-489F-8DDB-F3C51808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5A7877-EEF0-4A74-B741-E7BD7C3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5893D-AAAC-48C8-8029-E25818617D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72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77D233-1422-495F-A9A4-4F8741E0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852E-BEA4-4050-B9CF-5D37D287A61F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F091AC-BDD8-4D86-9412-1EB1165F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3F8D26-FC36-4CA4-ABD6-FDB20135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EEBDC-0EA0-46E5-9C43-3FE0A31A3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841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1642BB-AF91-4642-A0DC-EB679AB5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9D18-8956-47A8-A01C-D0BA6CA4DCF9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32F0D7-C4BE-4F4F-9689-76DD0DBA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4072CC-7148-484F-8B83-7EC085C6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20514-7CF1-4896-BD2D-EA33EBEE6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99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283855-A47E-4DBA-B724-A2E9569B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ED17-27DC-4B7A-95DA-011FE8D2F0F0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DEDF5-3270-49AF-ACC6-9BC20C4B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8A1488-F5CA-47A8-B341-169BC5F1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A92D3-A0CB-441D-A353-DB992138F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37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67AE3-27B1-4F25-9536-358674D9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9158-6F9F-4EB1-A878-E579214AD19A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E7DBCE-4146-41CA-AFAD-552405CD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877357-4EE2-4BA7-9915-EF8A6821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7F7DF-4E01-4212-9706-6F47B8E92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79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632EAB-78BE-43B0-9C4D-841D79884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035B0B8-36B6-4C8E-B8EF-92ED59010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2E726-89F2-4F44-82D0-69CAAFD4D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641AD-A08F-4FDA-8E58-F10AF31BF3C5}" type="datetime1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BFB0-33E3-4096-BC46-F41E41F44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Институт маркетинга ГУУ, ОП "Маркетинг" (бакалавриат)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BDF8-CF57-438A-B306-E948ACF5A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179FA60-CE83-4D67-BEF8-E922B7E7E9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>
            <a:extLst>
              <a:ext uri="{FF2B5EF4-FFF2-40B4-BE49-F238E27FC236}">
                <a16:creationId xmlns:a16="http://schemas.microsoft.com/office/drawing/2014/main" id="{4825AF10-9CD0-4FA4-BD91-79891623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98"/>
            <a:ext cx="10691813" cy="747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126E81-74DA-4678-A2C0-67480BB58293}"/>
              </a:ext>
            </a:extLst>
          </p:cNvPr>
          <p:cNvSpPr/>
          <p:nvPr/>
        </p:nvSpPr>
        <p:spPr>
          <a:xfrm>
            <a:off x="1049338" y="2455863"/>
            <a:ext cx="92900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B1E0E-5B34-405B-A234-79C9AF9D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382" y="2455863"/>
            <a:ext cx="9088041" cy="2631887"/>
          </a:xfrm>
        </p:spPr>
        <p:txBody>
          <a:bodyPr/>
          <a:lstStyle/>
          <a:p>
            <a:r>
              <a:rPr lang="ru-RU" sz="4400" b="1" dirty="0"/>
              <a:t>Формирование проектов ФГОС 3++ и ПООП по направлению подготовки 38.03.02 «Менеджмент» с учетом профессиональных стандартов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E35042-9CF9-460E-BD53-BCC696E53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368" y="6428453"/>
            <a:ext cx="8564503" cy="1044724"/>
          </a:xfrm>
        </p:spPr>
        <p:txBody>
          <a:bodyPr/>
          <a:lstStyle/>
          <a:p>
            <a:r>
              <a:rPr lang="ru-RU" dirty="0"/>
              <a:t>к.э.н., доцент Борисова Виктория Владимировна</a:t>
            </a:r>
          </a:p>
          <a:p>
            <a:r>
              <a:rPr lang="ru-RU" dirty="0"/>
              <a:t>Государственный университет управления, апрель 2019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0" y="-1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Перечень универсальных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026233"/>
              </p:ext>
            </p:extLst>
          </p:nvPr>
        </p:nvGraphicFramePr>
        <p:xfrm>
          <a:off x="247135" y="1460499"/>
          <a:ext cx="10078541" cy="432840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93514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6085027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</a:tblGrid>
              <a:tr h="430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Категория универсальных компетенций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Код и наименование универсальной компетенции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11039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Самоорганизация и саморазвитие (в том числе </a:t>
                      </a:r>
                      <a:r>
                        <a:rPr lang="ru-RU" sz="1800" b="1" i="1" dirty="0" err="1">
                          <a:effectLst/>
                        </a:rPr>
                        <a:t>здоровьесбережение</a:t>
                      </a:r>
                      <a:r>
                        <a:rPr lang="ru-RU" sz="1800" b="1" i="1" dirty="0">
                          <a:effectLst/>
                        </a:rPr>
                        <a:t>)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УК-6. Способен управлять своим временем, выстраивать и реализовывать траекторию саморазвития на основе принципов образования в течение всей жизни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  <a:tr h="1481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УК-7. Способен поддерживать должный уровень физической подготовленности для обеспечения полноценной социальной и профессиональной деятельности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161139"/>
                  </a:ext>
                </a:extLst>
              </a:tr>
              <a:tr h="72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УК-8. Способен создавать и поддерживать безопасные условия жизнедеятельности, в том числе при возникновении чрезвычайных ситуаций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5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6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6">
            <a:extLst>
              <a:ext uri="{FF2B5EF4-FFF2-40B4-BE49-F238E27FC236}">
                <a16:creationId xmlns:a16="http://schemas.microsoft.com/office/drawing/2014/main" id="{242D9AA2-2265-4F07-873B-736A6DC2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7">
            <a:extLst>
              <a:ext uri="{FF2B5EF4-FFF2-40B4-BE49-F238E27FC236}">
                <a16:creationId xmlns:a16="http://schemas.microsoft.com/office/drawing/2014/main" id="{D6DA8478-9F50-41ED-9076-F2EEBF03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0" y="0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A36E963B-3561-4BF0-AC03-58909306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TextBox 8">
            <a:extLst>
              <a:ext uri="{FF2B5EF4-FFF2-40B4-BE49-F238E27FC236}">
                <a16:creationId xmlns:a16="http://schemas.microsoft.com/office/drawing/2014/main" id="{0C0C0983-82ED-41D8-97B5-B77BA67A4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5578475"/>
            <a:ext cx="415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1F450-4BD4-4E8F-8761-155CF8A1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-26987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Универсальные компетенции и  индикаторы их достижения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81AE72-ABC5-4A04-B09F-CB1F6D0EE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337166"/>
              </p:ext>
            </p:extLst>
          </p:nvPr>
        </p:nvGraphicFramePr>
        <p:xfrm>
          <a:off x="247134" y="1433513"/>
          <a:ext cx="10268466" cy="490639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134233">
                  <a:extLst>
                    <a:ext uri="{9D8B030D-6E8A-4147-A177-3AD203B41FA5}">
                      <a16:colId xmlns:a16="http://schemas.microsoft.com/office/drawing/2014/main" val="1027075462"/>
                    </a:ext>
                  </a:extLst>
                </a:gridCol>
                <a:gridCol w="5134233">
                  <a:extLst>
                    <a:ext uri="{9D8B030D-6E8A-4147-A177-3AD203B41FA5}">
                      <a16:colId xmlns:a16="http://schemas.microsoft.com/office/drawing/2014/main" val="27017960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УК-1. Способен осуществлять поиск, критический анализ и синтез информации, применять системный подход для решения поставленных задач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5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/>
                        <a:t>Предложенный вариант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/>
                        <a:t>Вариант ГУУ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8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kern="1200" dirty="0">
                          <a:effectLst/>
                        </a:rPr>
                        <a:t>УК-1.1. Анализирует задачу, выделяя ее базовые составляющие;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kern="1200" dirty="0">
                          <a:effectLst/>
                        </a:rPr>
                        <a:t>УК-1.1. Анализирует задачу, выделяя ее базовые составляющие;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401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kern="1200" dirty="0">
                          <a:effectLst/>
                        </a:rPr>
                        <a:t>УК-1.2. Определяет и ранжирует информацию, требуемую для решения поставленной задачи; осуществляет поиск информации для решения поставленной задачи по различным типам запросов;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kern="1200" dirty="0">
                          <a:effectLst/>
                        </a:rPr>
                        <a:t>УК-1.2. Определяет и ранжирует информацию, требуемую для решения поставленной задачи;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kern="1200" dirty="0">
                          <a:effectLst/>
                        </a:rPr>
                        <a:t>УК-1.3 Четко описывает состав и структуру требуемых данных и информации, грамотно реализует процессы их сбора, обработки и интерпретации</a:t>
                      </a:r>
                      <a:r>
                        <a:rPr lang="en-US" sz="1984" kern="1200" dirty="0">
                          <a:effectLst/>
                        </a:rPr>
                        <a:t>;</a:t>
                      </a:r>
                      <a:endParaRPr lang="ru-RU" sz="1984" kern="1200" dirty="0">
                        <a:effectLst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84" kern="1200" dirty="0">
                          <a:effectLst/>
                        </a:rPr>
                        <a:t>УК-1.4. Осуществляет поиск информации для решения поставленной задачи по различным типам запросов;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9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6">
            <a:extLst>
              <a:ext uri="{FF2B5EF4-FFF2-40B4-BE49-F238E27FC236}">
                <a16:creationId xmlns:a16="http://schemas.microsoft.com/office/drawing/2014/main" id="{242D9AA2-2265-4F07-873B-736A6DC25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7">
            <a:extLst>
              <a:ext uri="{FF2B5EF4-FFF2-40B4-BE49-F238E27FC236}">
                <a16:creationId xmlns:a16="http://schemas.microsoft.com/office/drawing/2014/main" id="{D6DA8478-9F50-41ED-9076-F2EEBF03D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0" y="0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A36E963B-3561-4BF0-AC03-58909306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5125" name="TextBox 8">
            <a:extLst>
              <a:ext uri="{FF2B5EF4-FFF2-40B4-BE49-F238E27FC236}">
                <a16:creationId xmlns:a16="http://schemas.microsoft.com/office/drawing/2014/main" id="{0C0C0983-82ED-41D8-97B5-B77BA67A4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5578475"/>
            <a:ext cx="415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1F450-4BD4-4E8F-8761-155CF8A1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-26987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Универсальные компетенции и  индикаторы их достижения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81AE72-ABC5-4A04-B09F-CB1F6D0EE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551772"/>
              </p:ext>
            </p:extLst>
          </p:nvPr>
        </p:nvGraphicFramePr>
        <p:xfrm>
          <a:off x="224029" y="1422103"/>
          <a:ext cx="10243751" cy="61375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053913">
                  <a:extLst>
                    <a:ext uri="{9D8B030D-6E8A-4147-A177-3AD203B41FA5}">
                      <a16:colId xmlns:a16="http://schemas.microsoft.com/office/drawing/2014/main" val="1027075462"/>
                    </a:ext>
                  </a:extLst>
                </a:gridCol>
                <a:gridCol w="5189838">
                  <a:extLst>
                    <a:ext uri="{9D8B030D-6E8A-4147-A177-3AD203B41FA5}">
                      <a16:colId xmlns:a16="http://schemas.microsoft.com/office/drawing/2014/main" val="2701796039"/>
                    </a:ext>
                  </a:extLst>
                </a:gridCol>
              </a:tblGrid>
              <a:tr h="693734"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УК-1. Способен осуществлять поиск, критический анализ и синтез информации, применять системный подход для решения поставленных задач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58055"/>
                  </a:ext>
                </a:extLst>
              </a:tr>
              <a:tr h="389723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/>
                        <a:t>Предложенный вариант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/>
                        <a:t>Вариант ГУУ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86608"/>
                  </a:ext>
                </a:extLst>
              </a:tr>
              <a:tr h="149316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</a:rPr>
                        <a:t>УК-1.3. Работает с научными текстами, отличает факты от мнений, интерпретаций, оценок и обосновывает свои выводы с применением философского понятийного аппарата;</a:t>
                      </a:r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effectLst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effectLst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effectLst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</a:rPr>
                        <a:t>УК-1.5. При обработке информации отличает факты от мнений, интерпретаций, оценок, формирует собственные мнения и суждения, аргументирует свои выводы, в том числе с применением философского понятийного аппарата;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70144"/>
                  </a:ext>
                </a:extLst>
              </a:tr>
              <a:tr h="1774769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</a:rPr>
                        <a:t>УК-1.4. Анализирует и контекстно обрабатывает информацию для решения поставленных задач с формированием собственных мнений и суждений; предлагает варианты решения задачи, анализирует возможные последствия их использования;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75443"/>
                  </a:ext>
                </a:extLst>
              </a:tr>
              <a:tr h="177476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УК-1.5. Анализирует пути решения проблем мировоззренческого, нравственного и личностного характера на основе использования основных философских идей и категорий в их историческом развитии и социально-культурном контексте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УК-1.6. Анализирует пути решения проблем мировоззренческого, нравственного и личностного характера на основе использования основных философских идей и категорий в их историческом развитии и социально-культурном контексте;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152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0" y="-1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82806"/>
              </p:ext>
            </p:extLst>
          </p:nvPr>
        </p:nvGraphicFramePr>
        <p:xfrm>
          <a:off x="407772" y="1460499"/>
          <a:ext cx="9917903" cy="609917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78076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6739827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</a:tblGrid>
              <a:tr h="495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Категория компетенций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Код и наименование компетенции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1100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effectLst/>
                        </a:rPr>
                        <a:t>Знания в профессиональной сфере</a:t>
                      </a: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ОПК-1. Способен решать профессиональные задачи на основе знания (на промежуточном уровне) экономической, организационной и управленческой теории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  <a:tr h="1477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Информационно-аналитическая поддержка принятия решений</a:t>
                      </a: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ОПК-2. Способен осуществлять сбор, обработку и анализ данных, необходимых для решения поставленных управленческих задач, с использованием современного инструментария и интеллектуальных информационно-аналитических систем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161139"/>
                  </a:ext>
                </a:extLst>
              </a:tr>
              <a:tr h="11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решений и оценка последствий их реализации</a:t>
                      </a: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ОПК-3. Способен разрабатывать обоснованные организационно-управленческие решения с учетом их социальной значимости, содействовать их реализации в условиях сложной и динамичной среды и оценивать их последствия.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558212"/>
                  </a:ext>
                </a:extLst>
              </a:tr>
              <a:tr h="825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Предпринимательская инициатива</a:t>
                      </a: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ОПК-4. Способен выявлять и оценивать новые рыночные возможности, разрабатывать бизнес-планы создания и развития новых направлений деятельности и организаций.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589658"/>
                  </a:ext>
                </a:extLst>
              </a:tr>
              <a:tr h="11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Владение современными информационными технологиями</a:t>
                      </a: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ОПК-5. Способен использовать при решении профессиональных задач современные информационные технологии и программные средства, включая управление крупными массивами данных и их интеллектуальный анализ.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33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14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>
            <a:extLst>
              <a:ext uri="{FF2B5EF4-FFF2-40B4-BE49-F238E27FC236}">
                <a16:creationId xmlns:a16="http://schemas.microsoft.com/office/drawing/2014/main" id="{5DCCDC6C-DF94-4B64-B832-48075FBF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6EF465-F332-434B-843A-C5F18434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хотелось бы скорректировать?</a:t>
            </a:r>
            <a:r>
              <a:rPr lang="en-US" b="1" dirty="0"/>
              <a:t> 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2CE858-78B9-44BE-8605-692C7FC4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568106"/>
            <a:ext cx="9221787" cy="5252823"/>
          </a:xfrm>
        </p:spPr>
        <p:txBody>
          <a:bodyPr/>
          <a:lstStyle/>
          <a:p>
            <a:r>
              <a:rPr lang="ru-RU" dirty="0"/>
              <a:t>Убрать две сопряженные группы, связанные с обработкой информации и информационными технологиям </a:t>
            </a:r>
            <a:r>
              <a:rPr lang="en-US" dirty="0"/>
              <a:t>/</a:t>
            </a:r>
            <a:r>
              <a:rPr lang="ru-RU" dirty="0"/>
              <a:t> системами, и объединить в одну единую</a:t>
            </a:r>
          </a:p>
          <a:p>
            <a:r>
              <a:rPr lang="ru-RU" dirty="0"/>
              <a:t>Ввести категорию, связанную с управленческими технологиями</a:t>
            </a:r>
            <a:endParaRPr lang="en-US" dirty="0"/>
          </a:p>
          <a:p>
            <a:r>
              <a:rPr lang="ru-RU" dirty="0"/>
              <a:t>Переориентировать описание индикаторов компетенций на управление социально-экономическими системами</a:t>
            </a:r>
          </a:p>
          <a:p>
            <a:r>
              <a:rPr lang="ru-RU" dirty="0"/>
              <a:t>Усилить ориентацию индикаторов </a:t>
            </a:r>
            <a:r>
              <a:rPr lang="ru-RU" dirty="0" err="1"/>
              <a:t>компетенеций</a:t>
            </a:r>
            <a:r>
              <a:rPr lang="ru-RU" dirty="0"/>
              <a:t> на применение компьютерного инструментария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>
            <a:extLst>
              <a:ext uri="{FF2B5EF4-FFF2-40B4-BE49-F238E27FC236}">
                <a16:creationId xmlns:a16="http://schemas.microsoft.com/office/drawing/2014/main" id="{5DCCDC6C-DF94-4B64-B832-48075FBF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6EF465-F332-434B-843A-C5F18434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267301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Предлагаемая концепция изменений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2CE858-78B9-44BE-8605-692C7FC4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568106"/>
            <a:ext cx="9221787" cy="5252823"/>
          </a:xfrm>
        </p:spPr>
        <p:txBody>
          <a:bodyPr/>
          <a:lstStyle/>
          <a:p>
            <a:r>
              <a:rPr lang="ru-RU" dirty="0"/>
              <a:t>Целевой системно-ориентированный подход развития направления «Менеджмент»</a:t>
            </a:r>
          </a:p>
          <a:p>
            <a:r>
              <a:rPr lang="ru-RU" dirty="0"/>
              <a:t>Единые методологические подходы к пониманию управленческой деятельности в совокупности со строгой формулировкой понятийного аппарата</a:t>
            </a:r>
          </a:p>
          <a:p>
            <a:r>
              <a:rPr lang="ru-RU" dirty="0"/>
              <a:t>Переход </a:t>
            </a:r>
            <a:r>
              <a:rPr lang="en-US" dirty="0"/>
              <a:t> </a:t>
            </a:r>
            <a:r>
              <a:rPr lang="ru-RU" dirty="0"/>
              <a:t>от менеджмента как дисциплинарно организованной науки к </a:t>
            </a:r>
            <a:r>
              <a:rPr lang="ru-RU" dirty="0" err="1"/>
              <a:t>наддисциплинарному</a:t>
            </a:r>
            <a:r>
              <a:rPr lang="ru-RU" dirty="0"/>
              <a:t> видению проблем организации бизнеса в представлениях синергетики с учетом его цифровой трансформации и выявленных </a:t>
            </a:r>
            <a:r>
              <a:rPr lang="ru-RU"/>
              <a:t>закономерностей поведения </a:t>
            </a:r>
            <a:r>
              <a:rPr lang="ru-RU" dirty="0"/>
              <a:t>людей  </a:t>
            </a:r>
          </a:p>
        </p:txBody>
      </p:sp>
    </p:spTree>
    <p:extLst>
      <p:ext uri="{BB962C8B-B14F-4D97-AF65-F5344CB8AC3E}">
        <p14:creationId xmlns:p14="http://schemas.microsoft.com/office/powerpoint/2010/main" val="15876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-33340"/>
            <a:ext cx="10194324" cy="1051848"/>
          </a:xfrm>
        </p:spPr>
        <p:txBody>
          <a:bodyPr/>
          <a:lstStyle/>
          <a:p>
            <a:pPr algn="ctr"/>
            <a:r>
              <a:rPr lang="ru-RU" sz="3600" b="1" dirty="0"/>
              <a:t>Предлагаемые изменения в 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75609"/>
              </p:ext>
            </p:extLst>
          </p:nvPr>
        </p:nvGraphicFramePr>
        <p:xfrm>
          <a:off x="0" y="1018507"/>
          <a:ext cx="10691811" cy="65411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34588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2081326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  <a:gridCol w="3510126">
                  <a:extLst>
                    <a:ext uri="{9D8B030D-6E8A-4147-A177-3AD203B41FA5}">
                      <a16:colId xmlns:a16="http://schemas.microsoft.com/office/drawing/2014/main" val="4012994165"/>
                    </a:ext>
                  </a:extLst>
                </a:gridCol>
                <a:gridCol w="3465771">
                  <a:extLst>
                    <a:ext uri="{9D8B030D-6E8A-4147-A177-3AD203B41FA5}">
                      <a16:colId xmlns:a16="http://schemas.microsoft.com/office/drawing/2014/main" val="3682980435"/>
                    </a:ext>
                  </a:extLst>
                </a:gridCol>
              </a:tblGrid>
              <a:tr h="837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компетенций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компетенции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проекта ПООП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ГУУ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148803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Знания в </a:t>
                      </a:r>
                      <a:r>
                        <a:rPr lang="ru-RU" sz="1700" dirty="0" err="1">
                          <a:effectLst/>
                        </a:rPr>
                        <a:t>профессио-нальной</a:t>
                      </a:r>
                      <a:r>
                        <a:rPr lang="ru-RU" sz="1700" dirty="0">
                          <a:effectLst/>
                        </a:rPr>
                        <a:t> сфере</a:t>
                      </a: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effectLst/>
                        </a:rPr>
                        <a:t>ОПК-1. </a:t>
                      </a:r>
                      <a:r>
                        <a:rPr lang="ru-RU" sz="1700" kern="1200" dirty="0">
                          <a:effectLst/>
                        </a:rPr>
                        <a:t>Способен решать профессиональные задачи на основе знания (</a:t>
                      </a:r>
                      <a:r>
                        <a:rPr lang="ru-RU" sz="1700" strike="sngStrike" kern="1200" dirty="0">
                          <a:effectLst/>
                        </a:rPr>
                        <a:t>на промежуточном уровне</a:t>
                      </a:r>
                      <a:r>
                        <a:rPr lang="ru-RU" sz="1700" kern="1200" dirty="0">
                          <a:effectLst/>
                        </a:rPr>
                        <a:t>) экономической, организационной и управленческой теории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effectLst/>
                        </a:rPr>
                        <a:t>Выпускник должен знать:</a:t>
                      </a:r>
                    </a:p>
                    <a:p>
                      <a:r>
                        <a:rPr lang="ru-RU" sz="1600" kern="1200" dirty="0">
                          <a:effectLst/>
                        </a:rPr>
                        <a:t>– основы экономических, организационных и управленческих теорий в объеме, необходимом для успешной профессиональной деятельности.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ОП</a:t>
                      </a:r>
                      <a:r>
                        <a:rPr lang="en-US" sz="1600" b="1" kern="1200" dirty="0">
                          <a:effectLst/>
                        </a:rPr>
                        <a:t>K</a:t>
                      </a:r>
                      <a:r>
                        <a:rPr lang="ru-RU" sz="1600" b="1" kern="1200" dirty="0">
                          <a:effectLst/>
                        </a:rPr>
                        <a:t> 1.1. </a:t>
                      </a:r>
                      <a:r>
                        <a:rPr lang="ru-RU" sz="1600" kern="1200" dirty="0">
                          <a:effectLst/>
                        </a:rPr>
                        <a:t>Использует основы экономических, организационных и управленческих теорий для успешного выполнения профессиональной деятельности.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  <a:tr h="421610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effectLst/>
                        </a:rPr>
                        <a:t>Выпускник должен уметь: </a:t>
                      </a:r>
                    </a:p>
                    <a:p>
                      <a:r>
                        <a:rPr lang="ru-RU" sz="1600" kern="1200" dirty="0">
                          <a:effectLst/>
                        </a:rPr>
                        <a:t>– использовать знание экономической, организационной и управленческой теорий в профессиональной деятельности;</a:t>
                      </a:r>
                    </a:p>
                    <a:p>
                      <a:r>
                        <a:rPr lang="ru-RU" sz="1600" kern="1200" dirty="0">
                          <a:effectLst/>
                        </a:rPr>
                        <a:t>– осуществлять постановку профессиональных задач, используя категориальный аппарат экономической, организационной и управленческой наук;</a:t>
                      </a:r>
                    </a:p>
                    <a:p>
                      <a:r>
                        <a:rPr lang="ru-RU" sz="1600" kern="1200" dirty="0">
                          <a:effectLst/>
                        </a:rPr>
                        <a:t>– применять инструментарий экономико-математического моделирования для постановки и решения типовых задач выявления причинно-следственных связей и оптимизации деятельности объекта управления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ОПК 1.2. </a:t>
                      </a:r>
                      <a:r>
                        <a:rPr lang="ru-RU" sz="1600" kern="1200" dirty="0">
                          <a:effectLst/>
                        </a:rPr>
                        <a:t>Формулирует и формализует профессиональные задачи, используя понятийный аппарат экономической, организационной и управленческой наук.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ОПК 1.3. </a:t>
                      </a:r>
                      <a:r>
                        <a:rPr lang="ru-RU" sz="1600" kern="1200" dirty="0">
                          <a:effectLst/>
                        </a:rPr>
                        <a:t>Проводит системный анализ деятельности организации и ее составляющих, используя компьютерный инструментарий.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ОПК 1.4. </a:t>
                      </a:r>
                      <a:r>
                        <a:rPr lang="ru-RU" sz="1600" kern="1200" dirty="0">
                          <a:effectLst/>
                        </a:rPr>
                        <a:t>Применяет аналитический инструментарий для постановки и решения типовых задач управления с применением информационных технологий.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06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818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-33340"/>
            <a:ext cx="10194324" cy="1051848"/>
          </a:xfrm>
        </p:spPr>
        <p:txBody>
          <a:bodyPr/>
          <a:lstStyle/>
          <a:p>
            <a:pPr algn="ctr"/>
            <a:r>
              <a:rPr lang="ru-RU" sz="3600" b="1" dirty="0"/>
              <a:t>Предлагаемые изменения в 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394607"/>
              </p:ext>
            </p:extLst>
          </p:nvPr>
        </p:nvGraphicFramePr>
        <p:xfrm>
          <a:off x="0" y="1018508"/>
          <a:ext cx="10395252" cy="65818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27654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2335427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  <a:gridCol w="6132171">
                  <a:extLst>
                    <a:ext uri="{9D8B030D-6E8A-4147-A177-3AD203B41FA5}">
                      <a16:colId xmlns:a16="http://schemas.microsoft.com/office/drawing/2014/main" val="4012994165"/>
                    </a:ext>
                  </a:extLst>
                </a:gridCol>
              </a:tblGrid>
              <a:tr h="736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компетенций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компетенции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проекта ПООП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209287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Информационно-аналитическая поддержка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trike="sngStrike" kern="1200" dirty="0">
                          <a:effectLst/>
                        </a:rPr>
                        <a:t>принятия решений</a:t>
                      </a:r>
                      <a:r>
                        <a:rPr lang="ru-RU" sz="1600" kern="1200" dirty="0">
                          <a:effectLst/>
                        </a:rPr>
                        <a:t> управленческой деятельности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ОПК-2. </a:t>
                      </a:r>
                      <a:r>
                        <a:rPr lang="ru-RU" sz="1600" dirty="0">
                          <a:effectLst/>
                        </a:rPr>
                        <a:t>Способен определять необходимую информацию, организовывать и осуществлять ее сбор, обработку и анализ при решении профессиональных задач с использованием современных информационных технологий и программных средств </a:t>
                      </a:r>
                      <a:r>
                        <a:rPr lang="ru-RU" sz="1600" strike="sngStrike" dirty="0">
                          <a:effectLst/>
                        </a:rPr>
                        <a:t>в том числе средств управления крупными массивами данных и интеллектуального анализа данных.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Выпускник должен знать: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методы сбора, обработки и анализа данных, необходимых для решения управленческих задач;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современные интеллектуально-поисковые системы.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Выпускник должен уметь: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выбирать и использовать адекватные содержанию профессиональных задач методы обработки и анализа данных;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– проводить статистическую обработку и интеллектуальный анализа информации, необходимой для принятия обоснованных организационно-управленческих решений.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  <a:tr h="371146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Выпускник должен знать</a:t>
                      </a:r>
                      <a:r>
                        <a:rPr lang="ru-RU" sz="1400" dirty="0">
                          <a:effectLst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современные информационные технологии и возможности их применения для решения профессиональных задач;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основанные на цифровых технологиях бизнес-модели;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– </a:t>
                      </a:r>
                      <a:r>
                        <a:rPr lang="ru-RU" sz="1400" dirty="0">
                          <a:effectLst/>
                        </a:rPr>
                        <a:t>концепции</a:t>
                      </a:r>
                      <a:r>
                        <a:rPr lang="en-US" sz="1400" dirty="0">
                          <a:effectLst/>
                        </a:rPr>
                        <a:t> «</a:t>
                      </a:r>
                      <a:r>
                        <a:rPr lang="ru-RU" sz="1400" dirty="0">
                          <a:effectLst/>
                        </a:rPr>
                        <a:t>Интернет вещей</a:t>
                      </a:r>
                      <a:r>
                        <a:rPr lang="en-US" sz="1400" dirty="0">
                          <a:effectLst/>
                        </a:rPr>
                        <a:t>» (Internet of things), «</a:t>
                      </a:r>
                      <a:r>
                        <a:rPr lang="ru-RU" sz="1400" dirty="0">
                          <a:effectLst/>
                        </a:rPr>
                        <a:t>Индустрия</a:t>
                      </a:r>
                      <a:r>
                        <a:rPr lang="en-US" sz="1400" dirty="0">
                          <a:effectLst/>
                        </a:rPr>
                        <a:t> 4.0» (Industry 4.0), «</a:t>
                      </a:r>
                      <a:r>
                        <a:rPr lang="ru-RU" sz="1400" dirty="0">
                          <a:effectLst/>
                        </a:rPr>
                        <a:t>Логистика</a:t>
                      </a:r>
                      <a:r>
                        <a:rPr lang="en-US" sz="1400" dirty="0">
                          <a:effectLst/>
                        </a:rPr>
                        <a:t> 4.0» (Logistics 4.0);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программные продукты для решения профессиональных задач (программное обеспечение, облачные сервисы).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Выпускник должен уметь: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выбирать адекватные профессиональным задачам программные продукты;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 оценивать возможности и целесообразность использования цифровых технологий в деятельности организации;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– использовать для решения профессиональных задач современные цифровые технологии и программные продуктов.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06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74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-33340"/>
            <a:ext cx="10194324" cy="1051848"/>
          </a:xfrm>
        </p:spPr>
        <p:txBody>
          <a:bodyPr/>
          <a:lstStyle/>
          <a:p>
            <a:pPr algn="ctr"/>
            <a:r>
              <a:rPr lang="ru-RU" sz="3600" b="1" dirty="0"/>
              <a:t>Предлагаемые изменения в 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040497"/>
              </p:ext>
            </p:extLst>
          </p:nvPr>
        </p:nvGraphicFramePr>
        <p:xfrm>
          <a:off x="0" y="1018508"/>
          <a:ext cx="10691813" cy="654116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40011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2842054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  <a:gridCol w="5909748">
                  <a:extLst>
                    <a:ext uri="{9D8B030D-6E8A-4147-A177-3AD203B41FA5}">
                      <a16:colId xmlns:a16="http://schemas.microsoft.com/office/drawing/2014/main" val="3682980435"/>
                    </a:ext>
                  </a:extLst>
                </a:gridCol>
              </a:tblGrid>
              <a:tr h="736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компетенций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компетенции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ГУУ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5804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Информационно-аналитическая поддержка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trike="sngStrike" kern="1200" dirty="0">
                          <a:effectLst/>
                        </a:rPr>
                        <a:t>принятия решений</a:t>
                      </a:r>
                      <a:r>
                        <a:rPr lang="ru-RU" sz="1800" kern="1200" dirty="0">
                          <a:effectLst/>
                        </a:rPr>
                        <a:t> управленческой деятельности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ОПК-2. </a:t>
                      </a:r>
                      <a:r>
                        <a:rPr lang="ru-RU" sz="1600" dirty="0">
                          <a:effectLst/>
                        </a:rPr>
                        <a:t>Способен определять необходимую информацию, организовывать и осуществлять ее сбор, обработку и анализ при решении профессиональных задач с использованием современных информационных технологий и программных средств </a:t>
                      </a:r>
                      <a:r>
                        <a:rPr lang="ru-RU" sz="1600" strike="sngStrike" dirty="0">
                          <a:effectLst/>
                        </a:rPr>
                        <a:t>в том числе средств управления крупными массивами данных и интеллектуального анализа данных.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2.1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Определяет источники информации и осуществляет их поиск на основе поставленных целей для решения профессиональных задач.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2.2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 методы сбора информации, способы и вид ее представления, применяя современное программное обеспечение.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2.3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Проверяет достоверность, полноту, актуальность и непротиворечивость данных, исключает их дублирование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2.4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Выбирает соответствующие содержанию профессиональных задач инструментарий обработки и анализа данных, современные информационные технологии и программное обеспечение.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2.5.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визуализацию данных и презентацию решений в информационной среде.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2.6.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Содержательно интерпретирует полученные результаты анализа.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ОПК 2.7.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Составляет проекты распорядительных, организационных и информационно-справочных документов, осуществляет их информационную обработку и внедрение в управленческую деятельность с учетом заданных критериев качества документов.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72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-33340"/>
            <a:ext cx="10194324" cy="1051848"/>
          </a:xfrm>
        </p:spPr>
        <p:txBody>
          <a:bodyPr/>
          <a:lstStyle/>
          <a:p>
            <a:pPr algn="ctr"/>
            <a:r>
              <a:rPr lang="ru-RU" sz="3600" b="1" dirty="0"/>
              <a:t>Предлагаемые изменения в 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921137"/>
              </p:ext>
            </p:extLst>
          </p:nvPr>
        </p:nvGraphicFramePr>
        <p:xfrm>
          <a:off x="0" y="1018508"/>
          <a:ext cx="10691811" cy="658043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34588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2081326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  <a:gridCol w="3510126">
                  <a:extLst>
                    <a:ext uri="{9D8B030D-6E8A-4147-A177-3AD203B41FA5}">
                      <a16:colId xmlns:a16="http://schemas.microsoft.com/office/drawing/2014/main" val="4012994165"/>
                    </a:ext>
                  </a:extLst>
                </a:gridCol>
                <a:gridCol w="3465771">
                  <a:extLst>
                    <a:ext uri="{9D8B030D-6E8A-4147-A177-3AD203B41FA5}">
                      <a16:colId xmlns:a16="http://schemas.microsoft.com/office/drawing/2014/main" val="3682980435"/>
                    </a:ext>
                  </a:extLst>
                </a:gridCol>
              </a:tblGrid>
              <a:tr h="76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компетенций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компетенции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проекта ПООП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ГУУ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5757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решений и оценка последствий их реализации</a:t>
                      </a:r>
                      <a:endParaRPr lang="ru-RU" sz="17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ОПК-3.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Способен разрабатывать обоснованные организационно-управленческие решения </a:t>
                      </a:r>
                      <a:r>
                        <a:rPr lang="ru-RU" sz="160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учетом их социальной значимости, содействовать их реализации в условиях сложной и динамичной среды и оценивать их последствия.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оценивать последствия их реализации и социальную значимость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Выпускник должен знать: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основные методы и модели принятия организационно-управленческих решений.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Выпускник должен уметь: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обосновывать, разрабатывать и реализовывать организационно-управленческие решения;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оценивать ожидаемые результаты предлагаемых организационно-управленческих решений;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проводить оценку организационных и социальных последствий принятых решений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3.1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Описывает проблемные ситуации деятельности организации, используя профессиональную терминологию и технологии управления.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3.2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 основе анализа результатов проблемных ситуаций. организации выявляет и формирует организационно-управленческие решения, разрабатывает и обосновывает их с учетом достижения экономической, социальной и экологической эффективности.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3.3.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Оценивает ожидаемые результаты реализации предлагаемых организационно-управленческих решений, применяя современный компьютерный инструментарий.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43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A131507A-D705-4A3E-BF5D-95FCF5AC0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106918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FF661B-6C53-4A05-BEDB-7F07B852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24333"/>
            <a:ext cx="9221689" cy="1461188"/>
          </a:xfrm>
        </p:spPr>
        <p:txBody>
          <a:bodyPr/>
          <a:lstStyle/>
          <a:p>
            <a:r>
              <a:rPr lang="ru-RU" b="1" dirty="0"/>
              <a:t>Сравнительная характеристика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EB23AB-2680-4133-85FD-27BFF4BF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706" y="1181093"/>
            <a:ext cx="4523137" cy="4556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/>
              <a:t>ФГОС 3+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7274F4-485B-4D51-A020-2EEC94B7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191" y="1734417"/>
            <a:ext cx="4707923" cy="5513977"/>
          </a:xfrm>
        </p:spPr>
        <p:txBody>
          <a:bodyPr/>
          <a:lstStyle/>
          <a:p>
            <a:pPr marL="0" indent="358775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/>
              <a:t>Область применения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/>
              <a:t>Используемые сокращения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/>
              <a:t>Характеристика направления подготовки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Формы обучения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Объем программы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Срок получения образования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IV. Характеристика профессиональной деятельности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Области профессиональной деятельности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Объекты профессиональной деятельности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Виды профессиональной деятельности 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Профессиональные задачи (в соответствии с видами профессиональной деятельности)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Перечень специализаций (при наличии)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65ACBDF-653F-4BD5-9A5D-D50459A0E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4114" y="1181100"/>
            <a:ext cx="4545413" cy="48101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ФГОС 3++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D1190CF-D803-4EF6-83DD-566469154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60583" y="1734417"/>
            <a:ext cx="4381473" cy="505769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I. Общие положения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2000" dirty="0"/>
              <a:t>• </a:t>
            </a:r>
            <a:r>
              <a:rPr lang="ru-RU" sz="1800" dirty="0"/>
              <a:t>Формы обучения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1800" dirty="0"/>
              <a:t>• Срок получения образования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1800" dirty="0"/>
              <a:t>• Объем программы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1800" dirty="0"/>
              <a:t>• Области и сферы профессиональной деятельности (в соответствии с реестром Минтруда России)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1800" dirty="0"/>
              <a:t>• Типы профессиональных задач </a:t>
            </a:r>
          </a:p>
          <a:p>
            <a:pPr marL="0" lvl="1" indent="358775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1800" dirty="0"/>
              <a:t>• Перечень специализаций (при наличии) </a:t>
            </a:r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C1017E3B-6C90-4244-86A4-96ECC2DCC1E8}"/>
              </a:ext>
            </a:extLst>
          </p:cNvPr>
          <p:cNvSpPr/>
          <p:nvPr/>
        </p:nvSpPr>
        <p:spPr>
          <a:xfrm>
            <a:off x="9357680" y="2934281"/>
            <a:ext cx="303694" cy="1940011"/>
          </a:xfrm>
          <a:prstGeom prst="rightBrace">
            <a:avLst>
              <a:gd name="adj1" fmla="val 8333"/>
              <a:gd name="adj2" fmla="val 50637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6501AF-CF93-44BE-9E97-C6459CD54520}"/>
              </a:ext>
            </a:extLst>
          </p:cNvPr>
          <p:cNvSpPr txBox="1"/>
          <p:nvPr/>
        </p:nvSpPr>
        <p:spPr>
          <a:xfrm>
            <a:off x="9444164" y="3621305"/>
            <a:ext cx="134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Раскрываются в ПООП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-33340"/>
            <a:ext cx="10194324" cy="1051848"/>
          </a:xfrm>
        </p:spPr>
        <p:txBody>
          <a:bodyPr/>
          <a:lstStyle/>
          <a:p>
            <a:pPr algn="ctr"/>
            <a:r>
              <a:rPr lang="ru-RU" sz="3600" b="1" dirty="0"/>
              <a:t>Предлагаемые изменения в 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221976"/>
              </p:ext>
            </p:extLst>
          </p:nvPr>
        </p:nvGraphicFramePr>
        <p:xfrm>
          <a:off x="24714" y="1018508"/>
          <a:ext cx="10667097" cy="471221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09874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2081326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  <a:gridCol w="3510126">
                  <a:extLst>
                    <a:ext uri="{9D8B030D-6E8A-4147-A177-3AD203B41FA5}">
                      <a16:colId xmlns:a16="http://schemas.microsoft.com/office/drawing/2014/main" val="4012994165"/>
                    </a:ext>
                  </a:extLst>
                </a:gridCol>
                <a:gridCol w="3465771">
                  <a:extLst>
                    <a:ext uri="{9D8B030D-6E8A-4147-A177-3AD203B41FA5}">
                      <a16:colId xmlns:a16="http://schemas.microsoft.com/office/drawing/2014/main" val="3682980435"/>
                    </a:ext>
                  </a:extLst>
                </a:gridCol>
              </a:tblGrid>
              <a:tr h="751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компетенций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компетенции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проекта ПООП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ГУУ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388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Предпринима-тельская инициатива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</a:t>
                      </a:r>
                      <a:r>
                        <a:rPr lang="ru-RU" sz="17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предпринима-тельской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инициативы</a:t>
                      </a:r>
                      <a:endParaRPr lang="ru-RU" sz="17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ОПК-4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Способен выявлять и оценивать новые рыночные возможности, разрабатывать бизнес-планы создания и развития новых направлений деятельности и организаций.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Выпускник должен знать: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основные методы идентификации возможностей и угроз во внешней среде организации.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Выпускник должен уметь: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выявлять и оценивать возможности развития организации и бизнесов с учетом имеющихся ресурсов и компетенций. </a:t>
                      </a:r>
                    </a:p>
                    <a:p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разрабатывать бизнес-планы проектов и направлений бизнеса.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ОПК 4.1.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Выявляет и оценивает возможности развития организации и бизнесов с учетом имеющихся ресурсов и компетенций.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ОПК 4.2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Разрабатывает бизнес-планы проектов и направлений бизнеса.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8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1" y="-33340"/>
            <a:ext cx="10194324" cy="1051848"/>
          </a:xfrm>
        </p:spPr>
        <p:txBody>
          <a:bodyPr/>
          <a:lstStyle/>
          <a:p>
            <a:pPr algn="ctr"/>
            <a:r>
              <a:rPr lang="ru-RU" sz="3600" b="1" dirty="0"/>
              <a:t>Предлагаемые изменения в перечень общепрофессиональных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56506"/>
              </p:ext>
            </p:extLst>
          </p:nvPr>
        </p:nvGraphicFramePr>
        <p:xfrm>
          <a:off x="49427" y="1018508"/>
          <a:ext cx="10630027" cy="58845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72804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2081326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  <a:gridCol w="1881697">
                  <a:extLst>
                    <a:ext uri="{9D8B030D-6E8A-4147-A177-3AD203B41FA5}">
                      <a16:colId xmlns:a16="http://schemas.microsoft.com/office/drawing/2014/main" val="4012994165"/>
                    </a:ext>
                  </a:extLst>
                </a:gridCol>
                <a:gridCol w="5094200">
                  <a:extLst>
                    <a:ext uri="{9D8B030D-6E8A-4147-A177-3AD203B41FA5}">
                      <a16:colId xmlns:a16="http://schemas.microsoft.com/office/drawing/2014/main" val="3682980435"/>
                    </a:ext>
                  </a:extLst>
                </a:gridCol>
              </a:tblGrid>
              <a:tr h="790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Категория компетенций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и наименование компетенции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проекта ПООП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ГУУ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5061632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Владение технологиями управления </a:t>
                      </a:r>
                    </a:p>
                    <a:p>
                      <a:r>
                        <a:rPr lang="ru-RU" sz="1800" b="0" kern="1200" dirty="0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(новое)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-5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Способен   применять принципы, методы и механизмы управления с целью повышения эффективности деятельности организации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5.1.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Описывает процесс создания цепочки создания ценности (товаров, работ, услуг) и участвует в его реализации.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5.2.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Определяет области своего воздействия на процесс управления и расставляет приоритеты.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5.3.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Формирует траекторию развития объекта управления в активной среде с использованием аналитических инструментов и информационных технологий.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5.4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Применяет современные инструменты менеджмента и информационно-коммуникационные технологии для разработки мероприятий по повышению эффективности организации.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ОПК 5.5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 системно-креативные технологии и творческие подходы в управлении организацией</a:t>
                      </a:r>
                      <a:r>
                        <a:rPr lang="ru-RU" sz="1800" b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75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Формирование профессиональных компетенций бакалавриата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E07B74-83DF-4E8C-9CEF-B6E3BE5B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Составление развернутого перечня профессиональных задач в соответствии с принятыми на текущий момент профессиональными стандартами</a:t>
            </a:r>
          </a:p>
          <a:p>
            <a:r>
              <a:rPr lang="ru-RU" dirty="0"/>
              <a:t>Выявление направлений </a:t>
            </a:r>
            <a:r>
              <a:rPr lang="ru-RU" dirty="0" err="1"/>
              <a:t>профилизации</a:t>
            </a:r>
            <a:r>
              <a:rPr lang="ru-RU" dirty="0"/>
              <a:t> подготовки согласно отраслям народного хозяйства и сферам деятельности</a:t>
            </a:r>
          </a:p>
          <a:p>
            <a:r>
              <a:rPr lang="ru-RU" dirty="0"/>
              <a:t>Решение вопроса о необходимости введения базовых профессиональных компетенций по направлению подготовки «Менеджмент»</a:t>
            </a:r>
          </a:p>
        </p:txBody>
      </p:sp>
    </p:spTree>
    <p:extLst>
      <p:ext uri="{BB962C8B-B14F-4D97-AF65-F5344CB8AC3E}">
        <p14:creationId xmlns:p14="http://schemas.microsoft.com/office/powerpoint/2010/main" val="320109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Проектирование учебного плана ОПОП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E07B74-83DF-4E8C-9CEF-B6E3BE5B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5" y="1229185"/>
            <a:ext cx="9607592" cy="6153151"/>
          </a:xfrm>
        </p:spPr>
        <p:txBody>
          <a:bodyPr/>
          <a:lstStyle/>
          <a:p>
            <a:r>
              <a:rPr lang="ru-RU" dirty="0"/>
              <a:t>Обязательная часть </a:t>
            </a:r>
          </a:p>
          <a:p>
            <a:pPr marL="0" indent="0">
              <a:buNone/>
            </a:pPr>
            <a:r>
              <a:rPr lang="ru-RU" b="1" dirty="0"/>
              <a:t>Математический блок	 </a:t>
            </a:r>
          </a:p>
          <a:p>
            <a:pPr lvl="1"/>
            <a:r>
              <a:rPr lang="ru-RU" sz="2200" dirty="0"/>
              <a:t>Высшая математика</a:t>
            </a:r>
          </a:p>
          <a:p>
            <a:pPr lvl="1"/>
            <a:r>
              <a:rPr lang="ru-RU" sz="2200" dirty="0"/>
              <a:t>Прикладная математика</a:t>
            </a:r>
          </a:p>
          <a:p>
            <a:pPr marL="0" indent="0">
              <a:buNone/>
            </a:pPr>
            <a:r>
              <a:rPr lang="ru-RU" b="1" dirty="0"/>
              <a:t>Языково-коммуникационный блок</a:t>
            </a:r>
          </a:p>
          <a:p>
            <a:pPr marL="803275" lvl="1" indent="-260350">
              <a:tabLst>
                <a:tab pos="803275" algn="l"/>
              </a:tabLst>
            </a:pPr>
            <a:r>
              <a:rPr lang="ru-RU" sz="2200" dirty="0"/>
              <a:t>Иностранный язык (базовая часть)</a:t>
            </a:r>
          </a:p>
          <a:p>
            <a:pPr marL="803275" lvl="2" indent="-260350"/>
            <a:r>
              <a:rPr lang="ru-RU" dirty="0"/>
              <a:t>Иностранный язык профессионального делового общения</a:t>
            </a:r>
          </a:p>
          <a:p>
            <a:pPr marL="803275" lvl="2" indent="-260350"/>
            <a:r>
              <a:rPr lang="ru-RU" dirty="0"/>
              <a:t>Деловые коммуникации</a:t>
            </a:r>
          </a:p>
          <a:p>
            <a:pPr marL="0" lvl="2" indent="0">
              <a:buNone/>
            </a:pPr>
            <a:r>
              <a:rPr lang="ru-RU" sz="2800" b="1" dirty="0"/>
              <a:t>Информационный блок</a:t>
            </a:r>
          </a:p>
          <a:p>
            <a:pPr marL="962025" lvl="3" indent="-457200"/>
            <a:r>
              <a:rPr lang="ru-RU" sz="2200" dirty="0"/>
              <a:t>Информационные технологии в управлении</a:t>
            </a:r>
          </a:p>
          <a:p>
            <a:pPr marL="962025" lvl="3" indent="-457200"/>
            <a:r>
              <a:rPr lang="ru-RU" sz="2200" dirty="0"/>
              <a:t>Информационные системы и технологии</a:t>
            </a:r>
          </a:p>
          <a:p>
            <a:pPr marL="504825" lvl="1" indent="0">
              <a:buNone/>
            </a:pPr>
            <a:endParaRPr lang="ru-RU" dirty="0"/>
          </a:p>
          <a:p>
            <a:pPr lvl="1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6FDE827-3F66-4895-AEC2-73992FADD072}"/>
              </a:ext>
            </a:extLst>
          </p:cNvPr>
          <p:cNvSpPr/>
          <p:nvPr/>
        </p:nvSpPr>
        <p:spPr>
          <a:xfrm>
            <a:off x="4128767" y="6802739"/>
            <a:ext cx="6563045" cy="57959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9900"/>
                </a:solidFill>
              </a:rPr>
              <a:t>Наименования дисциплин составлены рабочей группой ГУУ </a:t>
            </a:r>
          </a:p>
        </p:txBody>
      </p:sp>
    </p:spTree>
    <p:extLst>
      <p:ext uri="{BB962C8B-B14F-4D97-AF65-F5344CB8AC3E}">
        <p14:creationId xmlns:p14="http://schemas.microsoft.com/office/powerpoint/2010/main" val="301261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Проектирование учебного плана ОПОП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E07B74-83DF-4E8C-9CEF-B6E3BE5B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5" y="1229185"/>
            <a:ext cx="9607592" cy="6153151"/>
          </a:xfrm>
        </p:spPr>
        <p:txBody>
          <a:bodyPr/>
          <a:lstStyle/>
          <a:p>
            <a:r>
              <a:rPr lang="ru-RU" dirty="0"/>
              <a:t>Обязательная часть </a:t>
            </a:r>
          </a:p>
          <a:p>
            <a:pPr marL="0" indent="0">
              <a:buNone/>
            </a:pPr>
            <a:r>
              <a:rPr lang="ru-RU" b="1" dirty="0"/>
              <a:t>Общий блок	 </a:t>
            </a:r>
          </a:p>
          <a:p>
            <a:pPr lvl="1"/>
            <a:r>
              <a:rPr lang="ru-RU" sz="2200" dirty="0"/>
              <a:t>История </a:t>
            </a:r>
          </a:p>
          <a:p>
            <a:pPr lvl="1"/>
            <a:r>
              <a:rPr lang="ru-RU" sz="2200" dirty="0"/>
              <a:t>Философия</a:t>
            </a:r>
          </a:p>
          <a:p>
            <a:pPr lvl="1"/>
            <a:r>
              <a:rPr lang="ru-RU" sz="2200" dirty="0"/>
              <a:t>Логика и критическое мышление</a:t>
            </a:r>
          </a:p>
          <a:p>
            <a:pPr lvl="1"/>
            <a:r>
              <a:rPr lang="ru-RU" sz="2200" dirty="0"/>
              <a:t>Безопасность жизнедеятельности</a:t>
            </a:r>
          </a:p>
          <a:p>
            <a:pPr lvl="1"/>
            <a:r>
              <a:rPr lang="ru-RU" sz="2200" dirty="0"/>
              <a:t>Правоведение</a:t>
            </a:r>
          </a:p>
          <a:p>
            <a:pPr marL="0" indent="0">
              <a:buNone/>
            </a:pPr>
            <a:r>
              <a:rPr lang="ru-RU" b="1" dirty="0"/>
              <a:t>Экономический блок</a:t>
            </a:r>
          </a:p>
          <a:p>
            <a:pPr marL="803275" lvl="1" indent="-260350">
              <a:tabLst>
                <a:tab pos="803275" algn="l"/>
              </a:tabLst>
            </a:pPr>
            <a:r>
              <a:rPr lang="ru-RU" sz="2200" i="1" dirty="0"/>
              <a:t>Макроэкономика</a:t>
            </a:r>
          </a:p>
          <a:p>
            <a:pPr marL="803275" lvl="2" indent="-260350"/>
            <a:r>
              <a:rPr lang="ru-RU" i="1" dirty="0"/>
              <a:t>Микроэкономика</a:t>
            </a:r>
          </a:p>
          <a:p>
            <a:pPr marL="803275" lvl="2" indent="-260350"/>
            <a:r>
              <a:rPr lang="ru-RU" i="1" dirty="0"/>
              <a:t>Бизнес-статистика</a:t>
            </a:r>
          </a:p>
          <a:p>
            <a:pPr marL="803275" lvl="2" indent="-260350"/>
            <a:r>
              <a:rPr lang="ru-RU" i="1" dirty="0"/>
              <a:t>Бухгалтерский и управленческий учет</a:t>
            </a:r>
          </a:p>
          <a:p>
            <a:pPr marL="803275" lvl="2" indent="-260350"/>
            <a:r>
              <a:rPr lang="ru-RU" i="1" dirty="0"/>
              <a:t>Основы финансового управления</a:t>
            </a:r>
          </a:p>
          <a:p>
            <a:pPr lvl="1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59B518F-B857-43E1-9AA2-2A1AB9D42D24}"/>
              </a:ext>
            </a:extLst>
          </p:cNvPr>
          <p:cNvSpPr/>
          <p:nvPr/>
        </p:nvSpPr>
        <p:spPr>
          <a:xfrm>
            <a:off x="4128767" y="6802739"/>
            <a:ext cx="6563045" cy="57959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9900"/>
                </a:solidFill>
              </a:rPr>
              <a:t>Наименования дисциплин составлены рабочей группой ГУУ </a:t>
            </a:r>
          </a:p>
        </p:txBody>
      </p:sp>
    </p:spTree>
    <p:extLst>
      <p:ext uri="{BB962C8B-B14F-4D97-AF65-F5344CB8AC3E}">
        <p14:creationId xmlns:p14="http://schemas.microsoft.com/office/powerpoint/2010/main" val="1826706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Проектирование учебного плана ОПОП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E07B74-83DF-4E8C-9CEF-B6E3BE5B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4" y="1229185"/>
            <a:ext cx="9837017" cy="6153151"/>
          </a:xfrm>
        </p:spPr>
        <p:txBody>
          <a:bodyPr/>
          <a:lstStyle/>
          <a:p>
            <a:r>
              <a:rPr lang="ru-RU" dirty="0"/>
              <a:t>Обязательная часть </a:t>
            </a:r>
          </a:p>
          <a:p>
            <a:pPr marL="0" indent="0">
              <a:buNone/>
            </a:pPr>
            <a:r>
              <a:rPr lang="ru-RU" b="1" dirty="0"/>
              <a:t>Управленческий блок	 </a:t>
            </a:r>
          </a:p>
          <a:p>
            <a:pPr lvl="1"/>
            <a:r>
              <a:rPr lang="ru-RU" sz="2200" dirty="0"/>
              <a:t>Основы профессионального развития</a:t>
            </a:r>
          </a:p>
          <a:p>
            <a:pPr lvl="1"/>
            <a:r>
              <a:rPr lang="ru-RU" sz="2200" i="1" dirty="0"/>
              <a:t>Развитие управленческой науки</a:t>
            </a:r>
          </a:p>
          <a:p>
            <a:pPr lvl="1"/>
            <a:r>
              <a:rPr lang="ru-RU" sz="2200" i="1" dirty="0"/>
              <a:t>Системный анализ организации</a:t>
            </a:r>
          </a:p>
          <a:p>
            <a:pPr lvl="1"/>
            <a:r>
              <a:rPr lang="ru-RU" sz="2200" i="1" dirty="0"/>
              <a:t>Теория управления социально-экономическими системами</a:t>
            </a:r>
          </a:p>
          <a:p>
            <a:pPr lvl="1"/>
            <a:r>
              <a:rPr lang="ru-RU" sz="2200" i="1" dirty="0"/>
              <a:t>Организационный дизайн</a:t>
            </a:r>
          </a:p>
          <a:p>
            <a:pPr lvl="1"/>
            <a:r>
              <a:rPr lang="ru-RU" sz="2200" i="1" dirty="0"/>
              <a:t>Теория принятия управленческих решений</a:t>
            </a:r>
          </a:p>
          <a:p>
            <a:pPr lvl="1"/>
            <a:r>
              <a:rPr lang="ru-RU" sz="2200" i="1" dirty="0"/>
              <a:t>Управление развитием организации </a:t>
            </a:r>
          </a:p>
          <a:p>
            <a:pPr marL="1878013" lvl="1" indent="-358775"/>
            <a:r>
              <a:rPr lang="ru-RU" sz="2200" dirty="0"/>
              <a:t>Командная работа и лидерство</a:t>
            </a:r>
          </a:p>
          <a:p>
            <a:pPr marL="1878013" lvl="1" indent="-358775"/>
            <a:r>
              <a:rPr lang="ru-RU" sz="2200" dirty="0"/>
              <a:t>Основы проектного управления </a:t>
            </a:r>
          </a:p>
          <a:p>
            <a:pPr marL="1878013" lvl="1" indent="-358775"/>
            <a:r>
              <a:rPr lang="ru-RU" sz="2200" i="1" dirty="0"/>
              <a:t>Интеллектуальные информационные системы  в управлении </a:t>
            </a:r>
          </a:p>
          <a:p>
            <a:pPr marL="1878013" lvl="1" indent="-358775"/>
            <a:r>
              <a:rPr lang="ru-RU" sz="2200" i="1" dirty="0"/>
              <a:t>Ценностно-ориентированное управление организацией</a:t>
            </a:r>
          </a:p>
          <a:p>
            <a:pPr marL="1878013" lvl="1" indent="-358775"/>
            <a:r>
              <a:rPr lang="ru-RU" sz="2200" i="1" dirty="0"/>
              <a:t>Маркетинговые технологии управления</a:t>
            </a:r>
          </a:p>
          <a:p>
            <a:pPr marL="1878013" lvl="1" indent="-358775"/>
            <a:r>
              <a:rPr lang="ru-RU" sz="2200" i="1" dirty="0"/>
              <a:t>Бизнес-планирование</a:t>
            </a:r>
          </a:p>
          <a:p>
            <a:pPr marL="803275" lvl="1" indent="-260350"/>
            <a:r>
              <a:rPr lang="ru-RU" sz="2200" i="1" dirty="0"/>
              <a:t>Документационное обеспечение управление в цифровой среде</a:t>
            </a:r>
          </a:p>
          <a:p>
            <a:pPr marL="1878013" lvl="1" indent="-358775"/>
            <a:endParaRPr lang="ru-RU" sz="2200" i="1" dirty="0"/>
          </a:p>
          <a:p>
            <a:pPr marL="1878013" lvl="1" indent="-358775"/>
            <a:endParaRPr lang="ru-RU" sz="2200" dirty="0"/>
          </a:p>
          <a:p>
            <a:pPr lvl="1"/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авая фигурная скобка 2">
            <a:extLst>
              <a:ext uri="{FF2B5EF4-FFF2-40B4-BE49-F238E27FC236}">
                <a16:creationId xmlns:a16="http://schemas.microsoft.com/office/drawing/2014/main" id="{625583A7-1409-4850-AD29-D35AD0596410}"/>
              </a:ext>
            </a:extLst>
          </p:cNvPr>
          <p:cNvSpPr/>
          <p:nvPr/>
        </p:nvSpPr>
        <p:spPr>
          <a:xfrm>
            <a:off x="8699158" y="2318544"/>
            <a:ext cx="407772" cy="2470150"/>
          </a:xfrm>
          <a:prstGeom prst="rightBrace">
            <a:avLst>
              <a:gd name="adj1" fmla="val 11274"/>
              <a:gd name="adj2" fmla="val 5492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DF2E0-F5C1-4293-84E8-FC9679D4C646}"/>
              </a:ext>
            </a:extLst>
          </p:cNvPr>
          <p:cNvSpPr txBox="1"/>
          <p:nvPr/>
        </p:nvSpPr>
        <p:spPr>
          <a:xfrm>
            <a:off x="9228928" y="3046276"/>
            <a:ext cx="144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9900"/>
                </a:solidFill>
              </a:rPr>
              <a:t>Линия </a:t>
            </a:r>
            <a:r>
              <a:rPr lang="ru-RU" dirty="0" err="1">
                <a:solidFill>
                  <a:srgbClr val="009900"/>
                </a:solidFill>
              </a:rPr>
              <a:t>управлен-ческого</a:t>
            </a:r>
            <a:r>
              <a:rPr lang="ru-RU" dirty="0">
                <a:solidFill>
                  <a:srgbClr val="009900"/>
                </a:solidFill>
              </a:rPr>
              <a:t> развития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61155CAC-FA6D-486D-A5E4-1AEB6A3B25BA}"/>
              </a:ext>
            </a:extLst>
          </p:cNvPr>
          <p:cNvSpPr/>
          <p:nvPr/>
        </p:nvSpPr>
        <p:spPr>
          <a:xfrm>
            <a:off x="1490663" y="5089525"/>
            <a:ext cx="472239" cy="195382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1CBD9-F9BF-4CBF-BC92-BC07CBBFEB9A}"/>
              </a:ext>
            </a:extLst>
          </p:cNvPr>
          <p:cNvSpPr txBox="1"/>
          <p:nvPr/>
        </p:nvSpPr>
        <p:spPr>
          <a:xfrm>
            <a:off x="-67393" y="5484676"/>
            <a:ext cx="144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9900"/>
                </a:solidFill>
              </a:rPr>
              <a:t>Функцио-нальное</a:t>
            </a:r>
            <a:r>
              <a:rPr lang="ru-RU" dirty="0">
                <a:solidFill>
                  <a:srgbClr val="009900"/>
                </a:solidFill>
              </a:rPr>
              <a:t>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4091558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Структура учебного плана ГУУ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2BB9FE5E-6715-4D64-9B84-827AA460A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15647"/>
              </p:ext>
            </p:extLst>
          </p:nvPr>
        </p:nvGraphicFramePr>
        <p:xfrm>
          <a:off x="976183" y="1228725"/>
          <a:ext cx="8773297" cy="414921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71334">
                  <a:extLst>
                    <a:ext uri="{9D8B030D-6E8A-4147-A177-3AD203B41FA5}">
                      <a16:colId xmlns:a16="http://schemas.microsoft.com/office/drawing/2014/main" val="1920474670"/>
                    </a:ext>
                  </a:extLst>
                </a:gridCol>
                <a:gridCol w="4436837">
                  <a:extLst>
                    <a:ext uri="{9D8B030D-6E8A-4147-A177-3AD203B41FA5}">
                      <a16:colId xmlns:a16="http://schemas.microsoft.com/office/drawing/2014/main" val="1438341622"/>
                    </a:ext>
                  </a:extLst>
                </a:gridCol>
                <a:gridCol w="1978878">
                  <a:extLst>
                    <a:ext uri="{9D8B030D-6E8A-4147-A177-3AD203B41FA5}">
                      <a16:colId xmlns:a16="http://schemas.microsoft.com/office/drawing/2014/main" val="276173157"/>
                    </a:ext>
                  </a:extLst>
                </a:gridCol>
                <a:gridCol w="1186248">
                  <a:extLst>
                    <a:ext uri="{9D8B030D-6E8A-4147-A177-3AD203B41FA5}">
                      <a16:colId xmlns:a16="http://schemas.microsoft.com/office/drawing/2014/main" val="417764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Объем в </a:t>
                      </a:r>
                      <a:r>
                        <a:rPr lang="ru-RU" dirty="0" err="1"/>
                        <a:t>з.е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58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Дисциплины (модули)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Б1.О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Обязательная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52,3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39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Б1.В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Часть, формируемая участниками образовательных отношений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47,4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03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Практики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84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Обязательная часть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5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Б2.В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Часть, формируемая участниками образовательных отношений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83,4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28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Государственная итоговая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4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5805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ECFA6FA-5906-494E-B573-E6441F228DA7}"/>
              </a:ext>
            </a:extLst>
          </p:cNvPr>
          <p:cNvSpPr/>
          <p:nvPr/>
        </p:nvSpPr>
        <p:spPr>
          <a:xfrm>
            <a:off x="4128767" y="6802739"/>
            <a:ext cx="6563045" cy="579597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9900"/>
                </a:solidFill>
              </a:rPr>
              <a:t>Разработано рабочей группой ГУУ </a:t>
            </a:r>
          </a:p>
        </p:txBody>
      </p:sp>
    </p:spTree>
    <p:extLst>
      <p:ext uri="{BB962C8B-B14F-4D97-AF65-F5344CB8AC3E}">
        <p14:creationId xmlns:p14="http://schemas.microsoft.com/office/powerpoint/2010/main" val="212869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Обсуждение макета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BFBCE-79A3-4EA9-8039-9C678CCC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2" y="1229185"/>
            <a:ext cx="9221787" cy="6153151"/>
          </a:xfrm>
        </p:spPr>
        <p:txBody>
          <a:bodyPr/>
          <a:lstStyle/>
          <a:p>
            <a:r>
              <a:rPr lang="ru-RU" dirty="0"/>
              <a:t>Круглые столы с участием работодателей </a:t>
            </a:r>
          </a:p>
          <a:p>
            <a:pPr lvl="1"/>
            <a:r>
              <a:rPr lang="ru-RU" sz="2400" dirty="0"/>
              <a:t>Экспертное заключение от зам. ген. директора по науке ООО «НИИГАЗЭКОНОМИКА»</a:t>
            </a:r>
          </a:p>
          <a:p>
            <a:pPr lvl="1"/>
            <a:r>
              <a:rPr lang="ru-RU" sz="2400" dirty="0"/>
              <a:t>Экспертное заключение от ген. директора Независимого аналитического агентства нефтегазового сектора «НААС-МЕДИА» </a:t>
            </a:r>
          </a:p>
          <a:p>
            <a:pPr lvl="1"/>
            <a:r>
              <a:rPr lang="ru-RU" sz="2400" dirty="0"/>
              <a:t>Экспертное заключение от советника ген. директора АО «Газпром </a:t>
            </a:r>
            <a:r>
              <a:rPr lang="ru-RU" sz="2400" dirty="0" err="1"/>
              <a:t>промгаз</a:t>
            </a:r>
            <a:r>
              <a:rPr lang="ru-RU" sz="2400" dirty="0"/>
              <a:t>»</a:t>
            </a:r>
          </a:p>
          <a:p>
            <a:pPr lvl="1"/>
            <a:r>
              <a:rPr lang="ru-RU" sz="2400" dirty="0"/>
              <a:t>Экспертное заключение от ген. директора Некоммерческого партнерства «Корпоративный образовательный и научный центр Единой энергетической системы»</a:t>
            </a:r>
          </a:p>
          <a:p>
            <a:pPr lvl="1"/>
            <a:r>
              <a:rPr lang="ru-RU" sz="2400" dirty="0"/>
              <a:t>Экспертное заключение заместителя ген. директора Российского Энергетического Агентства Министерства энергетики РФ </a:t>
            </a:r>
          </a:p>
          <a:p>
            <a:pPr lvl="1"/>
            <a:r>
              <a:rPr lang="ru-RU" sz="2400" dirty="0"/>
              <a:t>Экспертное заключение директора Департамента стратегического развития и корпоративной политики Минпромторга России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46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43" y="177338"/>
            <a:ext cx="10194324" cy="1051848"/>
          </a:xfrm>
        </p:spPr>
        <p:txBody>
          <a:bodyPr/>
          <a:lstStyle/>
          <a:p>
            <a:pPr algn="ctr"/>
            <a:r>
              <a:rPr lang="ru-RU" sz="4400" b="1" dirty="0"/>
              <a:t>Обсуждение макета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00BFBCE-79A3-4EA9-8039-9C678CCC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2" y="1229185"/>
            <a:ext cx="9221787" cy="6153151"/>
          </a:xfrm>
        </p:spPr>
        <p:txBody>
          <a:bodyPr/>
          <a:lstStyle/>
          <a:p>
            <a:r>
              <a:rPr lang="ru-RU" dirty="0"/>
              <a:t>Круглые столы с участием работодателей </a:t>
            </a:r>
          </a:p>
          <a:p>
            <a:pPr lvl="1"/>
            <a:r>
              <a:rPr lang="ru-RU" sz="2400" dirty="0"/>
              <a:t>Экспертное заключение ген. директора ООО «Деликатный переезд»</a:t>
            </a:r>
          </a:p>
          <a:p>
            <a:pPr lvl="1"/>
            <a:r>
              <a:rPr lang="ru-RU" sz="2400" dirty="0"/>
              <a:t>Экспертное заключение руководителя клиентской службы АО «</a:t>
            </a:r>
            <a:r>
              <a:rPr lang="ru-RU" sz="2400" dirty="0" err="1"/>
              <a:t>Авилон</a:t>
            </a:r>
            <a:r>
              <a:rPr lang="ru-RU" sz="2400" dirty="0"/>
              <a:t>»</a:t>
            </a:r>
          </a:p>
          <a:p>
            <a:pPr lvl="1"/>
            <a:r>
              <a:rPr lang="ru-RU" sz="2400" dirty="0"/>
              <a:t>Экспертное заключение первого </a:t>
            </a:r>
            <a:r>
              <a:rPr lang="ru-RU" sz="2400" dirty="0" err="1"/>
              <a:t>зам.ген</a:t>
            </a:r>
            <a:r>
              <a:rPr lang="ru-RU" sz="2400" dirty="0"/>
              <a:t>. директора ОАО «</a:t>
            </a:r>
            <a:r>
              <a:rPr lang="ru-RU" sz="2400" dirty="0" err="1"/>
              <a:t>Мострансагенство</a:t>
            </a:r>
            <a:r>
              <a:rPr lang="ru-RU" sz="2400" dirty="0"/>
              <a:t>»</a:t>
            </a:r>
          </a:p>
          <a:p>
            <a:pPr lvl="1"/>
            <a:r>
              <a:rPr lang="ru-RU" sz="2400" dirty="0"/>
              <a:t>Экспертное заключение аналитика Ассоциации развития кластеров и технопарков России</a:t>
            </a:r>
          </a:p>
          <a:p>
            <a:pPr lvl="1"/>
            <a:r>
              <a:rPr lang="ru-RU" sz="2400" dirty="0"/>
              <a:t>И т.д.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b="1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119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>
            <a:extLst>
              <a:ext uri="{FF2B5EF4-FFF2-40B4-BE49-F238E27FC236}">
                <a16:creationId xmlns:a16="http://schemas.microsoft.com/office/drawing/2014/main" id="{5DCCDC6C-DF94-4B64-B832-48075FBF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6EF465-F332-434B-843A-C5F18434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267301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Направления для дальнейшего обсуждения и работы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2CE858-78B9-44BE-8605-692C7FC4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727801"/>
            <a:ext cx="9221787" cy="5252823"/>
          </a:xfrm>
        </p:spPr>
        <p:txBody>
          <a:bodyPr/>
          <a:lstStyle/>
          <a:p>
            <a:r>
              <a:rPr lang="ru-RU" dirty="0"/>
              <a:t>Состав групп и содержание общепрофессиональных компетенций</a:t>
            </a:r>
          </a:p>
          <a:p>
            <a:r>
              <a:rPr lang="ru-RU" dirty="0"/>
              <a:t>Перечень блоков подготовки по направлению «Менеджмент» и примерный перечень рекомендуемых дисциплин</a:t>
            </a:r>
            <a:endParaRPr lang="en-US" dirty="0"/>
          </a:p>
          <a:p>
            <a:r>
              <a:rPr lang="ru-RU" dirty="0"/>
              <a:t>Возможные варианты профильной направленности с привязкой под работодателей </a:t>
            </a:r>
          </a:p>
          <a:p>
            <a:r>
              <a:rPr lang="ru-RU" dirty="0"/>
              <a:t>Формулировки профессиональных компетенций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77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A131507A-D705-4A3E-BF5D-95FCF5AC0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106918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FF661B-6C53-4A05-BEDB-7F07B852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54" y="7285"/>
            <a:ext cx="9221689" cy="1461188"/>
          </a:xfrm>
        </p:spPr>
        <p:txBody>
          <a:bodyPr/>
          <a:lstStyle/>
          <a:p>
            <a:r>
              <a:rPr lang="ru-RU" b="1" dirty="0"/>
              <a:t>Сравнительная характеристика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EB23AB-2680-4133-85FD-27BFF4BF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131" y="1188258"/>
            <a:ext cx="4523137" cy="4556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/>
              <a:t>ФГОС 3+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7274F4-485B-4D51-A020-2EEC94B7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131" y="1744044"/>
            <a:ext cx="4707923" cy="36357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VI.  Требования к структуре программы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Блоки программы (с отнесением к базовой и вариативной частям)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Объем блоков (с выделением базовой и вариативной частей)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Обязательные дисциплины (модули) базовой части – бакалавриат и специалитет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• Виды, типы, способы проведения практик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Структура ГИА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65ACBDF-653F-4BD5-9A5D-D50459A0E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28054" y="1187154"/>
            <a:ext cx="4545413" cy="48101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ФГОС 3++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D1190CF-D803-4EF6-83DD-566469154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8054" y="1784411"/>
            <a:ext cx="4381473" cy="355501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II. Требования к структуре программы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Блоки программы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Объем блоков 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Минимальный объем обязательной части  (% от трудоемкости программы)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Обязательные дисциплины (модули) (отнесены к обязательной части) – бакалавриат и специалитет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Виды и типы проведения практик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 • Структура ГИА – «выполнение и защита ВКР»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A22DCF-3339-4011-8B12-FF5AFED13C95}"/>
              </a:ext>
            </a:extLst>
          </p:cNvPr>
          <p:cNvSpPr/>
          <p:nvPr/>
        </p:nvSpPr>
        <p:spPr>
          <a:xfrm>
            <a:off x="4907343" y="5473524"/>
            <a:ext cx="506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9900"/>
                </a:solidFill>
              </a:rPr>
              <a:t>Принцип формирования обязательной части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1DBC2F-1DC0-436F-BCC6-D795F100BC57}"/>
              </a:ext>
            </a:extLst>
          </p:cNvPr>
          <p:cNvSpPr/>
          <p:nvPr/>
        </p:nvSpPr>
        <p:spPr>
          <a:xfrm>
            <a:off x="217851" y="5976954"/>
            <a:ext cx="10256109" cy="15295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К обязательной части программы относятся дисциплины (модули) и практики, обеспечивающие формирование общепрофессиональных компетенций, а также профессиональных компетенций, установленных ПООП в качестве обязательных (при наличии).  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</a:rPr>
              <a:t>Дисциплины (модули) и практики, обеспечивающие формирование универсальных компетенций, могут включаться в обязательную часть программы и в часть, формируемую участниками образовательных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2760931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>
            <a:extLst>
              <a:ext uri="{FF2B5EF4-FFF2-40B4-BE49-F238E27FC236}">
                <a16:creationId xmlns:a16="http://schemas.microsoft.com/office/drawing/2014/main" id="{5DCCDC6C-DF94-4B64-B832-48075FBFA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6EF465-F332-434B-843A-C5F184340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2CE858-78B9-44BE-8605-692C7FC40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11" y="6722076"/>
            <a:ext cx="3643486" cy="837599"/>
          </a:xfrm>
        </p:spPr>
        <p:txBody>
          <a:bodyPr/>
          <a:lstStyle/>
          <a:p>
            <a:pPr algn="l"/>
            <a:r>
              <a:rPr lang="ru-RU" sz="1800" dirty="0"/>
              <a:t>Борисова В.В. </a:t>
            </a:r>
          </a:p>
          <a:p>
            <a:pPr algn="l"/>
            <a:r>
              <a:rPr lang="en-US" sz="1800" dirty="0"/>
              <a:t>VV_Borisova@guu.ru 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23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A131507A-D705-4A3E-BF5D-95FCF5AC0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106918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FF661B-6C53-4A05-BEDB-7F07B852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14985"/>
            <a:ext cx="9221689" cy="1461188"/>
          </a:xfrm>
        </p:spPr>
        <p:txBody>
          <a:bodyPr/>
          <a:lstStyle/>
          <a:p>
            <a:r>
              <a:rPr lang="ru-RU" b="1" dirty="0"/>
              <a:t>Сравнительная характеристика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EB23AB-2680-4133-85FD-27BFF4BF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279" y="1181093"/>
            <a:ext cx="4523137" cy="4556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/>
              <a:t>ФГОС 3+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7274F4-485B-4D51-A020-2EEC94B7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279" y="1782467"/>
            <a:ext cx="4523137" cy="551397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V. Требования к результатам освоения программы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ОК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ОПК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ПК (по видам деятельности)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ПСК (при наличии) 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65ACBDF-653F-4BD5-9A5D-D50459A0E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7695" y="1188573"/>
            <a:ext cx="4545413" cy="48101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ФГОС 3++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D1190CF-D803-4EF6-83DD-566469154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63311" y="1782467"/>
            <a:ext cx="4545070" cy="505769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III. Требования к результатам освоения программы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УК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ОПК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9900"/>
                </a:solidFill>
              </a:rPr>
              <a:t>(Отсылочная норма к установлению ПК в ПООП и ОПОП)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 </a:t>
            </a:r>
            <a:r>
              <a:rPr lang="ru-RU" sz="1800" dirty="0"/>
              <a:t>ПК:</a:t>
            </a:r>
            <a:r>
              <a:rPr lang="ru-RU" sz="2400" dirty="0"/>
              <a:t>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Обязательные – в ПООП </a:t>
            </a:r>
          </a:p>
          <a:p>
            <a:pPr marL="0" indent="358775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• Рекомендуемые (при наличии)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9900"/>
                </a:solidFill>
              </a:rPr>
              <a:t>Варианты включения ПК в ОПОП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B9188CF-247F-47DB-BD6B-E069881B4FB0}"/>
              </a:ext>
            </a:extLst>
          </p:cNvPr>
          <p:cNvSpPr/>
          <p:nvPr/>
        </p:nvSpPr>
        <p:spPr>
          <a:xfrm>
            <a:off x="2631989" y="5008086"/>
            <a:ext cx="7945395" cy="19970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Организация: 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</a:rPr>
              <a:t>• включает в программу все обязательные профессиональные компетенции (при наличии); 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</a:rPr>
              <a:t>• вправе включить в программу одну или несколько рекомендуемых профессиональных компетенций (при наличии); 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</a:rPr>
              <a:t>• включает (при необходимости) определяемые самостоятельно одну или несколько профессиональных компетенций, исходя из направленности (профиля) программы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B18EC3-A9FB-4752-A007-38BD7A70541A}"/>
              </a:ext>
            </a:extLst>
          </p:cNvPr>
          <p:cNvSpPr/>
          <p:nvPr/>
        </p:nvSpPr>
        <p:spPr>
          <a:xfrm>
            <a:off x="5233859" y="6949230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185738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Ссылка на сопряженные с ФГОС ВО профессиональные 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232172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>
            <a:extLst>
              <a:ext uri="{FF2B5EF4-FFF2-40B4-BE49-F238E27FC236}">
                <a16:creationId xmlns:a16="http://schemas.microsoft.com/office/drawing/2014/main" id="{A131507A-D705-4A3E-BF5D-95FCF5AC0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106918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FF661B-6C53-4A05-BEDB-7F07B852A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1" y="14985"/>
            <a:ext cx="9221689" cy="1461188"/>
          </a:xfrm>
        </p:spPr>
        <p:txBody>
          <a:bodyPr/>
          <a:lstStyle/>
          <a:p>
            <a:r>
              <a:rPr lang="ru-RU" b="1" dirty="0"/>
              <a:t>Сравнительная характеристика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7EB23AB-2680-4133-85FD-27BFF4BF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279" y="1181093"/>
            <a:ext cx="4523137" cy="45561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/>
              <a:t>ФГОС 3+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7274F4-485B-4D51-A020-2EEC94B7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279" y="1734201"/>
            <a:ext cx="3999018" cy="562599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VII. Требования к условиям реализации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Не менее 70% </a:t>
            </a:r>
            <a:r>
              <a:rPr lang="ru-RU" sz="1800" b="1" dirty="0"/>
              <a:t>НПР</a:t>
            </a:r>
            <a:r>
              <a:rPr lang="ru-RU" sz="1800" dirty="0"/>
              <a:t> (в целочисленных ставках) должны иметь образование, соответствующее профилю преподаваемой дисциплины (модуля)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65ACBDF-653F-4BD5-9A5D-D50459A0E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64457" y="1179708"/>
            <a:ext cx="4545413" cy="481017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ФГОС 3++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D1190CF-D803-4EF6-83DD-566469154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64457" y="1734201"/>
            <a:ext cx="5525076" cy="56259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IV. Требования к условиям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реализации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Не менее 70 % численности </a:t>
            </a:r>
            <a:r>
              <a:rPr lang="ru-RU" sz="1800" b="1" dirty="0"/>
              <a:t>педагогических </a:t>
            </a:r>
            <a:r>
              <a:rPr lang="ru-RU" sz="1800" dirty="0"/>
              <a:t>работников (исходя из количества замещаемых ставок, приведенного к целочисленным значениям), </a:t>
            </a:r>
            <a:r>
              <a:rPr lang="ru-RU" sz="1800" b="1" dirty="0"/>
              <a:t>должны вести научную, учебно-методическую и (или) практическую работу, соответствующую профилю преподаваемой дисциплины (модуля).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181C37-48C8-4A7A-8DF3-54A10EADDA44}"/>
              </a:ext>
            </a:extLst>
          </p:cNvPr>
          <p:cNvSpPr/>
          <p:nvPr/>
        </p:nvSpPr>
        <p:spPr>
          <a:xfrm>
            <a:off x="202279" y="2686153"/>
            <a:ext cx="9885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Раздельные требования </a:t>
            </a:r>
            <a:r>
              <a:rPr lang="ru-RU" dirty="0"/>
              <a:t>к электронной информационно-образовательной среде в целом и при реализации программы с применением дистанционных образовательных технологий</a:t>
            </a:r>
          </a:p>
          <a:p>
            <a:endParaRPr lang="ru-RU" dirty="0"/>
          </a:p>
          <a:p>
            <a:r>
              <a:rPr lang="ru-RU" b="1" dirty="0"/>
              <a:t>Норматив книгообеспеченности </a:t>
            </a:r>
            <a:r>
              <a:rPr lang="ru-RU" dirty="0"/>
              <a:t>для печатных изданий: не менее 0,25 экземпляра каждого из изданий, указанных в рабочих программах дисциплин (модулей), программах практик, на одного обучающегося из числа лиц, </a:t>
            </a:r>
            <a:r>
              <a:rPr lang="ru-RU" b="1" dirty="0"/>
              <a:t>одновременно осваивающих соответствующую дисциплину (модуль), проходящих соответствующую практику – без разделения на основную и дополнительную </a:t>
            </a:r>
          </a:p>
          <a:p>
            <a:endParaRPr lang="ru-RU" b="1" dirty="0"/>
          </a:p>
          <a:p>
            <a:pPr algn="ctr"/>
            <a:r>
              <a:rPr lang="ru-RU" b="1" dirty="0"/>
              <a:t>Требования к кадровому обеспечению</a:t>
            </a:r>
          </a:p>
        </p:txBody>
      </p:sp>
    </p:spTree>
    <p:extLst>
      <p:ext uri="{BB962C8B-B14F-4D97-AF65-F5344CB8AC3E}">
        <p14:creationId xmlns:p14="http://schemas.microsoft.com/office/powerpoint/2010/main" val="249765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7">
            <a:extLst>
              <a:ext uri="{FF2B5EF4-FFF2-40B4-BE49-F238E27FC236}">
                <a16:creationId xmlns:a16="http://schemas.microsoft.com/office/drawing/2014/main" id="{0BB770C5-7BA2-49C6-9822-9BFF3185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2" y="-315192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AF6B58BA-CF22-47FA-AA34-9E4004C3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48" name="TextBox 8">
            <a:extLst>
              <a:ext uri="{FF2B5EF4-FFF2-40B4-BE49-F238E27FC236}">
                <a16:creationId xmlns:a16="http://schemas.microsoft.com/office/drawing/2014/main" id="{751292B3-28C1-41BA-A304-53A5D2E6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5578475"/>
            <a:ext cx="415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75AB6-09CA-4946-A360-23FC9259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136524"/>
            <a:ext cx="9221787" cy="1228726"/>
          </a:xfrm>
        </p:spPr>
        <p:txBody>
          <a:bodyPr/>
          <a:lstStyle/>
          <a:p>
            <a:r>
              <a:rPr lang="ru-RU" b="1" dirty="0"/>
              <a:t>Сопряжение ФГОС и ПООП с профессиональными стандартами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4D2F4F-A165-4298-8667-114A42973D72}"/>
              </a:ext>
            </a:extLst>
          </p:cNvPr>
          <p:cNvSpPr/>
          <p:nvPr/>
        </p:nvSpPr>
        <p:spPr>
          <a:xfrm>
            <a:off x="205582" y="1750217"/>
            <a:ext cx="225341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ФГОС</a:t>
            </a:r>
            <a:r>
              <a:rPr lang="ru-RU" sz="2800" b="1" dirty="0">
                <a:noFill/>
              </a:rPr>
              <a:t>О</a:t>
            </a:r>
            <a:r>
              <a:rPr lang="ru-RU" dirty="0">
                <a:noFill/>
              </a:rPr>
              <a:t>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D08B794-43D6-4F24-945A-99C453D6719D}"/>
              </a:ext>
            </a:extLst>
          </p:cNvPr>
          <p:cNvSpPr/>
          <p:nvPr/>
        </p:nvSpPr>
        <p:spPr>
          <a:xfrm>
            <a:off x="2458995" y="1750216"/>
            <a:ext cx="3842951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ПООП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AFC3828-C680-480C-B9AA-1FE4A38C13C9}"/>
              </a:ext>
            </a:extLst>
          </p:cNvPr>
          <p:cNvSpPr/>
          <p:nvPr/>
        </p:nvSpPr>
        <p:spPr>
          <a:xfrm>
            <a:off x="6895070" y="1750215"/>
            <a:ext cx="3591162" cy="753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Профессиональные стандарты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6FDF61-C3C6-4CC1-8A86-E1AF2FA63BCF}"/>
              </a:ext>
            </a:extLst>
          </p:cNvPr>
          <p:cNvSpPr/>
          <p:nvPr/>
        </p:nvSpPr>
        <p:spPr>
          <a:xfrm>
            <a:off x="205582" y="2538341"/>
            <a:ext cx="225341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noFill/>
              </a:rPr>
              <a:t>О</a:t>
            </a:r>
            <a:r>
              <a:rPr lang="ru-RU" dirty="0">
                <a:noFill/>
              </a:rPr>
              <a:t>С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B8DB178-4525-4AC1-ACC5-6B8FB3474DFB}"/>
              </a:ext>
            </a:extLst>
          </p:cNvPr>
          <p:cNvSpPr/>
          <p:nvPr/>
        </p:nvSpPr>
        <p:spPr>
          <a:xfrm>
            <a:off x="2458995" y="2536882"/>
            <a:ext cx="3842951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9437B-9917-4F30-A3CB-DA77CBEBBC96}"/>
              </a:ext>
            </a:extLst>
          </p:cNvPr>
          <p:cNvSpPr txBox="1"/>
          <p:nvPr/>
        </p:nvSpPr>
        <p:spPr>
          <a:xfrm>
            <a:off x="205582" y="2629513"/>
            <a:ext cx="62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Области и сферы профессиональной деятельности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A62B81E-CC85-4E4C-A995-533B4E567420}"/>
              </a:ext>
            </a:extLst>
          </p:cNvPr>
          <p:cNvSpPr/>
          <p:nvPr/>
        </p:nvSpPr>
        <p:spPr>
          <a:xfrm>
            <a:off x="205582" y="3242418"/>
            <a:ext cx="225341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noFill/>
              </a:rPr>
              <a:t>О</a:t>
            </a:r>
            <a:r>
              <a:rPr lang="ru-RU" dirty="0">
                <a:noFill/>
              </a:rPr>
              <a:t>С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865E4FC-7411-4299-98FE-0B3C3F87D1C2}"/>
              </a:ext>
            </a:extLst>
          </p:cNvPr>
          <p:cNvSpPr/>
          <p:nvPr/>
        </p:nvSpPr>
        <p:spPr>
          <a:xfrm>
            <a:off x="2458995" y="3242418"/>
            <a:ext cx="3842951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A46FCF-AB91-41F9-AB4A-776CED6B94A9}"/>
              </a:ext>
            </a:extLst>
          </p:cNvPr>
          <p:cNvSpPr txBox="1"/>
          <p:nvPr/>
        </p:nvSpPr>
        <p:spPr>
          <a:xfrm>
            <a:off x="205582" y="3288733"/>
            <a:ext cx="629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Типы профессиональных задач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857292D-AC48-415B-8798-C103A659F42D}"/>
              </a:ext>
            </a:extLst>
          </p:cNvPr>
          <p:cNvSpPr/>
          <p:nvPr/>
        </p:nvSpPr>
        <p:spPr>
          <a:xfrm>
            <a:off x="2458994" y="3832671"/>
            <a:ext cx="3842951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Профессиональные задачи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7D83E98-A53D-487E-8F6D-43DD37FFE696}"/>
              </a:ext>
            </a:extLst>
          </p:cNvPr>
          <p:cNvSpPr/>
          <p:nvPr/>
        </p:nvSpPr>
        <p:spPr>
          <a:xfrm>
            <a:off x="2458994" y="4478918"/>
            <a:ext cx="3842951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Объекты профессиональной деятельности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C14DDC2-74DF-4004-8F47-6B041FFBA9E5}"/>
              </a:ext>
            </a:extLst>
          </p:cNvPr>
          <p:cNvSpPr/>
          <p:nvPr/>
        </p:nvSpPr>
        <p:spPr>
          <a:xfrm>
            <a:off x="179806" y="5070196"/>
            <a:ext cx="2253413" cy="461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noFill/>
              </a:rPr>
              <a:t>О</a:t>
            </a:r>
            <a:r>
              <a:rPr lang="ru-RU" dirty="0">
                <a:noFill/>
              </a:rPr>
              <a:t>С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A3BFA3F-402E-45E1-8458-892928143FC2}"/>
              </a:ext>
            </a:extLst>
          </p:cNvPr>
          <p:cNvSpPr/>
          <p:nvPr/>
        </p:nvSpPr>
        <p:spPr>
          <a:xfrm>
            <a:off x="2433219" y="5070196"/>
            <a:ext cx="3842951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D0BFA1-B170-4A65-BD0B-0D59F629BB30}"/>
              </a:ext>
            </a:extLst>
          </p:cNvPr>
          <p:cNvSpPr txBox="1"/>
          <p:nvPr/>
        </p:nvSpPr>
        <p:spPr>
          <a:xfrm>
            <a:off x="205581" y="5117662"/>
            <a:ext cx="598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Общепрофессиональные компетенции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3A6499C-0C86-4E01-B26D-EF4492D96A14}"/>
              </a:ext>
            </a:extLst>
          </p:cNvPr>
          <p:cNvSpPr/>
          <p:nvPr/>
        </p:nvSpPr>
        <p:spPr>
          <a:xfrm>
            <a:off x="2433218" y="5782277"/>
            <a:ext cx="3842951" cy="7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Индикаторы достижения общепрофессиональных компетенций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6C8D78A-7473-4B59-847A-908343EB5553}"/>
              </a:ext>
            </a:extLst>
          </p:cNvPr>
          <p:cNvSpPr/>
          <p:nvPr/>
        </p:nvSpPr>
        <p:spPr>
          <a:xfrm>
            <a:off x="2433218" y="6747909"/>
            <a:ext cx="3842951" cy="7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Профессиональные компетенции и индикаторы их достижения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3F74CEA-A27E-48D4-97FE-22F2C10DA9DA}"/>
              </a:ext>
            </a:extLst>
          </p:cNvPr>
          <p:cNvSpPr/>
          <p:nvPr/>
        </p:nvSpPr>
        <p:spPr>
          <a:xfrm>
            <a:off x="6895070" y="2737930"/>
            <a:ext cx="3591162" cy="753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профессиональной деятельности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D221B22-8B1E-4043-AE25-B65DFFE70F92}"/>
              </a:ext>
            </a:extLst>
          </p:cNvPr>
          <p:cNvSpPr/>
          <p:nvPr/>
        </p:nvSpPr>
        <p:spPr>
          <a:xfrm>
            <a:off x="6895070" y="3651087"/>
            <a:ext cx="3591162" cy="753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образованию и обучению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61E88C9-EA0F-4B35-9333-595C313215E8}"/>
              </a:ext>
            </a:extLst>
          </p:cNvPr>
          <p:cNvSpPr/>
          <p:nvPr/>
        </p:nvSpPr>
        <p:spPr>
          <a:xfrm>
            <a:off x="6895070" y="4527791"/>
            <a:ext cx="3591162" cy="753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Обобщенные трудовые функции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96B6CA4-629C-4775-8727-CC7A58DF3089}"/>
              </a:ext>
            </a:extLst>
          </p:cNvPr>
          <p:cNvSpPr/>
          <p:nvPr/>
        </p:nvSpPr>
        <p:spPr>
          <a:xfrm>
            <a:off x="6890831" y="5394113"/>
            <a:ext cx="3591162" cy="415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функции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F753EC0-6971-4AE6-A625-E15B6361A0C1}"/>
              </a:ext>
            </a:extLst>
          </p:cNvPr>
          <p:cNvSpPr/>
          <p:nvPr/>
        </p:nvSpPr>
        <p:spPr>
          <a:xfrm>
            <a:off x="7475837" y="6040438"/>
            <a:ext cx="3006155" cy="415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Трудовые действия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7F22793-C8FC-4829-B5F1-833A3724AF31}"/>
              </a:ext>
            </a:extLst>
          </p:cNvPr>
          <p:cNvSpPr/>
          <p:nvPr/>
        </p:nvSpPr>
        <p:spPr>
          <a:xfrm>
            <a:off x="7475837" y="6540235"/>
            <a:ext cx="3006155" cy="415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навыки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093C1DF9-D747-4A71-B932-20A4BA1854AE}"/>
              </a:ext>
            </a:extLst>
          </p:cNvPr>
          <p:cNvSpPr/>
          <p:nvPr/>
        </p:nvSpPr>
        <p:spPr>
          <a:xfrm>
            <a:off x="7475836" y="7087311"/>
            <a:ext cx="3006155" cy="4153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знания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4F758-7B63-4300-86E6-69A8DC07E940}"/>
              </a:ext>
            </a:extLst>
          </p:cNvPr>
          <p:cNvSpPr txBox="1"/>
          <p:nvPr/>
        </p:nvSpPr>
        <p:spPr>
          <a:xfrm>
            <a:off x="6394406" y="1775678"/>
            <a:ext cx="461665" cy="54064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Соответствия нет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>
            <a:extLst>
              <a:ext uri="{FF2B5EF4-FFF2-40B4-BE49-F238E27FC236}">
                <a16:creationId xmlns:a16="http://schemas.microsoft.com/office/drawing/2014/main" id="{93E844D9-11AE-4533-9AC6-A4405BBA9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7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5507D-974A-4C11-9A9F-E87CDAEA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79" y="20637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Обязательная часть ПООП (определяется ФГОС)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BE29D-212F-4861-97D0-A6D4315B9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2" y="1381917"/>
            <a:ext cx="9221787" cy="57602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BEE787-745C-4656-ABF5-FBC91F7E0BA2}"/>
              </a:ext>
            </a:extLst>
          </p:cNvPr>
          <p:cNvSpPr/>
          <p:nvPr/>
        </p:nvSpPr>
        <p:spPr>
          <a:xfrm>
            <a:off x="1000899" y="1994005"/>
            <a:ext cx="2100648" cy="88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ФГОС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E59918-FED8-4AB6-AC49-06DF1FEE7CDB}"/>
              </a:ext>
            </a:extLst>
          </p:cNvPr>
          <p:cNvSpPr/>
          <p:nvPr/>
        </p:nvSpPr>
        <p:spPr>
          <a:xfrm>
            <a:off x="2051223" y="3107132"/>
            <a:ext cx="5078626" cy="889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ПООП является обязательной для учета Организацией в части установления</a:t>
            </a:r>
            <a:r>
              <a:rPr lang="ru-RU" dirty="0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E9DC27-1C63-4434-A0DF-37DEE1F16670}"/>
              </a:ext>
            </a:extLst>
          </p:cNvPr>
          <p:cNvSpPr/>
          <p:nvPr/>
        </p:nvSpPr>
        <p:spPr>
          <a:xfrm>
            <a:off x="8640590" y="3996289"/>
            <a:ext cx="1896976" cy="1897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ПООП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3F0FDC-E3E7-47A8-8DAF-D8C52BF5FF63}"/>
              </a:ext>
            </a:extLst>
          </p:cNvPr>
          <p:cNvSpPr/>
          <p:nvPr/>
        </p:nvSpPr>
        <p:spPr>
          <a:xfrm>
            <a:off x="2051223" y="3996289"/>
            <a:ext cx="5078626" cy="1897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перечня компетенций, обеспечиваемых дисциплинами (модулями) и практиками обязательной части программы;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индикаторов их достижения, обеспечиваемых дисциплинами (модулями) и практиками обязательной </a:t>
            </a:r>
            <a:r>
              <a:rPr lang="ru-RU" dirty="0"/>
              <a:t>части программы 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80D6D8D-9FEB-4C1C-A28E-0F0A2DC940DE}"/>
              </a:ext>
            </a:extLst>
          </p:cNvPr>
          <p:cNvSpPr/>
          <p:nvPr/>
        </p:nvSpPr>
        <p:spPr>
          <a:xfrm>
            <a:off x="7129849" y="4670854"/>
            <a:ext cx="1510741" cy="72904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E2CF3A-AB0A-4FBF-AEE3-B189B209F60D}"/>
              </a:ext>
            </a:extLst>
          </p:cNvPr>
          <p:cNvCxnSpPr/>
          <p:nvPr/>
        </p:nvCxnSpPr>
        <p:spPr>
          <a:xfrm>
            <a:off x="1458097" y="2883692"/>
            <a:ext cx="0" cy="2151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E0C78932-621C-4B65-B3EA-511ADC31F617}"/>
              </a:ext>
            </a:extLst>
          </p:cNvPr>
          <p:cNvCxnSpPr>
            <a:cxnSpLocks/>
          </p:cNvCxnSpPr>
          <p:nvPr/>
        </p:nvCxnSpPr>
        <p:spPr>
          <a:xfrm>
            <a:off x="1458097" y="5035378"/>
            <a:ext cx="5931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>
            <a:extLst>
              <a:ext uri="{FF2B5EF4-FFF2-40B4-BE49-F238E27FC236}">
                <a16:creationId xmlns:a16="http://schemas.microsoft.com/office/drawing/2014/main" id="{0CCC54C3-A3F0-46B5-9D77-EC3BFC6B5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C8E02-6BB2-4253-84DD-A03E2ECA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659" y="106663"/>
            <a:ext cx="8937154" cy="1042515"/>
          </a:xfrm>
        </p:spPr>
        <p:txBody>
          <a:bodyPr/>
          <a:lstStyle/>
          <a:p>
            <a:r>
              <a:rPr lang="ru-RU" sz="2400" b="1" dirty="0"/>
              <a:t>ФОРМИРОВАНИЕ ОБЯЗАТЕЛЬНОЙ ЧАСТИ И ЧАСТИ, ФОРМИРУЕМОЙ УЧАСТНИКАМИ ОБРАЗОВАТЕЛЬНЫХ ОТНОШЕНИЙ, НА ОСНОВЕ РЕЗУЛЬТАТИВНОГО КОМПОНЕНТА ОПОП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C822E1-BC6A-4D90-8A7F-7E6213BF2E71}"/>
              </a:ext>
            </a:extLst>
          </p:cNvPr>
          <p:cNvSpPr/>
          <p:nvPr/>
        </p:nvSpPr>
        <p:spPr>
          <a:xfrm>
            <a:off x="0" y="1097119"/>
            <a:ext cx="10628421" cy="64625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9B898A-0AB7-4A90-9370-1F1CF6BF01C4}"/>
              </a:ext>
            </a:extLst>
          </p:cNvPr>
          <p:cNvSpPr/>
          <p:nvPr/>
        </p:nvSpPr>
        <p:spPr>
          <a:xfrm>
            <a:off x="0" y="1155354"/>
            <a:ext cx="8297112" cy="45399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2A13A4-052A-4385-8217-F8785BF303B3}"/>
              </a:ext>
            </a:extLst>
          </p:cNvPr>
          <p:cNvSpPr/>
          <p:nvPr/>
        </p:nvSpPr>
        <p:spPr>
          <a:xfrm>
            <a:off x="0" y="1149176"/>
            <a:ext cx="5820033" cy="29903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0BC24-F54A-4BF8-9E29-657D5531F07B}"/>
              </a:ext>
            </a:extLst>
          </p:cNvPr>
          <p:cNvSpPr txBox="1"/>
          <p:nvPr/>
        </p:nvSpPr>
        <p:spPr>
          <a:xfrm>
            <a:off x="4747503" y="1267595"/>
            <a:ext cx="1099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ФГОС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2D62855-D454-4146-9D50-6D8ADBD9B8AE}"/>
              </a:ext>
            </a:extLst>
          </p:cNvPr>
          <p:cNvSpPr/>
          <p:nvPr/>
        </p:nvSpPr>
        <p:spPr>
          <a:xfrm>
            <a:off x="225639" y="1251293"/>
            <a:ext cx="3484605" cy="10425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Результаты освоения образовательной программы - компетенции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017A41C-21DC-42A6-9CC2-A8CFF1312861}"/>
              </a:ext>
            </a:extLst>
          </p:cNvPr>
          <p:cNvSpPr/>
          <p:nvPr/>
        </p:nvSpPr>
        <p:spPr>
          <a:xfrm>
            <a:off x="225639" y="2538240"/>
            <a:ext cx="4979773" cy="531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Универсальные компетенции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2BCA2CB-B6FA-499C-9F6F-E88D72304543}"/>
              </a:ext>
            </a:extLst>
          </p:cNvPr>
          <p:cNvSpPr/>
          <p:nvPr/>
        </p:nvSpPr>
        <p:spPr>
          <a:xfrm>
            <a:off x="225639" y="3212756"/>
            <a:ext cx="4979773" cy="7835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Общепрофессиональные  компетенции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3233C40-D1F1-43E1-AF94-E5D4693219FA}"/>
              </a:ext>
            </a:extLst>
          </p:cNvPr>
          <p:cNvSpPr/>
          <p:nvPr/>
        </p:nvSpPr>
        <p:spPr>
          <a:xfrm>
            <a:off x="5971532" y="2538240"/>
            <a:ext cx="2009580" cy="637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Индикаторы достижения УК 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3C85AF32-09E4-40B2-855D-DB0DA915700B}"/>
              </a:ext>
            </a:extLst>
          </p:cNvPr>
          <p:cNvSpPr/>
          <p:nvPr/>
        </p:nvSpPr>
        <p:spPr>
          <a:xfrm>
            <a:off x="5960525" y="3412756"/>
            <a:ext cx="2020587" cy="637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Индикаторы достижения ОПК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55A7814-EA29-43E6-A9A8-3DDE8C4D1B04}"/>
              </a:ext>
            </a:extLst>
          </p:cNvPr>
          <p:cNvSpPr/>
          <p:nvPr/>
        </p:nvSpPr>
        <p:spPr>
          <a:xfrm>
            <a:off x="5210915" y="2658758"/>
            <a:ext cx="755114" cy="3693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6D8FD9E1-5505-47BE-BD6A-B8CF3AAFEA9D}"/>
              </a:ext>
            </a:extLst>
          </p:cNvPr>
          <p:cNvSpPr/>
          <p:nvPr/>
        </p:nvSpPr>
        <p:spPr>
          <a:xfrm>
            <a:off x="5205412" y="3478992"/>
            <a:ext cx="755114" cy="369332"/>
          </a:xfrm>
          <a:prstGeom prst="rightArrow">
            <a:avLst>
              <a:gd name="adj1" fmla="val 4330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4E7373A9-F573-4743-A9F5-17D0BD792B14}"/>
              </a:ext>
            </a:extLst>
          </p:cNvPr>
          <p:cNvSpPr/>
          <p:nvPr/>
        </p:nvSpPr>
        <p:spPr>
          <a:xfrm>
            <a:off x="225639" y="4249037"/>
            <a:ext cx="4979773" cy="531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Профессиональные компетенции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6CE59D7-087D-4AC5-8DD4-F0FBC9DF78D2}"/>
              </a:ext>
            </a:extLst>
          </p:cNvPr>
          <p:cNvSpPr/>
          <p:nvPr/>
        </p:nvSpPr>
        <p:spPr>
          <a:xfrm>
            <a:off x="2678198" y="4887041"/>
            <a:ext cx="2536353" cy="637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Обязательные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(при наличии)</a:t>
            </a:r>
            <a:r>
              <a:rPr lang="ru-RU" dirty="0"/>
              <a:t> 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7EB47CB-22F8-4803-A5E8-F78C08860DC8}"/>
              </a:ext>
            </a:extLst>
          </p:cNvPr>
          <p:cNvSpPr/>
          <p:nvPr/>
        </p:nvSpPr>
        <p:spPr>
          <a:xfrm>
            <a:off x="6028486" y="4403822"/>
            <a:ext cx="1927654" cy="1124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Индикаторы достижения обязательных ПК</a:t>
            </a:r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8679ED18-2FB0-486A-BE3B-CD1C8DA727EF}"/>
              </a:ext>
            </a:extLst>
          </p:cNvPr>
          <p:cNvSpPr/>
          <p:nvPr/>
        </p:nvSpPr>
        <p:spPr>
          <a:xfrm>
            <a:off x="5235819" y="4966055"/>
            <a:ext cx="792182" cy="3693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D4F110-5821-4643-AC1E-14D0420776B3}"/>
              </a:ext>
            </a:extLst>
          </p:cNvPr>
          <p:cNvSpPr txBox="1"/>
          <p:nvPr/>
        </p:nvSpPr>
        <p:spPr>
          <a:xfrm>
            <a:off x="7172647" y="1290977"/>
            <a:ext cx="112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ПООП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654720F8-0E77-488C-916E-D4DF820D7B5B}"/>
              </a:ext>
            </a:extLst>
          </p:cNvPr>
          <p:cNvSpPr/>
          <p:nvPr/>
        </p:nvSpPr>
        <p:spPr>
          <a:xfrm>
            <a:off x="152851" y="5806048"/>
            <a:ext cx="5061700" cy="869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Рекомендуемые или устанавливаемые участниками ОВОО самостоятельно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940D6B1-C1FD-467E-A620-CC47B3086BBA}"/>
              </a:ext>
            </a:extLst>
          </p:cNvPr>
          <p:cNvSpPr/>
          <p:nvPr/>
        </p:nvSpPr>
        <p:spPr>
          <a:xfrm>
            <a:off x="5980670" y="5833505"/>
            <a:ext cx="2327190" cy="1059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Индикаторы достижения рекомендуемых ПК</a:t>
            </a:r>
          </a:p>
        </p:txBody>
      </p:sp>
      <p:sp>
        <p:nvSpPr>
          <p:cNvPr id="64" name="Стрелка: вправо 63">
            <a:extLst>
              <a:ext uri="{FF2B5EF4-FFF2-40B4-BE49-F238E27FC236}">
                <a16:creationId xmlns:a16="http://schemas.microsoft.com/office/drawing/2014/main" id="{4DF5885A-DAF4-4F97-8C50-514AFCBC7D0E}"/>
              </a:ext>
            </a:extLst>
          </p:cNvPr>
          <p:cNvSpPr/>
          <p:nvPr/>
        </p:nvSpPr>
        <p:spPr>
          <a:xfrm>
            <a:off x="5227354" y="6056300"/>
            <a:ext cx="755114" cy="3693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3441E1-E808-45A4-8567-83A4BCCC3BC7}"/>
              </a:ext>
            </a:extLst>
          </p:cNvPr>
          <p:cNvSpPr txBox="1"/>
          <p:nvPr/>
        </p:nvSpPr>
        <p:spPr>
          <a:xfrm>
            <a:off x="9479242" y="1276691"/>
            <a:ext cx="112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ОПОП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3F9A469-C94A-4BE3-BD0D-EF62E3D891DF}"/>
              </a:ext>
            </a:extLst>
          </p:cNvPr>
          <p:cNvSpPr/>
          <p:nvPr/>
        </p:nvSpPr>
        <p:spPr>
          <a:xfrm>
            <a:off x="8714471" y="2594039"/>
            <a:ext cx="1770236" cy="4460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Дисциплины (модули), практики направленные на формирование компетенций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501477C-EF78-42AC-84EE-D2764D334A30}"/>
              </a:ext>
            </a:extLst>
          </p:cNvPr>
          <p:cNvSpPr/>
          <p:nvPr/>
        </p:nvSpPr>
        <p:spPr>
          <a:xfrm>
            <a:off x="8203277" y="1915297"/>
            <a:ext cx="2262897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Обязательная часть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21E315B2-EAC1-4BB4-B1C6-5A2FF58708AB}"/>
              </a:ext>
            </a:extLst>
          </p:cNvPr>
          <p:cNvSpPr/>
          <p:nvPr/>
        </p:nvSpPr>
        <p:spPr>
          <a:xfrm>
            <a:off x="653523" y="7110804"/>
            <a:ext cx="8576974" cy="461665"/>
          </a:xfrm>
          <a:prstGeom prst="round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9900"/>
                </a:solidFill>
              </a:rPr>
              <a:t>Часть, формируемая участниками образовательных отношений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1E5956-B62E-432A-B6E5-37BBB1D36955}"/>
              </a:ext>
            </a:extLst>
          </p:cNvPr>
          <p:cNvSpPr/>
          <p:nvPr/>
        </p:nvSpPr>
        <p:spPr>
          <a:xfrm>
            <a:off x="63392" y="5806047"/>
            <a:ext cx="10396600" cy="124863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A1F1EE-1D5E-44B5-B1FE-CBD06B3D4DD6}"/>
              </a:ext>
            </a:extLst>
          </p:cNvPr>
          <p:cNvSpPr/>
          <p:nvPr/>
        </p:nvSpPr>
        <p:spPr>
          <a:xfrm>
            <a:off x="88106" y="2538240"/>
            <a:ext cx="10396601" cy="3157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7CFB3C67-2BAA-498D-9CB7-518765784437}"/>
              </a:ext>
            </a:extLst>
          </p:cNvPr>
          <p:cNvSpPr/>
          <p:nvPr/>
        </p:nvSpPr>
        <p:spPr>
          <a:xfrm>
            <a:off x="74141" y="2444428"/>
            <a:ext cx="10396600" cy="796000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>
            <a:extLst>
              <a:ext uri="{FF2B5EF4-FFF2-40B4-BE49-F238E27FC236}">
                <a16:creationId xmlns:a16="http://schemas.microsoft.com/office/drawing/2014/main" id="{EFA5484D-631E-4844-82EF-2AF40387C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t="59937" r="2014" b="14594"/>
          <a:stretch>
            <a:fillRect/>
          </a:stretch>
        </p:blipFill>
        <p:spPr bwMode="auto">
          <a:xfrm>
            <a:off x="0" y="5089525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>
            <a:extLst>
              <a:ext uri="{FF2B5EF4-FFF2-40B4-BE49-F238E27FC236}">
                <a16:creationId xmlns:a16="http://schemas.microsoft.com/office/drawing/2014/main" id="{945181C2-499B-4A5C-8B70-71EDCAEB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4594" r="20642" b="59937"/>
          <a:stretch>
            <a:fillRect/>
          </a:stretch>
        </p:blipFill>
        <p:spPr bwMode="auto">
          <a:xfrm>
            <a:off x="-1" y="-1"/>
            <a:ext cx="106918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473DDFCD-69A4-4002-92B4-99E0D9AC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89506-4494-483A-9E60-BD3F590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0" y="-1"/>
            <a:ext cx="9221787" cy="1460500"/>
          </a:xfrm>
        </p:spPr>
        <p:txBody>
          <a:bodyPr/>
          <a:lstStyle/>
          <a:p>
            <a:pPr algn="ctr"/>
            <a:r>
              <a:rPr lang="ru-RU" b="1" dirty="0"/>
              <a:t>Перечень универсальных компетенций бакалавриата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4887E1E-C6D4-4A9F-BBD1-3929D0857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281876"/>
              </p:ext>
            </p:extLst>
          </p:nvPr>
        </p:nvGraphicFramePr>
        <p:xfrm>
          <a:off x="284206" y="1460500"/>
          <a:ext cx="10041470" cy="599835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56443">
                  <a:extLst>
                    <a:ext uri="{9D8B030D-6E8A-4147-A177-3AD203B41FA5}">
                      <a16:colId xmlns:a16="http://schemas.microsoft.com/office/drawing/2014/main" val="1200877856"/>
                    </a:ext>
                  </a:extLst>
                </a:gridCol>
                <a:gridCol w="6085027">
                  <a:extLst>
                    <a:ext uri="{9D8B030D-6E8A-4147-A177-3AD203B41FA5}">
                      <a16:colId xmlns:a16="http://schemas.microsoft.com/office/drawing/2014/main" val="1603975788"/>
                    </a:ext>
                  </a:extLst>
                </a:gridCol>
              </a:tblGrid>
              <a:tr h="794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Категория универсальных компетенций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Код и наименование универсальной компетенции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672021"/>
                  </a:ext>
                </a:extLst>
              </a:tr>
              <a:tr h="103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Системное и критическое мышление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УК-1. Способен осуществлять поиск, критический анализ и синтез информации, применять системный подход для решения поставленных задач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2764831"/>
                  </a:ext>
                </a:extLst>
              </a:tr>
              <a:tr h="1391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Разработка и реализация проектов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УК-2. Способен определять круг задач в рамках поставленной цели и выбирать оптимальные способы их решения, исходя из действующих правовых норм, имеющихся ресурсов и ограничений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161139"/>
                  </a:ext>
                </a:extLst>
              </a:tr>
              <a:tr h="681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Командная работа и лидерство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УК-3. Способен осуществлять социальное взаимодействие и реализовывать свою роль в команде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558212"/>
                  </a:ext>
                </a:extLst>
              </a:tr>
              <a:tr h="103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Коммуникация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УК-4. Способен осуществлять деловую коммуникацию в устной и письменной формах на государственном языке Российской Федерации и иностранном(</a:t>
                      </a:r>
                      <a:r>
                        <a:rPr lang="ru-RU" sz="1800" dirty="0" err="1">
                          <a:effectLst/>
                        </a:rPr>
                        <a:t>ых</a:t>
                      </a:r>
                      <a:r>
                        <a:rPr lang="ru-RU" sz="1800" dirty="0">
                          <a:effectLst/>
                        </a:rPr>
                        <a:t>) языке(ах)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851558"/>
                  </a:ext>
                </a:extLst>
              </a:tr>
              <a:tr h="103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Межкультурное взаимодействие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УК-5. Способен воспринимать межкультурное разнообразие общества в социально-историческом, этическом и философском контекстах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6494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6252</TotalTime>
  <Words>2866</Words>
  <Application>Microsoft Office PowerPoint</Application>
  <PresentationFormat>Произвольный</PresentationFormat>
  <Paragraphs>424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Формирование проектов ФГОС 3++ и ПООП по направлению подготовки 38.03.02 «Менеджмент» с учетом профессиональных стандартов</vt:lpstr>
      <vt:lpstr>Сравнительная характеристика</vt:lpstr>
      <vt:lpstr>Сравнительная характеристика</vt:lpstr>
      <vt:lpstr>Сравнительная характеристика</vt:lpstr>
      <vt:lpstr>Сравнительная характеристика</vt:lpstr>
      <vt:lpstr>Сопряжение ФГОС и ПООП с профессиональными стандартами</vt:lpstr>
      <vt:lpstr>Обязательная часть ПООП (определяется ФГОС)</vt:lpstr>
      <vt:lpstr>ФОРМИРОВАНИЕ ОБЯЗАТЕЛЬНОЙ ЧАСТИ И ЧАСТИ, ФОРМИРУЕМОЙ УЧАСТНИКАМИ ОБРАЗОВАТЕЛЬНЫХ ОТНОШЕНИЙ, НА ОСНОВЕ РЕЗУЛЬТАТИВНОГО КОМПОНЕНТА ОПОП </vt:lpstr>
      <vt:lpstr>Перечень универсальных компетенций бакалавриата</vt:lpstr>
      <vt:lpstr>Перечень универсальных компетенций бакалавриата</vt:lpstr>
      <vt:lpstr>Универсальные компетенции и  индикаторы их достижения</vt:lpstr>
      <vt:lpstr>Универсальные компетенции и  индикаторы их достижения</vt:lpstr>
      <vt:lpstr>Перечень общепрофессиональных компетенций бакалавриата</vt:lpstr>
      <vt:lpstr>Что хотелось бы скорректировать? </vt:lpstr>
      <vt:lpstr>Предлагаемая концепция изменений </vt:lpstr>
      <vt:lpstr>Предлагаемые изменения в перечень общепрофессиональных компетенций бакалавриата</vt:lpstr>
      <vt:lpstr>Предлагаемые изменения в перечень общепрофессиональных компетенций бакалавриата</vt:lpstr>
      <vt:lpstr>Предлагаемые изменения в перечень общепрофессиональных компетенций бакалавриата</vt:lpstr>
      <vt:lpstr>Предлагаемые изменения в перечень общепрофессиональных компетенций бакалавриата</vt:lpstr>
      <vt:lpstr>Предлагаемые изменения в перечень общепрофессиональных компетенций бакалавриата</vt:lpstr>
      <vt:lpstr>Предлагаемые изменения в перечень общепрофессиональных компетенций бакалавриата</vt:lpstr>
      <vt:lpstr>Формирование профессиональных компетенций бакалавриата</vt:lpstr>
      <vt:lpstr>Проектирование учебного плана ОПОП</vt:lpstr>
      <vt:lpstr>Проектирование учебного плана ОПОП</vt:lpstr>
      <vt:lpstr>Проектирование учебного плана ОПОП</vt:lpstr>
      <vt:lpstr>Структура учебного плана ГУУ</vt:lpstr>
      <vt:lpstr>Обсуждение макета </vt:lpstr>
      <vt:lpstr>Обсуждение макета </vt:lpstr>
      <vt:lpstr>Направления для дальнейшего обсуждения и работы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Линник Владимир Юрьевич</dc:creator>
  <cp:lastModifiedBy>Борисова Виктория Владимировна</cp:lastModifiedBy>
  <cp:revision>171</cp:revision>
  <cp:lastPrinted>2019-04-09T15:58:27Z</cp:lastPrinted>
  <dcterms:created xsi:type="dcterms:W3CDTF">2018-11-21T15:54:09Z</dcterms:created>
  <dcterms:modified xsi:type="dcterms:W3CDTF">2019-04-09T16:01:37Z</dcterms:modified>
</cp:coreProperties>
</file>