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1" r:id="rId9"/>
    <p:sldId id="262" r:id="rId10"/>
    <p:sldId id="263" r:id="rId11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671F5FF-277E-4993-8BBC-5EB60322D2F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BEB92A0-048A-484B-B524-8834A4663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71F5FF-277E-4993-8BBC-5EB60322D2F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EB92A0-048A-484B-B524-8834A4663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71F5FF-277E-4993-8BBC-5EB60322D2F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EB92A0-048A-484B-B524-8834A4663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71F5FF-277E-4993-8BBC-5EB60322D2F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EB92A0-048A-484B-B524-8834A46634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71F5FF-277E-4993-8BBC-5EB60322D2F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EB92A0-048A-484B-B524-8834A46634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71F5FF-277E-4993-8BBC-5EB60322D2F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EB92A0-048A-484B-B524-8834A46634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71F5FF-277E-4993-8BBC-5EB60322D2F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EB92A0-048A-484B-B524-8834A4663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71F5FF-277E-4993-8BBC-5EB60322D2F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EB92A0-048A-484B-B524-8834A46634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71F5FF-277E-4993-8BBC-5EB60322D2F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EB92A0-048A-484B-B524-8834A4663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671F5FF-277E-4993-8BBC-5EB60322D2F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EB92A0-048A-484B-B524-8834A4663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671F5FF-277E-4993-8BBC-5EB60322D2F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BEB92A0-048A-484B-B524-8834A46634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671F5FF-277E-4993-8BBC-5EB60322D2F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BEB92A0-048A-484B-B524-8834A4663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642918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6666"/>
                </a:solidFill>
              </a:rPr>
              <a:t>XVII </a:t>
            </a:r>
            <a:r>
              <a:rPr lang="ru-RU" dirty="0" smtClean="0">
                <a:solidFill>
                  <a:srgbClr val="006666"/>
                </a:solidFill>
              </a:rPr>
              <a:t>Всероссийский конкурс «Лучший </a:t>
            </a:r>
            <a:r>
              <a:rPr lang="ru-RU" dirty="0" err="1" smtClean="0">
                <a:solidFill>
                  <a:srgbClr val="006666"/>
                </a:solidFill>
              </a:rPr>
              <a:t>муницпальный</a:t>
            </a:r>
            <a:r>
              <a:rPr lang="ru-RU" dirty="0" smtClean="0">
                <a:solidFill>
                  <a:srgbClr val="006666"/>
                </a:solidFill>
              </a:rPr>
              <a:t> сайт» </a:t>
            </a:r>
            <a:endParaRPr lang="ru-RU" dirty="0">
              <a:solidFill>
                <a:srgbClr val="0066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672414" cy="119970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Москва, 2020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E:\КЛМС\2019\Лучший сайт 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464576"/>
            <a:ext cx="5700712" cy="1424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006666"/>
                </a:solidFill>
              </a:rPr>
              <a:t>Спасибо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006666"/>
                </a:solidFill>
              </a:rPr>
              <a:t>за внимание!</a:t>
            </a:r>
            <a:endParaRPr lang="ru-RU" sz="4800" b="1" dirty="0">
              <a:solidFill>
                <a:srgbClr val="006666"/>
              </a:solidFill>
            </a:endParaRPr>
          </a:p>
        </p:txBody>
      </p:sp>
      <p:pic>
        <p:nvPicPr>
          <p:cNvPr id="2050" name="Picture 2" descr="C:\Users\Рустам\Desktop\клмс\30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214818"/>
            <a:ext cx="1732350" cy="1385880"/>
          </a:xfrm>
          <a:prstGeom prst="rect">
            <a:avLst/>
          </a:prstGeom>
          <a:noFill/>
        </p:spPr>
      </p:pic>
      <p:pic>
        <p:nvPicPr>
          <p:cNvPr id="2051" name="Picture 3" descr="C:\Users\Рустам\Desktop\клмс\poch_gram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214818"/>
            <a:ext cx="1071570" cy="1426720"/>
          </a:xfrm>
          <a:prstGeom prst="rect">
            <a:avLst/>
          </a:prstGeom>
          <a:noFill/>
        </p:spPr>
      </p:pic>
      <p:pic>
        <p:nvPicPr>
          <p:cNvPr id="2052" name="Picture 4" descr="C:\Users\Рустам\Desktop\клмс\morgau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4214818"/>
            <a:ext cx="1384536" cy="1405620"/>
          </a:xfrm>
          <a:prstGeom prst="rect">
            <a:avLst/>
          </a:prstGeom>
          <a:noFill/>
        </p:spPr>
      </p:pic>
      <p:pic>
        <p:nvPicPr>
          <p:cNvPr id="7" name="Рисунок 6" descr="Слайд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4214818"/>
            <a:ext cx="1017992" cy="1357322"/>
          </a:xfrm>
          <a:prstGeom prst="rect">
            <a:avLst/>
          </a:prstGeom>
        </p:spPr>
      </p:pic>
      <p:pic>
        <p:nvPicPr>
          <p:cNvPr id="8" name="Рисунок 7" descr="Слайд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29520" y="4214818"/>
            <a:ext cx="1053693" cy="14049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Общероссийская общественная организация «Российская муниципальная академия»</a:t>
            </a:r>
          </a:p>
          <a:p>
            <a:r>
              <a:rPr lang="ru-RU" dirty="0" smtClean="0"/>
              <a:t>Государственный университет управления</a:t>
            </a:r>
          </a:p>
          <a:p>
            <a:r>
              <a:rPr lang="ru-RU" dirty="0" smtClean="0"/>
              <a:t>Союз журналистов России</a:t>
            </a:r>
          </a:p>
          <a:p>
            <a:r>
              <a:rPr lang="ru-RU" dirty="0" smtClean="0"/>
              <a:t>Информационно-аналитический портал «МСУ </a:t>
            </a:r>
            <a:r>
              <a:rPr lang="ru-RU" dirty="0" err="1" smtClean="0"/>
              <a:t>Информ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Ежеквартальный всероссийский журнал «Вопросы местного самоуправления: стратегия и практика муниципального развития»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66"/>
                </a:solidFill>
              </a:rPr>
              <a:t>Организаторы</a:t>
            </a:r>
            <a:endParaRPr lang="ru-RU" dirty="0">
              <a:solidFill>
                <a:srgbClr val="00666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В</a:t>
            </a:r>
            <a:r>
              <a:rPr lang="ru-RU" dirty="0" smtClean="0"/>
              <a:t>ыявление </a:t>
            </a:r>
            <a:r>
              <a:rPr lang="ru-RU" dirty="0"/>
              <a:t>и поддержка сайтов муниципальных образований и других организаций, специализирующихся на вопросах МСУ, наиболее квалифицированно и оперативно информирующих население и предприятия о деятельности местных органов власти, освещающих проблематику МСУ, муниципальной экономики и социальной политики. Проведение конкурса призвано способствовать внедрению и развитию новых информационных технологий в работе местных органов власти, развитию муниципальной науки, широкой пропаганде передового опыта, накопленного работниками муниципальных и городских администраций в сфере развития самоуправления.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66"/>
                </a:solidFill>
              </a:rPr>
              <a:t>Цель конкурса</a:t>
            </a:r>
            <a:endParaRPr lang="ru-RU" dirty="0">
              <a:solidFill>
                <a:srgbClr val="00666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29222"/>
          </a:xfrm>
        </p:spPr>
        <p:txBody>
          <a:bodyPr>
            <a:normAutofit fontScale="47500" lnSpcReduction="20000"/>
          </a:bodyPr>
          <a:lstStyle/>
          <a:p>
            <a:r>
              <a:rPr lang="ru-RU" sz="5100" dirty="0" smtClean="0"/>
              <a:t>С 2002 года проводится ежегодный Всероссийский конкурс </a:t>
            </a:r>
            <a:r>
              <a:rPr lang="ru-RU" sz="5100" dirty="0" err="1" smtClean="0"/>
              <a:t>веб-сайтов</a:t>
            </a:r>
            <a:r>
              <a:rPr lang="ru-RU" sz="5100" dirty="0" smtClean="0"/>
              <a:t> муниципальных образований </a:t>
            </a:r>
            <a:r>
              <a:rPr lang="ru-RU" sz="5100" b="1" dirty="0" smtClean="0">
                <a:solidFill>
                  <a:srgbClr val="006666"/>
                </a:solidFill>
              </a:rPr>
              <a:t>«Лучший муниципальный сайт».</a:t>
            </a:r>
            <a:r>
              <a:rPr lang="ru-RU" sz="5100" b="1" dirty="0" smtClean="0"/>
              <a:t> </a:t>
            </a:r>
            <a:endParaRPr lang="ru-RU" sz="5100" dirty="0" smtClean="0"/>
          </a:p>
          <a:p>
            <a:r>
              <a:rPr lang="ru-RU" sz="5100" dirty="0" smtClean="0"/>
              <a:t>До 2006 года он назывался</a:t>
            </a:r>
            <a:r>
              <a:rPr lang="ru-RU" sz="5100" b="1" dirty="0" smtClean="0">
                <a:solidFill>
                  <a:srgbClr val="006666"/>
                </a:solidFill>
              </a:rPr>
              <a:t> “Золотой сайт МСУ”.  </a:t>
            </a:r>
            <a:r>
              <a:rPr lang="ru-RU" sz="5100" dirty="0" smtClean="0"/>
              <a:t>Организаторами конкурсов на начальных этапах выступали профильные комитеты по вопросам МСУ Совета федерации и Госдумы РФ, журнал «Управа».</a:t>
            </a:r>
          </a:p>
          <a:p>
            <a:r>
              <a:rPr lang="ru-RU" sz="5100" dirty="0" smtClean="0"/>
              <a:t>За это время проведено </a:t>
            </a:r>
            <a:r>
              <a:rPr lang="ru-RU" sz="5100" b="1" dirty="0" smtClean="0">
                <a:solidFill>
                  <a:srgbClr val="006666"/>
                </a:solidFill>
              </a:rPr>
              <a:t>17 </a:t>
            </a:r>
            <a:r>
              <a:rPr lang="ru-RU" sz="5100" dirty="0" smtClean="0"/>
              <a:t>конкурсов, в которых приняло участие более двух тысяч сайтов различных муниципальных образований из </a:t>
            </a:r>
            <a:r>
              <a:rPr lang="ru-RU" sz="5100" b="1" dirty="0" smtClean="0">
                <a:solidFill>
                  <a:srgbClr val="006666"/>
                </a:solidFill>
              </a:rPr>
              <a:t>63 </a:t>
            </a:r>
            <a:r>
              <a:rPr lang="ru-RU" sz="5100" dirty="0" smtClean="0"/>
              <a:t>Субъектов РФ. </a:t>
            </a:r>
          </a:p>
          <a:p>
            <a:r>
              <a:rPr lang="ru-RU" sz="5100" dirty="0" smtClean="0"/>
              <a:t>Победителями и лауреатами конкурсов за эти годы стали </a:t>
            </a:r>
            <a:r>
              <a:rPr lang="ru-RU" sz="5100" b="1" dirty="0" smtClean="0">
                <a:solidFill>
                  <a:srgbClr val="006666"/>
                </a:solidFill>
              </a:rPr>
              <a:t>400</a:t>
            </a:r>
            <a:r>
              <a:rPr lang="ru-RU" sz="5100" dirty="0" smtClean="0"/>
              <a:t> сайтов.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66"/>
                </a:solidFill>
              </a:rPr>
              <a:t>История конкурса</a:t>
            </a:r>
            <a:endParaRPr lang="ru-RU" dirty="0">
              <a:solidFill>
                <a:srgbClr val="00666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66"/>
                </a:solidFill>
              </a:rPr>
              <a:t>История конкурсов</a:t>
            </a:r>
            <a:endParaRPr lang="ru-RU" dirty="0">
              <a:solidFill>
                <a:srgbClr val="006666"/>
              </a:solidFill>
            </a:endParaRPr>
          </a:p>
        </p:txBody>
      </p:sp>
      <p:pic>
        <p:nvPicPr>
          <p:cNvPr id="3074" name="Picture 2" descr="C:\Users\Рустам\Desktop\клмс\6275e6752709ae1f08692834608ed65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142984"/>
            <a:ext cx="3941412" cy="2983109"/>
          </a:xfrm>
          <a:prstGeom prst="rect">
            <a:avLst/>
          </a:prstGeom>
          <a:noFill/>
        </p:spPr>
      </p:pic>
      <p:pic>
        <p:nvPicPr>
          <p:cNvPr id="3075" name="Picture 3" descr="C:\Users\Рустам\Desktop\клмс\9d65fc1063c3b1a573306b236d2319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3" y="1142984"/>
            <a:ext cx="4078231" cy="2714644"/>
          </a:xfrm>
          <a:prstGeom prst="rect">
            <a:avLst/>
          </a:prstGeom>
          <a:noFill/>
        </p:spPr>
      </p:pic>
      <p:pic>
        <p:nvPicPr>
          <p:cNvPr id="3077" name="Picture 5" descr="C:\Users\Рустам\Desktop\клмс\edef8359bf7a9616c8fa67b34c49326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714752"/>
            <a:ext cx="4691065" cy="2660412"/>
          </a:xfrm>
          <a:prstGeom prst="rect">
            <a:avLst/>
          </a:prstGeom>
          <a:noFill/>
        </p:spPr>
      </p:pic>
      <p:pic>
        <p:nvPicPr>
          <p:cNvPr id="3078" name="Picture 6" descr="C:\Users\Рустам\Desktop\клмс\ms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428604"/>
            <a:ext cx="2078541" cy="565235"/>
          </a:xfrm>
          <a:prstGeom prst="rect">
            <a:avLst/>
          </a:prstGeom>
          <a:noFill/>
        </p:spPr>
      </p:pic>
      <p:pic>
        <p:nvPicPr>
          <p:cNvPr id="3079" name="Picture 7" descr="C:\Users\Рустам\Desktop\клмс\6b474e462ba807850fb872080f569ac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3929066"/>
            <a:ext cx="3340619" cy="2505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66"/>
                </a:solidFill>
              </a:rPr>
              <a:t>История конкурсов</a:t>
            </a:r>
            <a:endParaRPr lang="ru-RU" dirty="0">
              <a:solidFill>
                <a:srgbClr val="006666"/>
              </a:solidFill>
            </a:endParaRPr>
          </a:p>
        </p:txBody>
      </p:sp>
      <p:pic>
        <p:nvPicPr>
          <p:cNvPr id="4098" name="Picture 2" descr="C:\Users\Рустам\Desktop\клмс\0225ea9bbd47316560914a65abea204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4667781" cy="3109909"/>
          </a:xfrm>
          <a:prstGeom prst="rect">
            <a:avLst/>
          </a:prstGeom>
          <a:noFill/>
        </p:spPr>
      </p:pic>
      <p:pic>
        <p:nvPicPr>
          <p:cNvPr id="4101" name="Picture 5" descr="C:\Users\Рустам\Desktop\клмс\d83e61af390f7e6a921778d4d0744f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5" y="1142984"/>
            <a:ext cx="3856426" cy="2714644"/>
          </a:xfrm>
          <a:prstGeom prst="rect">
            <a:avLst/>
          </a:prstGeom>
          <a:noFill/>
        </p:spPr>
      </p:pic>
      <p:pic>
        <p:nvPicPr>
          <p:cNvPr id="4102" name="Picture 6" descr="C:\Users\Рустам\Desktop\клмс\cb0a4658b23fdb41fe0bb8cb2ead1d8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3836258"/>
            <a:ext cx="6845309" cy="23987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000" dirty="0" smtClean="0"/>
              <a:t>Всего </a:t>
            </a:r>
            <a:r>
              <a:rPr lang="ru-RU" sz="4800" b="1" dirty="0" smtClean="0">
                <a:solidFill>
                  <a:srgbClr val="FF0000"/>
                </a:solidFill>
              </a:rPr>
              <a:t>85</a:t>
            </a:r>
            <a:r>
              <a:rPr lang="ru-RU" sz="4000" dirty="0" smtClean="0"/>
              <a:t> участников</a:t>
            </a:r>
          </a:p>
          <a:p>
            <a:r>
              <a:rPr lang="ru-RU" sz="4000" dirty="0" smtClean="0"/>
              <a:t>Представляют </a:t>
            </a:r>
            <a:r>
              <a:rPr lang="ru-RU" sz="4800" b="1" dirty="0" smtClean="0">
                <a:solidFill>
                  <a:srgbClr val="FF0000"/>
                </a:solidFill>
              </a:rPr>
              <a:t>36</a:t>
            </a:r>
            <a:r>
              <a:rPr lang="ru-RU" sz="4000" dirty="0" smtClean="0"/>
              <a:t> Субъекта РФ</a:t>
            </a:r>
          </a:p>
          <a:p>
            <a:r>
              <a:rPr lang="ru-RU" sz="4000" dirty="0" smtClean="0"/>
              <a:t>Номинаций – </a:t>
            </a:r>
            <a:r>
              <a:rPr lang="ru-RU" sz="4800" b="1" dirty="0" smtClean="0">
                <a:solidFill>
                  <a:srgbClr val="FF0000"/>
                </a:solidFill>
              </a:rPr>
              <a:t>6</a:t>
            </a:r>
          </a:p>
          <a:p>
            <a:r>
              <a:rPr lang="ru-RU" sz="4000" dirty="0" smtClean="0"/>
              <a:t>Победителей – </a:t>
            </a:r>
            <a:r>
              <a:rPr lang="ru-RU" sz="4800" b="1" dirty="0" smtClean="0">
                <a:solidFill>
                  <a:srgbClr val="FF0000"/>
                </a:solidFill>
              </a:rPr>
              <a:t>6</a:t>
            </a:r>
          </a:p>
          <a:p>
            <a:r>
              <a:rPr lang="ru-RU" sz="4000" dirty="0" smtClean="0"/>
              <a:t>Лауреатов - </a:t>
            </a:r>
            <a:r>
              <a:rPr lang="ru-RU" sz="4800" b="1" dirty="0" smtClean="0">
                <a:solidFill>
                  <a:srgbClr val="FF0000"/>
                </a:solidFill>
              </a:rPr>
              <a:t>8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66"/>
                </a:solidFill>
              </a:rPr>
              <a:t>Конкурс 2020</a:t>
            </a:r>
            <a:endParaRPr lang="ru-RU" dirty="0">
              <a:solidFill>
                <a:srgbClr val="00666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Лучший сайт центра Субъекта федерации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Победитель: г. Ставрополь</a:t>
            </a:r>
          </a:p>
          <a:p>
            <a:pPr>
              <a:buNone/>
            </a:pPr>
            <a:r>
              <a:rPr lang="ru-RU" dirty="0" smtClean="0"/>
              <a:t>Лауреат: г. Астрахань</a:t>
            </a:r>
          </a:p>
          <a:p>
            <a:r>
              <a:rPr lang="ru-RU" b="1" u="sng" dirty="0" smtClean="0">
                <a:solidFill>
                  <a:srgbClr val="FF0000"/>
                </a:solidFill>
              </a:rPr>
              <a:t>Лучший сайт муниципального района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Победитель: </a:t>
            </a:r>
            <a:r>
              <a:rPr lang="ru-RU" dirty="0" err="1" smtClean="0"/>
              <a:t>Сургутский</a:t>
            </a:r>
            <a:r>
              <a:rPr lang="ru-RU" dirty="0" smtClean="0"/>
              <a:t> район (</a:t>
            </a:r>
            <a:r>
              <a:rPr lang="ru-RU" dirty="0" err="1" smtClean="0"/>
              <a:t>ХМАО-Югра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Лауреат: </a:t>
            </a:r>
            <a:r>
              <a:rPr lang="ru-RU" dirty="0" err="1" smtClean="0"/>
              <a:t>Балаковский</a:t>
            </a:r>
            <a:r>
              <a:rPr lang="ru-RU" dirty="0" smtClean="0"/>
              <a:t> район (Саратовская область)</a:t>
            </a:r>
          </a:p>
          <a:p>
            <a:pPr>
              <a:buNone/>
            </a:pPr>
            <a:r>
              <a:rPr lang="ru-RU" dirty="0" smtClean="0"/>
              <a:t>Лауреат: </a:t>
            </a:r>
            <a:r>
              <a:rPr lang="ru-RU" dirty="0" err="1" smtClean="0"/>
              <a:t>Буденновский</a:t>
            </a:r>
            <a:r>
              <a:rPr lang="ru-RU" dirty="0" smtClean="0"/>
              <a:t> район (Ставропольского края)</a:t>
            </a:r>
          </a:p>
          <a:p>
            <a:r>
              <a:rPr lang="ru-RU" b="1" u="sng" dirty="0" smtClean="0">
                <a:solidFill>
                  <a:srgbClr val="FF0000"/>
                </a:solidFill>
              </a:rPr>
              <a:t>Лучший сайт городского округа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Победитель: </a:t>
            </a:r>
            <a:r>
              <a:rPr lang="ru-RU" dirty="0" err="1" smtClean="0"/>
              <a:t>Старооскольский</a:t>
            </a:r>
            <a:r>
              <a:rPr lang="ru-RU" dirty="0" smtClean="0"/>
              <a:t> городской округ  (Белгородская область)</a:t>
            </a:r>
          </a:p>
          <a:p>
            <a:pPr>
              <a:buNone/>
            </a:pPr>
            <a:r>
              <a:rPr lang="ru-RU" dirty="0" smtClean="0"/>
              <a:t>Лауреат: </a:t>
            </a:r>
            <a:r>
              <a:rPr lang="ru-RU" dirty="0" err="1" smtClean="0"/>
              <a:t>Пышминский</a:t>
            </a:r>
            <a:r>
              <a:rPr lang="ru-RU" dirty="0" smtClean="0"/>
              <a:t> городской округ (Свердловская область)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6666"/>
                </a:solidFill>
              </a:rPr>
              <a:t>Итоги </a:t>
            </a:r>
            <a:r>
              <a:rPr lang="en-US" sz="3200" dirty="0" smtClean="0">
                <a:solidFill>
                  <a:srgbClr val="006666"/>
                </a:solidFill>
              </a:rPr>
              <a:t>XVII </a:t>
            </a:r>
            <a:r>
              <a:rPr lang="ru-RU" sz="3200" dirty="0" smtClean="0">
                <a:solidFill>
                  <a:srgbClr val="006666"/>
                </a:solidFill>
              </a:rPr>
              <a:t>Всероссийского конкурса «Лучший </a:t>
            </a:r>
            <a:r>
              <a:rPr lang="ru-RU" sz="3200" dirty="0" err="1" smtClean="0">
                <a:solidFill>
                  <a:srgbClr val="006666"/>
                </a:solidFill>
              </a:rPr>
              <a:t>муницпальный</a:t>
            </a:r>
            <a:r>
              <a:rPr lang="ru-RU" sz="3200" dirty="0" smtClean="0">
                <a:solidFill>
                  <a:srgbClr val="006666"/>
                </a:solidFill>
              </a:rPr>
              <a:t> сайт»</a:t>
            </a:r>
            <a:endParaRPr lang="ru-RU" sz="3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6000792"/>
          </a:xfrm>
        </p:spPr>
        <p:txBody>
          <a:bodyPr>
            <a:normAutofit fontScale="85000" lnSpcReduction="20000"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Лучший сайт городского поселения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Победитель: </a:t>
            </a:r>
            <a:r>
              <a:rPr lang="ru-RU" dirty="0" err="1" smtClean="0"/>
              <a:t>Новоаганск</a:t>
            </a:r>
            <a:r>
              <a:rPr lang="ru-RU" dirty="0" smtClean="0"/>
              <a:t> (</a:t>
            </a:r>
            <a:r>
              <a:rPr lang="ru-RU" dirty="0" err="1" smtClean="0"/>
              <a:t>Нижневартовский</a:t>
            </a:r>
            <a:r>
              <a:rPr lang="ru-RU" dirty="0" smtClean="0"/>
              <a:t> район, </a:t>
            </a:r>
            <a:r>
              <a:rPr lang="ru-RU" dirty="0" err="1" smtClean="0"/>
              <a:t>ХМАО-Югра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Лауреат: Россошь (</a:t>
            </a:r>
            <a:r>
              <a:rPr lang="ru-RU" dirty="0" err="1" smtClean="0"/>
              <a:t>Россошанского</a:t>
            </a:r>
            <a:r>
              <a:rPr lang="ru-RU" dirty="0" smtClean="0"/>
              <a:t> района Воронежской области)</a:t>
            </a:r>
          </a:p>
          <a:p>
            <a:r>
              <a:rPr lang="ru-RU" b="1" u="sng" dirty="0" smtClean="0">
                <a:solidFill>
                  <a:srgbClr val="FF0000"/>
                </a:solidFill>
              </a:rPr>
              <a:t>Лучший сайт представительного органа 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Победитель:  Совет Давлекановского района (Республика Башкортостан)</a:t>
            </a:r>
          </a:p>
          <a:p>
            <a:pPr>
              <a:buNone/>
            </a:pPr>
            <a:r>
              <a:rPr lang="ru-RU" dirty="0" smtClean="0"/>
              <a:t>Лауреат: Совет городского округа Салават (Республика Башкортостан)</a:t>
            </a:r>
          </a:p>
          <a:p>
            <a:r>
              <a:rPr lang="ru-RU" b="1" u="sng" dirty="0" smtClean="0">
                <a:solidFill>
                  <a:srgbClr val="FF0000"/>
                </a:solidFill>
              </a:rPr>
              <a:t>Лучший сайт сельского поселения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Победитель: поселок </a:t>
            </a:r>
            <a:r>
              <a:rPr lang="ru-RU" dirty="0" err="1" smtClean="0"/>
              <a:t>Ханымей</a:t>
            </a:r>
            <a:r>
              <a:rPr lang="ru-RU" dirty="0" smtClean="0"/>
              <a:t> </a:t>
            </a:r>
            <a:r>
              <a:rPr lang="ru-RU" dirty="0" err="1" smtClean="0"/>
              <a:t>Пуровского</a:t>
            </a:r>
            <a:r>
              <a:rPr lang="ru-RU" dirty="0" smtClean="0"/>
              <a:t> района (ЯНАО)</a:t>
            </a:r>
          </a:p>
          <a:p>
            <a:pPr>
              <a:buNone/>
            </a:pPr>
            <a:r>
              <a:rPr lang="ru-RU" dirty="0" smtClean="0"/>
              <a:t>Лауреат: </a:t>
            </a:r>
            <a:r>
              <a:rPr lang="ru-RU" dirty="0" err="1" smtClean="0"/>
              <a:t>Атажукино</a:t>
            </a:r>
            <a:r>
              <a:rPr lang="ru-RU" dirty="0" smtClean="0"/>
              <a:t> </a:t>
            </a:r>
            <a:r>
              <a:rPr lang="ru-RU" dirty="0" err="1" smtClean="0"/>
              <a:t>Баксанского</a:t>
            </a:r>
            <a:r>
              <a:rPr lang="ru-RU" dirty="0" smtClean="0"/>
              <a:t> района  (Кабардино-Балкарская Республика)</a:t>
            </a:r>
          </a:p>
          <a:p>
            <a:pPr>
              <a:buNone/>
            </a:pPr>
            <a:r>
              <a:rPr lang="ru-RU" dirty="0" smtClean="0"/>
              <a:t>Лауреат: </a:t>
            </a:r>
            <a:r>
              <a:rPr lang="ru-RU" dirty="0" err="1" smtClean="0"/>
              <a:t>Бирофельдское</a:t>
            </a:r>
            <a:r>
              <a:rPr lang="ru-RU" dirty="0" smtClean="0"/>
              <a:t> сельское поселение Биробиджанского района (Еврейская автономная область)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70</TotalTime>
  <Words>318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XVII Всероссийский конкурс «Лучший муницпальный сайт» </vt:lpstr>
      <vt:lpstr>Организаторы</vt:lpstr>
      <vt:lpstr>Цель конкурса</vt:lpstr>
      <vt:lpstr>История конкурса</vt:lpstr>
      <vt:lpstr>История конкурсов</vt:lpstr>
      <vt:lpstr>История конкурсов</vt:lpstr>
      <vt:lpstr>Конкурс 2020</vt:lpstr>
      <vt:lpstr>Итоги XVII Всероссийского конкурса «Лучший муницпальный сайт»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Рустам</dc:creator>
  <cp:lastModifiedBy>Рустам</cp:lastModifiedBy>
  <cp:revision>12</cp:revision>
  <dcterms:created xsi:type="dcterms:W3CDTF">2020-04-20T07:26:00Z</dcterms:created>
  <dcterms:modified xsi:type="dcterms:W3CDTF">2020-04-20T08:41:03Z</dcterms:modified>
</cp:coreProperties>
</file>