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81" r:id="rId3"/>
    <p:sldId id="282" r:id="rId4"/>
    <p:sldId id="273" r:id="rId5"/>
    <p:sldId id="283" r:id="rId6"/>
    <p:sldId id="287" r:id="rId7"/>
    <p:sldId id="284" r:id="rId8"/>
    <p:sldId id="285" r:id="rId9"/>
    <p:sldId id="286" r:id="rId1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88D"/>
    <a:srgbClr val="DF5F4D"/>
    <a:srgbClr val="E83320"/>
    <a:srgbClr val="344164"/>
    <a:srgbClr val="D6D9E0"/>
    <a:srgbClr val="D16E71"/>
    <a:srgbClr val="E1A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30" y="6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ргей" userId="2d31e951-a874-4def-80aa-c62aa862ea03" providerId="ADAL" clId="{D461788B-5674-43D9-AC83-086BCD685F2A}"/>
    <pc:docChg chg="undo custSel modSld">
      <pc:chgData name="Сергей" userId="2d31e951-a874-4def-80aa-c62aa862ea03" providerId="ADAL" clId="{D461788B-5674-43D9-AC83-086BCD685F2A}" dt="2020-04-22T08:18:19.081" v="85" actId="2085"/>
      <pc:docMkLst>
        <pc:docMk/>
      </pc:docMkLst>
      <pc:sldChg chg="modSp">
        <pc:chgData name="Сергей" userId="2d31e951-a874-4def-80aa-c62aa862ea03" providerId="ADAL" clId="{D461788B-5674-43D9-AC83-086BCD685F2A}" dt="2020-04-22T08:18:19.081" v="85" actId="2085"/>
        <pc:sldMkLst>
          <pc:docMk/>
          <pc:sldMk cId="4163979350" sldId="256"/>
        </pc:sldMkLst>
        <pc:spChg chg="mod">
          <ac:chgData name="Сергей" userId="2d31e951-a874-4def-80aa-c62aa862ea03" providerId="ADAL" clId="{D461788B-5674-43D9-AC83-086BCD685F2A}" dt="2020-04-22T08:11:16.297" v="84" actId="207"/>
          <ac:spMkLst>
            <pc:docMk/>
            <pc:sldMk cId="4163979350" sldId="256"/>
            <ac:spMk id="6" creationId="{079E05FA-56BC-49DC-9DDE-28B93F9EF851}"/>
          </ac:spMkLst>
        </pc:spChg>
        <pc:spChg chg="mod">
          <ac:chgData name="Сергей" userId="2d31e951-a874-4def-80aa-c62aa862ea03" providerId="ADAL" clId="{D461788B-5674-43D9-AC83-086BCD685F2A}" dt="2020-04-22T08:18:19.081" v="85" actId="2085"/>
          <ac:spMkLst>
            <pc:docMk/>
            <pc:sldMk cId="4163979350" sldId="256"/>
            <ac:spMk id="8" creationId="{00000000-0000-0000-0000-000000000000}"/>
          </ac:spMkLst>
        </pc:spChg>
        <pc:spChg chg="mod">
          <ac:chgData name="Сергей" userId="2d31e951-a874-4def-80aa-c62aa862ea03" providerId="ADAL" clId="{D461788B-5674-43D9-AC83-086BCD685F2A}" dt="2020-04-22T08:10:40.769" v="81" actId="1076"/>
          <ac:spMkLst>
            <pc:docMk/>
            <pc:sldMk cId="4163979350" sldId="256"/>
            <ac:spMk id="10" creationId="{00000000-0000-0000-0000-000000000000}"/>
          </ac:spMkLst>
        </pc:spChg>
        <pc:picChg chg="ord">
          <ac:chgData name="Сергей" userId="2d31e951-a874-4def-80aa-c62aa862ea03" providerId="ADAL" clId="{D461788B-5674-43D9-AC83-086BCD685F2A}" dt="2020-04-22T08:10:27.812" v="79" actId="167"/>
          <ac:picMkLst>
            <pc:docMk/>
            <pc:sldMk cId="4163979350" sldId="256"/>
            <ac:picMk id="5" creationId="{37C22E09-3A61-4046-9DF1-7EEB624C4D76}"/>
          </ac:picMkLst>
        </pc:picChg>
        <pc:picChg chg="mod">
          <ac:chgData name="Сергей" userId="2d31e951-a874-4def-80aa-c62aa862ea03" providerId="ADAL" clId="{D461788B-5674-43D9-AC83-086BCD685F2A}" dt="2020-04-22T08:00:51.587" v="0" actId="1076"/>
          <ac:picMkLst>
            <pc:docMk/>
            <pc:sldMk cId="4163979350" sldId="256"/>
            <ac:picMk id="9" creationId="{00000000-0000-0000-0000-000000000000}"/>
          </ac:picMkLst>
        </pc:picChg>
      </pc:sldChg>
      <pc:sldChg chg="modSp">
        <pc:chgData name="Сергей" userId="2d31e951-a874-4def-80aa-c62aa862ea03" providerId="ADAL" clId="{D461788B-5674-43D9-AC83-086BCD685F2A}" dt="2020-04-22T08:08:13.953" v="68" actId="1076"/>
        <pc:sldMkLst>
          <pc:docMk/>
          <pc:sldMk cId="4098912921" sldId="273"/>
        </pc:sldMkLst>
        <pc:spChg chg="mod">
          <ac:chgData name="Сергей" userId="2d31e951-a874-4def-80aa-c62aa862ea03" providerId="ADAL" clId="{D461788B-5674-43D9-AC83-086BCD685F2A}" dt="2020-04-22T08:08:13.953" v="68" actId="1076"/>
          <ac:spMkLst>
            <pc:docMk/>
            <pc:sldMk cId="4098912921" sldId="273"/>
            <ac:spMk id="12" creationId="{07284FAB-7C5C-4564-9955-246B34E7DF34}"/>
          </ac:spMkLst>
        </pc:spChg>
      </pc:sldChg>
      <pc:sldChg chg="modSp">
        <pc:chgData name="Сергей" userId="2d31e951-a874-4def-80aa-c62aa862ea03" providerId="ADAL" clId="{D461788B-5674-43D9-AC83-086BCD685F2A}" dt="2020-04-22T08:10:01.746" v="75" actId="1076"/>
        <pc:sldMkLst>
          <pc:docMk/>
          <pc:sldMk cId="2333723446" sldId="281"/>
        </pc:sldMkLst>
        <pc:spChg chg="mod">
          <ac:chgData name="Сергей" userId="2d31e951-a874-4def-80aa-c62aa862ea03" providerId="ADAL" clId="{D461788B-5674-43D9-AC83-086BCD685F2A}" dt="2020-04-22T08:09:56.921" v="74" actId="1076"/>
          <ac:spMkLst>
            <pc:docMk/>
            <pc:sldMk cId="2333723446" sldId="281"/>
            <ac:spMk id="11" creationId="{00000000-0000-0000-0000-000000000000}"/>
          </ac:spMkLst>
        </pc:spChg>
        <pc:spChg chg="mod">
          <ac:chgData name="Сергей" userId="2d31e951-a874-4def-80aa-c62aa862ea03" providerId="ADAL" clId="{D461788B-5674-43D9-AC83-086BCD685F2A}" dt="2020-04-22T08:09:56.921" v="74" actId="1076"/>
          <ac:spMkLst>
            <pc:docMk/>
            <pc:sldMk cId="2333723446" sldId="281"/>
            <ac:spMk id="13" creationId="{00000000-0000-0000-0000-000000000000}"/>
          </ac:spMkLst>
        </pc:spChg>
        <pc:spChg chg="mod">
          <ac:chgData name="Сергей" userId="2d31e951-a874-4def-80aa-c62aa862ea03" providerId="ADAL" clId="{D461788B-5674-43D9-AC83-086BCD685F2A}" dt="2020-04-22T08:10:01.746" v="75" actId="1076"/>
          <ac:spMkLst>
            <pc:docMk/>
            <pc:sldMk cId="2333723446" sldId="281"/>
            <ac:spMk id="16" creationId="{00000000-0000-0000-0000-000000000000}"/>
          </ac:spMkLst>
        </pc:spChg>
        <pc:picChg chg="mod">
          <ac:chgData name="Сергей" userId="2d31e951-a874-4def-80aa-c62aa862ea03" providerId="ADAL" clId="{D461788B-5674-43D9-AC83-086BCD685F2A}" dt="2020-04-22T08:09:56.921" v="74" actId="1076"/>
          <ac:picMkLst>
            <pc:docMk/>
            <pc:sldMk cId="2333723446" sldId="281"/>
            <ac:picMk id="14" creationId="{00000000-0000-0000-0000-000000000000}"/>
          </ac:picMkLst>
        </pc:picChg>
        <pc:picChg chg="mod">
          <ac:chgData name="Сергей" userId="2d31e951-a874-4def-80aa-c62aa862ea03" providerId="ADAL" clId="{D461788B-5674-43D9-AC83-086BCD685F2A}" dt="2020-04-22T08:09:56.921" v="74" actId="1076"/>
          <ac:picMkLst>
            <pc:docMk/>
            <pc:sldMk cId="2333723446" sldId="281"/>
            <ac:picMk id="15" creationId="{00000000-0000-0000-0000-000000000000}"/>
          </ac:picMkLst>
        </pc:picChg>
      </pc:sldChg>
      <pc:sldChg chg="addSp modSp">
        <pc:chgData name="Сергей" userId="2d31e951-a874-4def-80aa-c62aa862ea03" providerId="ADAL" clId="{D461788B-5674-43D9-AC83-086BCD685F2A}" dt="2020-04-22T08:07:05.716" v="58" actId="20577"/>
        <pc:sldMkLst>
          <pc:docMk/>
          <pc:sldMk cId="0" sldId="282"/>
        </pc:sldMkLst>
        <pc:spChg chg="mod">
          <ac:chgData name="Сергей" userId="2d31e951-a874-4def-80aa-c62aa862ea03" providerId="ADAL" clId="{D461788B-5674-43D9-AC83-086BCD685F2A}" dt="2020-04-22T08:06:32.986" v="54" actId="1076"/>
          <ac:spMkLst>
            <pc:docMk/>
            <pc:sldMk cId="0" sldId="282"/>
            <ac:spMk id="2" creationId="{00000000-0000-0000-0000-000000000000}"/>
          </ac:spMkLst>
        </pc:spChg>
        <pc:spChg chg="mod">
          <ac:chgData name="Сергей" userId="2d31e951-a874-4def-80aa-c62aa862ea03" providerId="ADAL" clId="{D461788B-5674-43D9-AC83-086BCD685F2A}" dt="2020-04-22T08:07:05.716" v="58" actId="20577"/>
          <ac:spMkLst>
            <pc:docMk/>
            <pc:sldMk cId="0" sldId="282"/>
            <ac:spMk id="3" creationId="{00000000-0000-0000-0000-000000000000}"/>
          </ac:spMkLst>
        </pc:spChg>
        <pc:picChg chg="add ord">
          <ac:chgData name="Сергей" userId="2d31e951-a874-4def-80aa-c62aa862ea03" providerId="ADAL" clId="{D461788B-5674-43D9-AC83-086BCD685F2A}" dt="2020-04-22T08:06:17.822" v="51" actId="167"/>
          <ac:picMkLst>
            <pc:docMk/>
            <pc:sldMk cId="0" sldId="282"/>
            <ac:picMk id="4" creationId="{8BB1DFC9-706B-4AFA-BB04-F963A1010BD5}"/>
          </ac:picMkLst>
        </pc:picChg>
      </pc:sldChg>
      <pc:sldChg chg="addSp modSp">
        <pc:chgData name="Сергей" userId="2d31e951-a874-4def-80aa-c62aa862ea03" providerId="ADAL" clId="{D461788B-5674-43D9-AC83-086BCD685F2A}" dt="2020-04-22T08:08:25.154" v="69" actId="1076"/>
        <pc:sldMkLst>
          <pc:docMk/>
          <pc:sldMk cId="0" sldId="283"/>
        </pc:sldMkLst>
        <pc:spChg chg="mod">
          <ac:chgData name="Сергей" userId="2d31e951-a874-4def-80aa-c62aa862ea03" providerId="ADAL" clId="{D461788B-5674-43D9-AC83-086BCD685F2A}" dt="2020-04-22T08:08:25.154" v="69" actId="1076"/>
          <ac:spMkLst>
            <pc:docMk/>
            <pc:sldMk cId="0" sldId="283"/>
            <ac:spMk id="5" creationId="{00000000-0000-0000-0000-000000000000}"/>
          </ac:spMkLst>
        </pc:spChg>
        <pc:picChg chg="add ord">
          <ac:chgData name="Сергей" userId="2d31e951-a874-4def-80aa-c62aa862ea03" providerId="ADAL" clId="{D461788B-5674-43D9-AC83-086BCD685F2A}" dt="2020-04-22T08:05:23.150" v="40" actId="167"/>
          <ac:picMkLst>
            <pc:docMk/>
            <pc:sldMk cId="0" sldId="283"/>
            <ac:picMk id="3" creationId="{5BDE35E1-2A9D-4FF4-A93F-EAFCC79386A4}"/>
          </ac:picMkLst>
        </pc:picChg>
      </pc:sldChg>
      <pc:sldChg chg="addSp modSp">
        <pc:chgData name="Сергей" userId="2d31e951-a874-4def-80aa-c62aa862ea03" providerId="ADAL" clId="{D461788B-5674-43D9-AC83-086BCD685F2A}" dt="2020-04-22T08:04:11.277" v="26" actId="1076"/>
        <pc:sldMkLst>
          <pc:docMk/>
          <pc:sldMk cId="0" sldId="284"/>
        </pc:sldMkLst>
        <pc:spChg chg="mod">
          <ac:chgData name="Сергей" userId="2d31e951-a874-4def-80aa-c62aa862ea03" providerId="ADAL" clId="{D461788B-5674-43D9-AC83-086BCD685F2A}" dt="2020-04-22T08:04:11.277" v="26" actId="1076"/>
          <ac:spMkLst>
            <pc:docMk/>
            <pc:sldMk cId="0" sldId="284"/>
            <ac:spMk id="4" creationId="{00000000-0000-0000-0000-000000000000}"/>
          </ac:spMkLst>
        </pc:spChg>
        <pc:picChg chg="add ord">
          <ac:chgData name="Сергей" userId="2d31e951-a874-4def-80aa-c62aa862ea03" providerId="ADAL" clId="{D461788B-5674-43D9-AC83-086BCD685F2A}" dt="2020-04-22T08:02:17.450" v="4" actId="167"/>
          <ac:picMkLst>
            <pc:docMk/>
            <pc:sldMk cId="0" sldId="284"/>
            <ac:picMk id="5" creationId="{1D2E2BE5-5B2C-4952-B7D5-8C6ED60E2F4C}"/>
          </ac:picMkLst>
        </pc:picChg>
      </pc:sldChg>
      <pc:sldChg chg="addSp modSp">
        <pc:chgData name="Сергей" userId="2d31e951-a874-4def-80aa-c62aa862ea03" providerId="ADAL" clId="{D461788B-5674-43D9-AC83-086BCD685F2A}" dt="2020-04-22T08:03:36.646" v="17" actId="14100"/>
        <pc:sldMkLst>
          <pc:docMk/>
          <pc:sldMk cId="0" sldId="285"/>
        </pc:sldMkLst>
        <pc:spChg chg="mod">
          <ac:chgData name="Сергей" userId="2d31e951-a874-4def-80aa-c62aa862ea03" providerId="ADAL" clId="{D461788B-5674-43D9-AC83-086BCD685F2A}" dt="2020-04-22T08:03:36.646" v="17" actId="14100"/>
          <ac:spMkLst>
            <pc:docMk/>
            <pc:sldMk cId="0" sldId="285"/>
            <ac:spMk id="4" creationId="{00000000-0000-0000-0000-000000000000}"/>
          </ac:spMkLst>
        </pc:spChg>
        <pc:picChg chg="add ord">
          <ac:chgData name="Сергей" userId="2d31e951-a874-4def-80aa-c62aa862ea03" providerId="ADAL" clId="{D461788B-5674-43D9-AC83-086BCD685F2A}" dt="2020-04-22T08:02:25.895" v="6" actId="167"/>
          <ac:picMkLst>
            <pc:docMk/>
            <pc:sldMk cId="0" sldId="285"/>
            <ac:picMk id="5" creationId="{4237B23F-9E79-4387-9C73-6A25755F85D5}"/>
          </ac:picMkLst>
        </pc:picChg>
      </pc:sldChg>
      <pc:sldChg chg="addSp modSp">
        <pc:chgData name="Сергей" userId="2d31e951-a874-4def-80aa-c62aa862ea03" providerId="ADAL" clId="{D461788B-5674-43D9-AC83-086BCD685F2A}" dt="2020-04-22T08:04:42.200" v="33" actId="1076"/>
        <pc:sldMkLst>
          <pc:docMk/>
          <pc:sldMk cId="0" sldId="286"/>
        </pc:sldMkLst>
        <pc:spChg chg="mod">
          <ac:chgData name="Сергей" userId="2d31e951-a874-4def-80aa-c62aa862ea03" providerId="ADAL" clId="{D461788B-5674-43D9-AC83-086BCD685F2A}" dt="2020-04-22T08:04:36.866" v="32" actId="255"/>
          <ac:spMkLst>
            <pc:docMk/>
            <pc:sldMk cId="0" sldId="286"/>
            <ac:spMk id="4" creationId="{00000000-0000-0000-0000-000000000000}"/>
          </ac:spMkLst>
        </pc:spChg>
        <pc:graphicFrameChg chg="mod">
          <ac:chgData name="Сергей" userId="2d31e951-a874-4def-80aa-c62aa862ea03" providerId="ADAL" clId="{D461788B-5674-43D9-AC83-086BCD685F2A}" dt="2020-04-22T08:04:42.200" v="33" actId="1076"/>
          <ac:graphicFrameMkLst>
            <pc:docMk/>
            <pc:sldMk cId="0" sldId="286"/>
            <ac:graphicFrameMk id="6" creationId="{00000000-0000-0000-0000-000000000000}"/>
          </ac:graphicFrameMkLst>
        </pc:graphicFrameChg>
        <pc:picChg chg="add ord">
          <ac:chgData name="Сергей" userId="2d31e951-a874-4def-80aa-c62aa862ea03" providerId="ADAL" clId="{D461788B-5674-43D9-AC83-086BCD685F2A}" dt="2020-04-22T08:02:31.697" v="8" actId="167"/>
          <ac:picMkLst>
            <pc:docMk/>
            <pc:sldMk cId="0" sldId="286"/>
            <ac:picMk id="5" creationId="{3AC92B95-69C4-4501-B04C-64DFB608CBD0}"/>
          </ac:picMkLst>
        </pc:picChg>
      </pc:sldChg>
      <pc:sldChg chg="addSp modSp">
        <pc:chgData name="Сергей" userId="2d31e951-a874-4def-80aa-c62aa862ea03" providerId="ADAL" clId="{D461788B-5674-43D9-AC83-086BCD685F2A}" dt="2020-04-22T08:03:16.009" v="13" actId="27636"/>
        <pc:sldMkLst>
          <pc:docMk/>
          <pc:sldMk cId="0" sldId="287"/>
        </pc:sldMkLst>
        <pc:spChg chg="mod">
          <ac:chgData name="Сергей" userId="2d31e951-a874-4def-80aa-c62aa862ea03" providerId="ADAL" clId="{D461788B-5674-43D9-AC83-086BCD685F2A}" dt="2020-04-22T08:03:16.009" v="13" actId="27636"/>
          <ac:spMkLst>
            <pc:docMk/>
            <pc:sldMk cId="0" sldId="287"/>
            <ac:spMk id="4" creationId="{00000000-0000-0000-0000-000000000000}"/>
          </ac:spMkLst>
        </pc:spChg>
        <pc:picChg chg="add ord">
          <ac:chgData name="Сергей" userId="2d31e951-a874-4def-80aa-c62aa862ea03" providerId="ADAL" clId="{D461788B-5674-43D9-AC83-086BCD685F2A}" dt="2020-04-22T08:02:08.287" v="2" actId="167"/>
          <ac:picMkLst>
            <pc:docMk/>
            <pc:sldMk cId="0" sldId="287"/>
            <ac:picMk id="5" creationId="{4E15A1D5-6D6E-4BF6-A9BE-DBBD12C1301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73B80-D6EC-4C91-988A-4B53B3C20F59}" type="doc">
      <dgm:prSet loTypeId="urn:microsoft.com/office/officeart/2005/8/layout/default#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0887C6A-578E-4F8E-92C2-434A9AB6E831}">
      <dgm:prSet phldrT="[Текст]" custT="1"/>
      <dgm:spPr/>
      <dgm:t>
        <a:bodyPr/>
        <a:lstStyle/>
        <a:p>
          <a:pPr indent="457200" algn="l">
            <a:lnSpc>
              <a:spcPct val="100000"/>
            </a:lnSpc>
            <a:spcAft>
              <a:spcPts val="0"/>
            </a:spcAft>
            <a:buNone/>
          </a:pPr>
          <a:r>
            <a:rPr lang="ru-RU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Социальный комплекс</a:t>
          </a:r>
          <a:r>
            <a: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1" dirty="0">
              <a:latin typeface="Arial" pitchFamily="34" charset="0"/>
              <a:cs typeface="Arial" pitchFamily="34" charset="0"/>
            </a:rPr>
            <a:t>– включает разработку предложений по: </a:t>
          </a:r>
        </a:p>
        <a:p>
          <a:pPr indent="457200" algn="l">
            <a:lnSpc>
              <a:spcPct val="100000"/>
            </a:lnSpc>
            <a:spcAft>
              <a:spcPts val="0"/>
            </a:spcAft>
            <a:buNone/>
          </a:pPr>
          <a:r>
            <a:rPr lang="ru-RU" sz="1200" b="1" dirty="0">
              <a:latin typeface="Arial" pitchFamily="34" charset="0"/>
              <a:cs typeface="Arial" pitchFamily="34" charset="0"/>
            </a:rPr>
            <a:t>- улучшению работы с жителями, в том числе различными категориями граждан: людьми старших поколений, людьми с ограниченными возможностями, многодетными семьями и т.д. </a:t>
          </a:r>
        </a:p>
        <a:p>
          <a:pPr indent="457200" algn="l">
            <a:lnSpc>
              <a:spcPct val="100000"/>
            </a:lnSpc>
            <a:spcAft>
              <a:spcPts val="0"/>
            </a:spcAft>
            <a:buNone/>
          </a:pPr>
          <a:r>
            <a:rPr lang="ru-RU" sz="1200" b="1" dirty="0">
              <a:latin typeface="Arial" pitchFamily="34" charset="0"/>
              <a:cs typeface="Arial" pitchFamily="34" charset="0"/>
            </a:rPr>
            <a:t>- развитию системы здравоохранения;</a:t>
          </a:r>
        </a:p>
        <a:p>
          <a:pPr indent="457200" algn="l">
            <a:lnSpc>
              <a:spcPct val="100000"/>
            </a:lnSpc>
            <a:spcAft>
              <a:spcPts val="0"/>
            </a:spcAft>
            <a:buNone/>
          </a:pPr>
          <a:r>
            <a:rPr lang="ru-RU" sz="1200" b="1" dirty="0">
              <a:latin typeface="Arial" pitchFamily="34" charset="0"/>
              <a:cs typeface="Arial" pitchFamily="34" charset="0"/>
            </a:rPr>
            <a:t>- повышению эффективности работы учреждений культуры и спорта;</a:t>
          </a:r>
        </a:p>
        <a:p>
          <a:pPr indent="457200" algn="l">
            <a:lnSpc>
              <a:spcPct val="100000"/>
            </a:lnSpc>
            <a:spcAft>
              <a:spcPts val="0"/>
            </a:spcAft>
            <a:buNone/>
          </a:pPr>
          <a:r>
            <a:rPr lang="ru-RU" sz="1200" b="1" dirty="0">
              <a:latin typeface="Arial" pitchFamily="34" charset="0"/>
              <a:cs typeface="Arial" pitchFamily="34" charset="0"/>
            </a:rPr>
            <a:t>- развитию системы образования, в том числе дошкольного образования;</a:t>
          </a:r>
        </a:p>
        <a:p>
          <a:pPr indent="457200" algn="l">
            <a:lnSpc>
              <a:spcPct val="100000"/>
            </a:lnSpc>
            <a:spcAft>
              <a:spcPts val="0"/>
            </a:spcAft>
            <a:buNone/>
          </a:pPr>
          <a:r>
            <a:rPr lang="ru-RU" sz="1200" b="1" dirty="0">
              <a:latin typeface="Arial" pitchFamily="34" charset="0"/>
              <a:cs typeface="Arial" pitchFamily="34" charset="0"/>
            </a:rPr>
            <a:t>- проведению различных фестивалей и праздников (День района, День города);</a:t>
          </a:r>
        </a:p>
        <a:p>
          <a:pPr indent="457200" algn="l">
            <a:lnSpc>
              <a:spcPct val="100000"/>
            </a:lnSpc>
            <a:spcAft>
              <a:spcPts val="0"/>
            </a:spcAft>
            <a:buNone/>
          </a:pPr>
          <a:r>
            <a:rPr lang="ru-RU" sz="1200" b="1" dirty="0">
              <a:latin typeface="Arial" pitchFamily="34" charset="0"/>
              <a:cs typeface="Arial" pitchFamily="34" charset="0"/>
            </a:rPr>
            <a:t>- патриотическому воспитанию и т.п.</a:t>
          </a:r>
        </a:p>
      </dgm:t>
    </dgm:pt>
    <dgm:pt modelId="{17019C41-9F43-4ADC-98BA-88617C4893D9}" type="parTrans" cxnId="{9E98D14F-D457-4CE9-B579-A6F161B7E371}">
      <dgm:prSet/>
      <dgm:spPr/>
      <dgm:t>
        <a:bodyPr/>
        <a:lstStyle/>
        <a:p>
          <a:endParaRPr lang="ru-RU"/>
        </a:p>
      </dgm:t>
    </dgm:pt>
    <dgm:pt modelId="{BE6AEB4B-C17B-4197-8DEF-B982945D284F}" type="sibTrans" cxnId="{9E98D14F-D457-4CE9-B579-A6F161B7E371}">
      <dgm:prSet/>
      <dgm:spPr/>
      <dgm:t>
        <a:bodyPr/>
        <a:lstStyle/>
        <a:p>
          <a:endParaRPr lang="ru-RU"/>
        </a:p>
      </dgm:t>
    </dgm:pt>
    <dgm:pt modelId="{9E0431F1-1BCE-4E88-B33F-7559065C762E}">
      <dgm:prSet phldrT="[Текст]" custT="1"/>
      <dgm:spPr/>
      <dgm:t>
        <a:bodyPr/>
        <a:lstStyle/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Комплекс взаимодействия с институтами гражданского общества</a:t>
          </a:r>
          <a:r>
            <a: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400" b="1" dirty="0">
              <a:latin typeface="Arial" pitchFamily="34" charset="0"/>
              <a:cs typeface="Arial" pitchFamily="34" charset="0"/>
            </a:rPr>
            <a:t>– включает разработку предложений по:</a:t>
          </a:r>
        </a:p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sz="1400" b="1" dirty="0">
              <a:latin typeface="Arial" pitchFamily="34" charset="0"/>
              <a:cs typeface="Arial" pitchFamily="34" charset="0"/>
            </a:rPr>
            <a:t>- совершенствованию работы с общественными организациями;</a:t>
          </a:r>
        </a:p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sz="1400" b="1" dirty="0">
              <a:latin typeface="Arial" pitchFamily="34" charset="0"/>
              <a:cs typeface="Arial" pitchFamily="34" charset="0"/>
            </a:rPr>
            <a:t>- совершенствованию системы муниципального управления и местного самоуправления;</a:t>
          </a:r>
        </a:p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sz="1400" b="1" dirty="0">
              <a:latin typeface="Arial" pitchFamily="34" charset="0"/>
              <a:cs typeface="Arial" pitchFamily="34" charset="0"/>
            </a:rPr>
            <a:t>- привлечению населения к решению различных вопросов местного значения;</a:t>
          </a:r>
        </a:p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sz="1400" b="1" dirty="0">
              <a:latin typeface="Arial" pitchFamily="34" charset="0"/>
              <a:cs typeface="Arial" pitchFamily="34" charset="0"/>
            </a:rPr>
            <a:t>- повышению уровня экономической, финансовой и юридической грамотности населения и т.п.</a:t>
          </a:r>
        </a:p>
      </dgm:t>
    </dgm:pt>
    <dgm:pt modelId="{1261475F-0C15-4971-BB32-A19358A37376}" type="parTrans" cxnId="{36BDC863-07ED-4DF1-A911-9880E0A10CAC}">
      <dgm:prSet/>
      <dgm:spPr/>
      <dgm:t>
        <a:bodyPr/>
        <a:lstStyle/>
        <a:p>
          <a:endParaRPr lang="ru-RU"/>
        </a:p>
      </dgm:t>
    </dgm:pt>
    <dgm:pt modelId="{1C027BC7-DBF9-4DC4-ADFF-D7D0DABE6DBE}" type="sibTrans" cxnId="{36BDC863-07ED-4DF1-A911-9880E0A10CAC}">
      <dgm:prSet/>
      <dgm:spPr/>
      <dgm:t>
        <a:bodyPr/>
        <a:lstStyle/>
        <a:p>
          <a:endParaRPr lang="ru-RU"/>
        </a:p>
      </dgm:t>
    </dgm:pt>
    <dgm:pt modelId="{F3CF8E72-DA26-41CD-873C-611BFB2CD47D}">
      <dgm:prSet phldrT="[Текст]"/>
      <dgm:spPr/>
      <dgm:t>
        <a:bodyPr/>
        <a:lstStyle/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b="1" i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Жилищно-коммунальный комплекс</a:t>
          </a:r>
          <a:r>
            <a: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>
              <a:latin typeface="Arial" pitchFamily="34" charset="0"/>
              <a:cs typeface="Arial" pitchFamily="34" charset="0"/>
            </a:rPr>
            <a:t>– включает разработку предложений по: </a:t>
          </a:r>
        </a:p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b="1" dirty="0">
              <a:latin typeface="Arial" pitchFamily="34" charset="0"/>
              <a:cs typeface="Arial" pitchFamily="34" charset="0"/>
            </a:rPr>
            <a:t>- совершенствованию механизмов разработки и реализации жилищной политики;</a:t>
          </a:r>
        </a:p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b="1" dirty="0">
              <a:latin typeface="Arial" pitchFamily="34" charset="0"/>
              <a:cs typeface="Arial" pitchFamily="34" charset="0"/>
            </a:rPr>
            <a:t>- развитию коммунально-инженерной инфраструктуры района;</a:t>
          </a:r>
        </a:p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b="1" dirty="0">
              <a:latin typeface="Arial" pitchFamily="34" charset="0"/>
              <a:cs typeface="Arial" pitchFamily="34" charset="0"/>
            </a:rPr>
            <a:t>- совершенствованию работ по благоустройству и озеленению района;</a:t>
          </a:r>
        </a:p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b="1" dirty="0">
              <a:latin typeface="Arial" pitchFamily="34" charset="0"/>
              <a:cs typeface="Arial" pitchFamily="34" charset="0"/>
            </a:rPr>
            <a:t>- повышению эффективности работ с твердыми коммунальными отходами (ТКО);</a:t>
          </a:r>
        </a:p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b="1" dirty="0">
              <a:latin typeface="Arial" pitchFamily="34" charset="0"/>
              <a:cs typeface="Arial" pitchFamily="34" charset="0"/>
            </a:rPr>
            <a:t>- повышению эффективности работ ремонтно-строительных работ;</a:t>
          </a:r>
        </a:p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b="1" dirty="0">
              <a:latin typeface="Arial" pitchFamily="34" charset="0"/>
              <a:cs typeface="Arial" pitchFamily="34" charset="0"/>
            </a:rPr>
            <a:t>- развитию систем и технологий энергосбережения;</a:t>
          </a:r>
        </a:p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b="1" dirty="0">
              <a:latin typeface="Arial" pitchFamily="34" charset="0"/>
              <a:cs typeface="Arial" pitchFamily="34" charset="0"/>
            </a:rPr>
            <a:t>- совершенствованию дорожных работ и т.п.</a:t>
          </a:r>
        </a:p>
      </dgm:t>
    </dgm:pt>
    <dgm:pt modelId="{F6DF5C74-3021-417F-908E-BC8FC85B1BE6}" type="parTrans" cxnId="{5EFEDE33-502B-4803-8B68-84FCD1EBD9A6}">
      <dgm:prSet/>
      <dgm:spPr/>
      <dgm:t>
        <a:bodyPr/>
        <a:lstStyle/>
        <a:p>
          <a:endParaRPr lang="ru-RU"/>
        </a:p>
      </dgm:t>
    </dgm:pt>
    <dgm:pt modelId="{8C267011-4E38-466F-8307-734AA321ABC2}" type="sibTrans" cxnId="{5EFEDE33-502B-4803-8B68-84FCD1EBD9A6}">
      <dgm:prSet/>
      <dgm:spPr/>
      <dgm:t>
        <a:bodyPr/>
        <a:lstStyle/>
        <a:p>
          <a:endParaRPr lang="ru-RU"/>
        </a:p>
      </dgm:t>
    </dgm:pt>
    <dgm:pt modelId="{3770523B-F3E9-4432-8A56-8BD59ED54CD1}">
      <dgm:prSet phldrT="[Текст]" custT="1"/>
      <dgm:spPr/>
      <dgm:t>
        <a:bodyPr/>
        <a:lstStyle/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sz="1400" b="1" i="1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Урбанистика</a:t>
          </a:r>
          <a:r>
            <a: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и градостроительные инициативы</a:t>
          </a:r>
          <a:r>
            <a: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400" b="1" dirty="0">
              <a:latin typeface="Arial" pitchFamily="34" charset="0"/>
              <a:cs typeface="Arial" pitchFamily="34" charset="0"/>
            </a:rPr>
            <a:t>– включает разработку предложений по:</a:t>
          </a:r>
        </a:p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sz="1400" b="1" dirty="0">
              <a:latin typeface="Arial" pitchFamily="34" charset="0"/>
              <a:cs typeface="Arial" pitchFamily="34" charset="0"/>
            </a:rPr>
            <a:t>- формированию современной городской комфортной среды и инфраструктуры города;</a:t>
          </a:r>
        </a:p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sz="1400" b="1" dirty="0">
              <a:latin typeface="Arial" pitchFamily="34" charset="0"/>
              <a:cs typeface="Arial" pitchFamily="34" charset="0"/>
            </a:rPr>
            <a:t>- развитию транспортной системы;</a:t>
          </a:r>
        </a:p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sz="1400" b="1" dirty="0">
              <a:latin typeface="Arial" pitchFamily="34" charset="0"/>
              <a:cs typeface="Arial" pitchFamily="34" charset="0"/>
            </a:rPr>
            <a:t>- формированию интеллектуальных систем управления городом;</a:t>
          </a:r>
        </a:p>
        <a:p>
          <a:pPr indent="457200" algn="l">
            <a:lnSpc>
              <a:spcPct val="100000"/>
            </a:lnSpc>
            <a:spcAft>
              <a:spcPts val="0"/>
            </a:spcAft>
          </a:pPr>
          <a:r>
            <a:rPr lang="ru-RU" sz="1400" b="1" dirty="0">
              <a:latin typeface="Arial" pitchFamily="34" charset="0"/>
              <a:cs typeface="Arial" pitchFamily="34" charset="0"/>
            </a:rPr>
            <a:t>- улучшению экологической обстановки территорий и т.п.</a:t>
          </a:r>
        </a:p>
      </dgm:t>
    </dgm:pt>
    <dgm:pt modelId="{C88BC590-50A5-4B51-8E6C-4F71C78B4B58}" type="parTrans" cxnId="{3E29EADA-F8C7-4F36-AF7B-0C2B84CB8899}">
      <dgm:prSet/>
      <dgm:spPr/>
      <dgm:t>
        <a:bodyPr/>
        <a:lstStyle/>
        <a:p>
          <a:endParaRPr lang="ru-RU"/>
        </a:p>
      </dgm:t>
    </dgm:pt>
    <dgm:pt modelId="{DD8B5E93-5656-4617-8C15-C28FF8839FCD}" type="sibTrans" cxnId="{3E29EADA-F8C7-4F36-AF7B-0C2B84CB8899}">
      <dgm:prSet/>
      <dgm:spPr/>
      <dgm:t>
        <a:bodyPr/>
        <a:lstStyle/>
        <a:p>
          <a:endParaRPr lang="ru-RU"/>
        </a:p>
      </dgm:t>
    </dgm:pt>
    <dgm:pt modelId="{81A7C87F-2C1D-4BD2-8B96-A95C250FED46}" type="pres">
      <dgm:prSet presAssocID="{68873B80-D6EC-4C91-988A-4B53B3C20F59}" presName="diagram" presStyleCnt="0">
        <dgm:presLayoutVars>
          <dgm:dir/>
          <dgm:resizeHandles val="exact"/>
        </dgm:presLayoutVars>
      </dgm:prSet>
      <dgm:spPr/>
    </dgm:pt>
    <dgm:pt modelId="{BAC39484-770B-435F-9151-2A05CD0AEEFB}" type="pres">
      <dgm:prSet presAssocID="{A0887C6A-578E-4F8E-92C2-434A9AB6E831}" presName="node" presStyleLbl="node1" presStyleIdx="0" presStyleCnt="4">
        <dgm:presLayoutVars>
          <dgm:bulletEnabled val="1"/>
        </dgm:presLayoutVars>
      </dgm:prSet>
      <dgm:spPr/>
    </dgm:pt>
    <dgm:pt modelId="{E014B922-1C4A-4781-A30F-0585296ACC5D}" type="pres">
      <dgm:prSet presAssocID="{BE6AEB4B-C17B-4197-8DEF-B982945D284F}" presName="sibTrans" presStyleCnt="0"/>
      <dgm:spPr/>
    </dgm:pt>
    <dgm:pt modelId="{4E4A9878-9496-411B-AD72-E8842C2B0F69}" type="pres">
      <dgm:prSet presAssocID="{F3CF8E72-DA26-41CD-873C-611BFB2CD47D}" presName="node" presStyleLbl="node1" presStyleIdx="1" presStyleCnt="4">
        <dgm:presLayoutVars>
          <dgm:bulletEnabled val="1"/>
        </dgm:presLayoutVars>
      </dgm:prSet>
      <dgm:spPr/>
    </dgm:pt>
    <dgm:pt modelId="{1EDF0865-0EB1-49A3-8128-6BF4C8BFDFF6}" type="pres">
      <dgm:prSet presAssocID="{8C267011-4E38-466F-8307-734AA321ABC2}" presName="sibTrans" presStyleCnt="0"/>
      <dgm:spPr/>
    </dgm:pt>
    <dgm:pt modelId="{87291A79-D452-4B94-9724-C6130DFF203E}" type="pres">
      <dgm:prSet presAssocID="{9E0431F1-1BCE-4E88-B33F-7559065C762E}" presName="node" presStyleLbl="node1" presStyleIdx="2" presStyleCnt="4" custLinFactX="12770" custLinFactNeighborX="100000" custLinFactNeighborY="4337">
        <dgm:presLayoutVars>
          <dgm:bulletEnabled val="1"/>
        </dgm:presLayoutVars>
      </dgm:prSet>
      <dgm:spPr/>
    </dgm:pt>
    <dgm:pt modelId="{7F1A6238-C1C5-428B-9EB2-D7B9BE1D53A0}" type="pres">
      <dgm:prSet presAssocID="{1C027BC7-DBF9-4DC4-ADFF-D7D0DABE6DBE}" presName="sibTrans" presStyleCnt="0"/>
      <dgm:spPr/>
    </dgm:pt>
    <dgm:pt modelId="{CC9531F8-22A0-4933-BE1C-A214470E1636}" type="pres">
      <dgm:prSet presAssocID="{3770523B-F3E9-4432-8A56-8BD59ED54CD1}" presName="node" presStyleLbl="node1" presStyleIdx="3" presStyleCnt="4" custLinFactX="-9774" custLinFactNeighborX="-100000" custLinFactNeighborY="84">
        <dgm:presLayoutVars>
          <dgm:bulletEnabled val="1"/>
        </dgm:presLayoutVars>
      </dgm:prSet>
      <dgm:spPr/>
    </dgm:pt>
  </dgm:ptLst>
  <dgm:cxnLst>
    <dgm:cxn modelId="{5EFEDE33-502B-4803-8B68-84FCD1EBD9A6}" srcId="{68873B80-D6EC-4C91-988A-4B53B3C20F59}" destId="{F3CF8E72-DA26-41CD-873C-611BFB2CD47D}" srcOrd="1" destOrd="0" parTransId="{F6DF5C74-3021-417F-908E-BC8FC85B1BE6}" sibTransId="{8C267011-4E38-466F-8307-734AA321ABC2}"/>
    <dgm:cxn modelId="{36BDC863-07ED-4DF1-A911-9880E0A10CAC}" srcId="{68873B80-D6EC-4C91-988A-4B53B3C20F59}" destId="{9E0431F1-1BCE-4E88-B33F-7559065C762E}" srcOrd="2" destOrd="0" parTransId="{1261475F-0C15-4971-BB32-A19358A37376}" sibTransId="{1C027BC7-DBF9-4DC4-ADFF-D7D0DABE6DBE}"/>
    <dgm:cxn modelId="{9E98D14F-D457-4CE9-B579-A6F161B7E371}" srcId="{68873B80-D6EC-4C91-988A-4B53B3C20F59}" destId="{A0887C6A-578E-4F8E-92C2-434A9AB6E831}" srcOrd="0" destOrd="0" parTransId="{17019C41-9F43-4ADC-98BA-88617C4893D9}" sibTransId="{BE6AEB4B-C17B-4197-8DEF-B982945D284F}"/>
    <dgm:cxn modelId="{D5BAE790-41F9-4114-A06C-B536CFFDB43A}" type="presOf" srcId="{9E0431F1-1BCE-4E88-B33F-7559065C762E}" destId="{87291A79-D452-4B94-9724-C6130DFF203E}" srcOrd="0" destOrd="0" presId="urn:microsoft.com/office/officeart/2005/8/layout/default#2"/>
    <dgm:cxn modelId="{34C0EBB8-8911-4BF3-8C4D-174E3127B354}" type="presOf" srcId="{A0887C6A-578E-4F8E-92C2-434A9AB6E831}" destId="{BAC39484-770B-435F-9151-2A05CD0AEEFB}" srcOrd="0" destOrd="0" presId="urn:microsoft.com/office/officeart/2005/8/layout/default#2"/>
    <dgm:cxn modelId="{C6332ABF-5C61-4CB5-A91A-C3ACB7DD07A3}" type="presOf" srcId="{3770523B-F3E9-4432-8A56-8BD59ED54CD1}" destId="{CC9531F8-22A0-4933-BE1C-A214470E1636}" srcOrd="0" destOrd="0" presId="urn:microsoft.com/office/officeart/2005/8/layout/default#2"/>
    <dgm:cxn modelId="{EF628ACF-468B-42A0-ADFC-84B03E85FC41}" type="presOf" srcId="{F3CF8E72-DA26-41CD-873C-611BFB2CD47D}" destId="{4E4A9878-9496-411B-AD72-E8842C2B0F69}" srcOrd="0" destOrd="0" presId="urn:microsoft.com/office/officeart/2005/8/layout/default#2"/>
    <dgm:cxn modelId="{956F32D1-EFB8-416B-917C-0C65649D2D42}" type="presOf" srcId="{68873B80-D6EC-4C91-988A-4B53B3C20F59}" destId="{81A7C87F-2C1D-4BD2-8B96-A95C250FED46}" srcOrd="0" destOrd="0" presId="urn:microsoft.com/office/officeart/2005/8/layout/default#2"/>
    <dgm:cxn modelId="{3E29EADA-F8C7-4F36-AF7B-0C2B84CB8899}" srcId="{68873B80-D6EC-4C91-988A-4B53B3C20F59}" destId="{3770523B-F3E9-4432-8A56-8BD59ED54CD1}" srcOrd="3" destOrd="0" parTransId="{C88BC590-50A5-4B51-8E6C-4F71C78B4B58}" sibTransId="{DD8B5E93-5656-4617-8C15-C28FF8839FCD}"/>
    <dgm:cxn modelId="{AB1742B2-898B-4E47-A1B2-6950160D091A}" type="presParOf" srcId="{81A7C87F-2C1D-4BD2-8B96-A95C250FED46}" destId="{BAC39484-770B-435F-9151-2A05CD0AEEFB}" srcOrd="0" destOrd="0" presId="urn:microsoft.com/office/officeart/2005/8/layout/default#2"/>
    <dgm:cxn modelId="{19EDC2C5-26DA-4F7D-B739-29D9ACAD3E64}" type="presParOf" srcId="{81A7C87F-2C1D-4BD2-8B96-A95C250FED46}" destId="{E014B922-1C4A-4781-A30F-0585296ACC5D}" srcOrd="1" destOrd="0" presId="urn:microsoft.com/office/officeart/2005/8/layout/default#2"/>
    <dgm:cxn modelId="{C99372F7-1BA8-44D3-A653-A5E63B75B4F4}" type="presParOf" srcId="{81A7C87F-2C1D-4BD2-8B96-A95C250FED46}" destId="{4E4A9878-9496-411B-AD72-E8842C2B0F69}" srcOrd="2" destOrd="0" presId="urn:microsoft.com/office/officeart/2005/8/layout/default#2"/>
    <dgm:cxn modelId="{BE7377BB-2483-4508-89C8-BD34530ACF5D}" type="presParOf" srcId="{81A7C87F-2C1D-4BD2-8B96-A95C250FED46}" destId="{1EDF0865-0EB1-49A3-8128-6BF4C8BFDFF6}" srcOrd="3" destOrd="0" presId="urn:microsoft.com/office/officeart/2005/8/layout/default#2"/>
    <dgm:cxn modelId="{6C4D7F61-4702-462B-8DA0-02D532EFAE70}" type="presParOf" srcId="{81A7C87F-2C1D-4BD2-8B96-A95C250FED46}" destId="{87291A79-D452-4B94-9724-C6130DFF203E}" srcOrd="4" destOrd="0" presId="urn:microsoft.com/office/officeart/2005/8/layout/default#2"/>
    <dgm:cxn modelId="{36D170F9-92EB-44F2-B6FC-1E7F34210614}" type="presParOf" srcId="{81A7C87F-2C1D-4BD2-8B96-A95C250FED46}" destId="{7F1A6238-C1C5-428B-9EB2-D7B9BE1D53A0}" srcOrd="5" destOrd="0" presId="urn:microsoft.com/office/officeart/2005/8/layout/default#2"/>
    <dgm:cxn modelId="{8FE95F04-2CDD-49DA-AFF7-77D69A121349}" type="presParOf" srcId="{81A7C87F-2C1D-4BD2-8B96-A95C250FED46}" destId="{CC9531F8-22A0-4933-BE1C-A214470E1636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39484-770B-435F-9151-2A05CD0AEEFB}">
      <dsp:nvSpPr>
        <dsp:cNvPr id="0" name=""/>
        <dsp:cNvSpPr/>
      </dsp:nvSpPr>
      <dsp:spPr>
        <a:xfrm>
          <a:off x="116255" y="965"/>
          <a:ext cx="4744805" cy="2846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4572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Социальный комплекс</a:t>
          </a:r>
          <a:r>
            <a:rPr lang="ru-RU" sz="12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1" kern="1200" dirty="0">
              <a:latin typeface="Arial" pitchFamily="34" charset="0"/>
              <a:cs typeface="Arial" pitchFamily="34" charset="0"/>
            </a:rPr>
            <a:t>– включает разработку предложений по: </a:t>
          </a:r>
        </a:p>
        <a:p>
          <a:pPr marL="0" lvl="0" indent="4572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- улучшению работы с жителями, в том числе различными категориями граждан: людьми старших поколений, людьми с ограниченными возможностями, многодетными семьями и т.д. </a:t>
          </a:r>
        </a:p>
        <a:p>
          <a:pPr marL="0" lvl="0" indent="4572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- развитию системы здравоохранения;</a:t>
          </a:r>
        </a:p>
        <a:p>
          <a:pPr marL="0" lvl="0" indent="4572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- повышению эффективности работы учреждений культуры и спорта;</a:t>
          </a:r>
        </a:p>
        <a:p>
          <a:pPr marL="0" lvl="0" indent="4572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- развитию системы образования, в том числе дошкольного образования;</a:t>
          </a:r>
        </a:p>
        <a:p>
          <a:pPr marL="0" lvl="0" indent="4572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- проведению различных фестивалей и праздников (День района, День города);</a:t>
          </a:r>
        </a:p>
        <a:p>
          <a:pPr marL="0" lvl="0" indent="4572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- патриотическому воспитанию и т.п.</a:t>
          </a:r>
        </a:p>
      </dsp:txBody>
      <dsp:txXfrm>
        <a:off x="116255" y="965"/>
        <a:ext cx="4744805" cy="2846883"/>
      </dsp:txXfrm>
    </dsp:sp>
    <dsp:sp modelId="{4E4A9878-9496-411B-AD72-E8842C2B0F69}">
      <dsp:nvSpPr>
        <dsp:cNvPr id="0" name=""/>
        <dsp:cNvSpPr/>
      </dsp:nvSpPr>
      <dsp:spPr>
        <a:xfrm>
          <a:off x="5335540" y="965"/>
          <a:ext cx="4744805" cy="2846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4572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Жилищно-коммунальный комплекс</a:t>
          </a:r>
          <a:r>
            <a:rPr lang="ru-RU" sz="12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1" kern="1200" dirty="0">
              <a:latin typeface="Arial" pitchFamily="34" charset="0"/>
              <a:cs typeface="Arial" pitchFamily="34" charset="0"/>
            </a:rPr>
            <a:t>– включает разработку предложений по: </a:t>
          </a:r>
        </a:p>
        <a:p>
          <a:pPr marL="0" lvl="0" indent="4572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- совершенствованию механизмов разработки и реализации жилищной политики;</a:t>
          </a:r>
        </a:p>
        <a:p>
          <a:pPr marL="0" lvl="0" indent="4572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- развитию коммунально-инженерной инфраструктуры района;</a:t>
          </a:r>
        </a:p>
        <a:p>
          <a:pPr marL="0" lvl="0" indent="4572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- совершенствованию работ по благоустройству и озеленению района;</a:t>
          </a:r>
        </a:p>
        <a:p>
          <a:pPr marL="0" lvl="0" indent="4572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- повышению эффективности работ с твердыми коммунальными отходами (ТКО);</a:t>
          </a:r>
        </a:p>
        <a:p>
          <a:pPr marL="0" lvl="0" indent="4572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- повышению эффективности работ ремонтно-строительных работ;</a:t>
          </a:r>
        </a:p>
        <a:p>
          <a:pPr marL="0" lvl="0" indent="4572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- развитию систем и технологий энергосбережения;</a:t>
          </a:r>
        </a:p>
        <a:p>
          <a:pPr marL="0" lvl="0" indent="4572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- совершенствованию дорожных работ и т.п.</a:t>
          </a:r>
        </a:p>
      </dsp:txBody>
      <dsp:txXfrm>
        <a:off x="5335540" y="965"/>
        <a:ext cx="4744805" cy="2846883"/>
      </dsp:txXfrm>
    </dsp:sp>
    <dsp:sp modelId="{87291A79-D452-4B94-9724-C6130DFF203E}">
      <dsp:nvSpPr>
        <dsp:cNvPr id="0" name=""/>
        <dsp:cNvSpPr/>
      </dsp:nvSpPr>
      <dsp:spPr>
        <a:xfrm>
          <a:off x="5451795" y="3323293"/>
          <a:ext cx="4744805" cy="2846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4572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Комплекс взаимодействия с институтами гражданского общества</a:t>
          </a:r>
          <a:r>
            <a:rPr lang="ru-RU" sz="1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– включает разработку предложений по:</a:t>
          </a:r>
        </a:p>
        <a:p>
          <a:pPr marL="0" lvl="0" indent="4572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- совершенствованию работы с общественными организациями;</a:t>
          </a:r>
        </a:p>
        <a:p>
          <a:pPr marL="0" lvl="0" indent="4572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- совершенствованию системы муниципального управления и местного самоуправления;</a:t>
          </a:r>
        </a:p>
        <a:p>
          <a:pPr marL="0" lvl="0" indent="4572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- привлечению населения к решению различных вопросов местного значения;</a:t>
          </a:r>
        </a:p>
        <a:p>
          <a:pPr marL="0" lvl="0" indent="4572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- повышению уровня экономической, финансовой и юридической грамотности населения и т.п.</a:t>
          </a:r>
        </a:p>
      </dsp:txBody>
      <dsp:txXfrm>
        <a:off x="5451795" y="3323293"/>
        <a:ext cx="4744805" cy="2846883"/>
      </dsp:txXfrm>
    </dsp:sp>
    <dsp:sp modelId="{CC9531F8-22A0-4933-BE1C-A214470E1636}">
      <dsp:nvSpPr>
        <dsp:cNvPr id="0" name=""/>
        <dsp:cNvSpPr/>
      </dsp:nvSpPr>
      <dsp:spPr>
        <a:xfrm>
          <a:off x="126978" y="3323293"/>
          <a:ext cx="4744805" cy="2846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4572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1" kern="1200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Урбанистика</a:t>
          </a:r>
          <a:r>
            <a:rPr lang="ru-RU" sz="1400" b="1" i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и градостроительные инициативы</a:t>
          </a:r>
          <a:r>
            <a:rPr lang="ru-RU" sz="1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– включает разработку предложений по:</a:t>
          </a:r>
        </a:p>
        <a:p>
          <a:pPr marL="0" lvl="0" indent="4572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- формированию современной городской комфортной среды и инфраструктуры города;</a:t>
          </a:r>
        </a:p>
        <a:p>
          <a:pPr marL="0" lvl="0" indent="4572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- развитию транспортной системы;</a:t>
          </a:r>
        </a:p>
        <a:p>
          <a:pPr marL="0" lvl="0" indent="4572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- формированию интеллектуальных систем управления городом;</a:t>
          </a:r>
        </a:p>
        <a:p>
          <a:pPr marL="0" lvl="0" indent="4572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- улучшению экологической обстановки территорий и т.п.</a:t>
          </a:r>
        </a:p>
      </dsp:txBody>
      <dsp:txXfrm>
        <a:off x="126978" y="3323293"/>
        <a:ext cx="4744805" cy="2846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F76AA-7864-482D-96FF-CFF8C67FC1A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D702E-08E9-4A57-9083-CA2052B5A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2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C3C5-A962-4104-A77A-02CF4C5CF794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0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CA90-D929-4AFE-85A1-3D0EFD490E98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7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9121-8016-4C51-A7E8-8976A1FB64E0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6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7099-CC81-4DE3-B9F3-8915DFE31734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2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9AF4-C493-4BE0-8C5C-88D00F95B38A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8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AD7E-2900-4EAC-9458-EA092CD1D022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09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4999-171D-494F-8F38-6987FE70A818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A98D-60C8-4809-910B-78D36004DE1D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4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18FD-83EF-43F6-AF33-823F4F42431F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28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C0E1-4295-49BC-9208-E6E7FD25B925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5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88EA-FBD4-4327-B687-3DEDBD0BFA24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9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30A8E-A7F0-499B-AD90-04C11A9BEB85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C22E09-3A61-4046-9DF1-7EEB624C4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967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9E05FA-56BC-49DC-9DDE-28B93F9EF851}"/>
              </a:ext>
            </a:extLst>
          </p:cNvPr>
          <p:cNvSpPr/>
          <p:nvPr/>
        </p:nvSpPr>
        <p:spPr>
          <a:xfrm>
            <a:off x="1085850" y="2786064"/>
            <a:ext cx="8858250" cy="1569660"/>
          </a:xfrm>
          <a:prstGeom prst="rect">
            <a:avLst/>
          </a:prstGeom>
          <a:solidFill>
            <a:srgbClr val="EB988D"/>
          </a:solidFill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ОТКРЫТЫЙ КОНКУРС ПРОЕКТОВ УЧАЩИХСЯ 9-11 КЛАССОВ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«ЕСЛИ БЫ Я БЫЛ ГЛАВОЙ РАЙОНА»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officeArt object" descr="Logo-ИГУиПпп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0447" y="6276953"/>
            <a:ext cx="2200874" cy="128272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085849" y="4543425"/>
            <a:ext cx="8843963" cy="1843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V Международная научно-практическая конференция,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приуроченная к Дню местного самоуправления,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«РОЛЬ МЕСТНОГО САМОУПРАВЛЕНИЯ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В РАЗВИТИИ ГОСУДАРСТВА НА СОВРЕМЕННОМ ЭТАПЕ»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0800" y="377667"/>
            <a:ext cx="7515225" cy="2030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Министерство науки и высшего образования Российской Федерации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высшего образования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«ГОСУДАРСТВЕННЫЙ УНИВЕРСИТЕТ УПРАВЛЕНИЯ»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Кафедра государственного и муниципального управления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7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12CCC4-6449-4E9A-84D7-845546D08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4" y="0"/>
            <a:ext cx="10691813" cy="31370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ECEE7E-A0A8-489D-933E-FFD96E4F8559}"/>
              </a:ext>
            </a:extLst>
          </p:cNvPr>
          <p:cNvSpPr txBox="1"/>
          <p:nvPr/>
        </p:nvSpPr>
        <p:spPr>
          <a:xfrm>
            <a:off x="752129" y="200586"/>
            <a:ext cx="918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  <a:cs typeface="Calibri Light" panose="020F0302020204030204" pitchFamily="34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5" y="3479304"/>
            <a:ext cx="5700713" cy="3857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45720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Целью конкурса является привлечение внимания учащихся к вопросам профессиональной ориентации учащихся, работе исполнительных органов государственной власти и органов местного самоуправления; ознакомление их с основными принципами функционирования органов государственной власти и местного самоуправления; развитие социальной активности молодого поколения; формирование навыков проектного управления.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475" y="1164729"/>
            <a:ext cx="5700714" cy="2043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</a:rPr>
              <a:t>Конкурс обладает статусом конкурса школьных проектов, направлен на раскрытие творческой индивидуальности и развитие социальной активности молодого поколения и является одной из форм профессиональной ориентации учащихся</a:t>
            </a:r>
          </a:p>
        </p:txBody>
      </p:sp>
      <p:pic>
        <p:nvPicPr>
          <p:cNvPr id="14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413" y="4327030"/>
            <a:ext cx="4155722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4" descr="https://guu.ru/wp-content/uploads/IMG_1812-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3958" y="1177428"/>
            <a:ext cx="4109787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539234" y="172396"/>
            <a:ext cx="7613332" cy="757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Открытый конкурс проектов учащихся 9-11 классов «Если бы я был главой района»</a:t>
            </a:r>
            <a:endParaRPr lang="ru-RU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372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B1DFC9-706B-4AFA-BB04-F963A1010B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4" y="0"/>
            <a:ext cx="10691813" cy="31370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741" y="201612"/>
            <a:ext cx="8874441" cy="1060556"/>
          </a:xfrm>
          <a:noFill/>
        </p:spPr>
        <p:txBody>
          <a:bodyPr>
            <a:noAutofit/>
          </a:bodyPr>
          <a:lstStyle/>
          <a:p>
            <a:pPr algn="ctr"/>
            <a:br>
              <a:rPr lang="ru-RU" sz="2700" b="1" dirty="0"/>
            </a:br>
            <a:r>
              <a:rPr lang="ru-RU" sz="2700" b="1" dirty="0"/>
              <a:t>Состав экспертной комиссии по проведению открытого конкурса проектов учащихся 9-11 классов</a:t>
            </a:r>
            <a:br>
              <a:rPr lang="ru-RU" sz="2700" b="1" dirty="0"/>
            </a:br>
            <a:r>
              <a:rPr lang="ru-RU" sz="2700" dirty="0"/>
              <a:t> </a:t>
            </a:r>
            <a:r>
              <a:rPr lang="ru-RU" sz="2700" b="1" dirty="0"/>
              <a:t>«Если бы я был главой района»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3" y="1568547"/>
            <a:ext cx="9744075" cy="5543550"/>
          </a:xfr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u="sng" dirty="0">
                <a:latin typeface="Arial" pitchFamily="34" charset="0"/>
                <a:cs typeface="Arial" pitchFamily="34" charset="0"/>
              </a:rPr>
              <a:t>Председатель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7200" b="1" dirty="0">
                <a:latin typeface="Arial" pitchFamily="34" charset="0"/>
                <a:cs typeface="Arial" pitchFamily="34" charset="0"/>
              </a:rPr>
              <a:t>Зотов Владимир Борисович – </a:t>
            </a:r>
            <a:r>
              <a:rPr lang="ru-RU" sz="7200" b="1" dirty="0" err="1">
                <a:latin typeface="Arial" pitchFamily="34" charset="0"/>
                <a:cs typeface="Arial" pitchFamily="34" charset="0"/>
              </a:rPr>
              <a:t>д.э.н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., профессор, заведующий кафедрой государственного и муниципального управления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endParaRPr lang="en-US" sz="7200" b="1" u="sng" dirty="0">
              <a:latin typeface="Arial" pitchFamily="34" charset="0"/>
              <a:cs typeface="Arial" pitchFamily="34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u="sng" dirty="0">
                <a:latin typeface="Arial" pitchFamily="34" charset="0"/>
                <a:cs typeface="Arial" pitchFamily="34" charset="0"/>
              </a:rPr>
              <a:t>Члены комиссии: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7200" b="1" dirty="0">
                <a:latin typeface="Arial" pitchFamily="34" charset="0"/>
                <a:cs typeface="Arial" pitchFamily="34" charset="0"/>
              </a:rPr>
              <a:t>Алексеев Александр Юрьевич – </a:t>
            </a:r>
            <a:r>
              <a:rPr lang="ru-RU" sz="7200" b="1" dirty="0" err="1">
                <a:latin typeface="Arial" pitchFamily="34" charset="0"/>
                <a:cs typeface="Arial" pitchFamily="34" charset="0"/>
              </a:rPr>
              <a:t>к.э.н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., директор АНО «Центр патриотического развития «</a:t>
            </a:r>
            <a:r>
              <a:rPr lang="ru-RU" sz="7200" b="1" dirty="0" err="1">
                <a:latin typeface="Arial" pitchFamily="34" charset="0"/>
                <a:cs typeface="Arial" pitchFamily="34" charset="0"/>
              </a:rPr>
              <a:t>Русич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» (по согласованию)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7200" b="1" dirty="0">
                <a:latin typeface="Arial" pitchFamily="34" charset="0"/>
                <a:cs typeface="Arial" pitchFamily="34" charset="0"/>
              </a:rPr>
              <a:t>Евсеев Анатолий Дмитриевич – </a:t>
            </a:r>
            <a:r>
              <a:rPr lang="ru-RU" sz="7200" b="1" dirty="0" err="1">
                <a:latin typeface="Arial" pitchFamily="34" charset="0"/>
                <a:cs typeface="Arial" pitchFamily="34" charset="0"/>
              </a:rPr>
              <a:t>к.э.н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., глава муниципального округа Рязанский (по согласованию)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7200" b="1" dirty="0" err="1">
                <a:latin typeface="Arial" pitchFamily="34" charset="0"/>
                <a:cs typeface="Arial" pitchFamily="34" charset="0"/>
              </a:rPr>
              <a:t>Калабеков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 Алан </a:t>
            </a:r>
            <a:r>
              <a:rPr lang="ru-RU" sz="7200" b="1" dirty="0" err="1">
                <a:latin typeface="Arial" pitchFamily="34" charset="0"/>
                <a:cs typeface="Arial" pitchFamily="34" charset="0"/>
              </a:rPr>
              <a:t>Лазаревич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 – д.б.н., глава муниципального округа Кузьминки (по согласованию)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7200" b="1" dirty="0" err="1">
                <a:latin typeface="Arial" pitchFamily="34" charset="0"/>
                <a:cs typeface="Arial" pitchFamily="34" charset="0"/>
              </a:rPr>
              <a:t>Мога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 Андрей Николаевич – начальник отдела экономического консалтинга ЗАО «Научно-исследовательский центр муниципальной экономики» (по согласованию)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7200" b="1" dirty="0">
                <a:latin typeface="Arial" pitchFamily="34" charset="0"/>
                <a:cs typeface="Arial" pitchFamily="34" charset="0"/>
              </a:rPr>
              <a:t>Милькина Ирина Владимировна – </a:t>
            </a:r>
            <a:r>
              <a:rPr lang="ru-RU" sz="7200" b="1" dirty="0" err="1">
                <a:latin typeface="Arial" pitchFamily="34" charset="0"/>
                <a:cs typeface="Arial" pitchFamily="34" charset="0"/>
              </a:rPr>
              <a:t>к.э.н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., доцент кафедры государственного и муниципального управления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7200" b="1" dirty="0">
                <a:latin typeface="Arial" pitchFamily="34" charset="0"/>
                <a:cs typeface="Arial" pitchFamily="34" charset="0"/>
              </a:rPr>
              <a:t>Лебедева Юлия Аркадьевна – </a:t>
            </a:r>
            <a:r>
              <a:rPr lang="ru-RU" sz="7200" b="1" dirty="0" err="1">
                <a:latin typeface="Arial" pitchFamily="34" charset="0"/>
                <a:cs typeface="Arial" pitchFamily="34" charset="0"/>
              </a:rPr>
              <a:t>к.э.н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., доцент кафедры государственного и муниципального управления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7200" b="1" dirty="0">
                <a:latin typeface="Arial" pitchFamily="34" charset="0"/>
                <a:cs typeface="Arial" pitchFamily="34" charset="0"/>
              </a:rPr>
              <a:t>Хмельченко Елена Геннадьевна – к.б.н., доцент кафедры государственного и муниципального управления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</a:pP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12CCC4-6449-4E9A-84D7-845546D08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494" y="0"/>
            <a:ext cx="10691813" cy="31370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ECEE7E-A0A8-489D-933E-FFD96E4F8559}"/>
              </a:ext>
            </a:extLst>
          </p:cNvPr>
          <p:cNvSpPr txBox="1"/>
          <p:nvPr/>
        </p:nvSpPr>
        <p:spPr>
          <a:xfrm>
            <a:off x="1786597" y="575111"/>
            <a:ext cx="641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sz="24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FD57F5E-ABFD-4DE5-BCFF-C7FE697F595C}"/>
              </a:ext>
            </a:extLst>
          </p:cNvPr>
          <p:cNvGrpSpPr/>
          <p:nvPr/>
        </p:nvGrpSpPr>
        <p:grpSpPr>
          <a:xfrm>
            <a:off x="920894" y="2654386"/>
            <a:ext cx="8850019" cy="2767232"/>
            <a:chOff x="920894" y="2560915"/>
            <a:chExt cx="8850019" cy="27672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7E78FC-D2FE-4391-A372-43E656BDBA0F}"/>
                </a:ext>
              </a:extLst>
            </p:cNvPr>
            <p:cNvSpPr txBox="1"/>
            <p:nvPr/>
          </p:nvSpPr>
          <p:spPr>
            <a:xfrm>
              <a:off x="920894" y="2560915"/>
              <a:ext cx="8850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 </a:t>
              </a:r>
              <a:r>
                <a:rPr lang="ru-RU" dirty="0"/>
                <a:t>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E81404-9A7F-4564-8271-AD05D7BD1A9A}"/>
                </a:ext>
              </a:extLst>
            </p:cNvPr>
            <p:cNvSpPr txBox="1"/>
            <p:nvPr/>
          </p:nvSpPr>
          <p:spPr>
            <a:xfrm>
              <a:off x="920894" y="4958815"/>
              <a:ext cx="8850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 </a:t>
              </a:r>
              <a:endParaRPr lang="ru-RU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7284FAB-7C5C-4564-9955-246B34E7DF34}"/>
              </a:ext>
            </a:extLst>
          </p:cNvPr>
          <p:cNvSpPr txBox="1"/>
          <p:nvPr/>
        </p:nvSpPr>
        <p:spPr>
          <a:xfrm>
            <a:off x="1042603" y="35797"/>
            <a:ext cx="8528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700" b="1" dirty="0">
                <a:latin typeface="+mj-lt"/>
                <a:cs typeface="Arial" pitchFamily="34" charset="0"/>
              </a:rPr>
              <a:t> Конкурс предусматривает выполнение проекта на тему «Если бы я был главой района» по направлениям: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40F53AD-DCD7-424F-B3B2-4832728D13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879698"/>
              </p:ext>
            </p:extLst>
          </p:nvPr>
        </p:nvGraphicFramePr>
        <p:xfrm>
          <a:off x="208425" y="1114425"/>
          <a:ext cx="10196601" cy="617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891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DE35E1-2A9D-4FF4-A93F-EAFCC79386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4" y="0"/>
            <a:ext cx="10691813" cy="31370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9564" y="802641"/>
            <a:ext cx="9972675" cy="6360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конкурсе принимали участие учащиеся 9-11 классов общеобразовательных учреждений.</a:t>
            </a:r>
          </a:p>
          <a:p>
            <a:pPr indent="457200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участию в конкурсе были приняты 16 работ, выполненные индивидуально и группой школьников до 5 человек.  Оценка работ производилась экспертной комиссией по 10 бальной шкале.</a:t>
            </a:r>
          </a:p>
          <a:p>
            <a:pPr indent="457200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Итоги конкурса подведены 23 апреля 2020 года. В связи со сложной эпидемиологической ситуацией, открытый конкурс проектов учащихся 9-11 классов «Если бы я был главой района» в рамках конференции "Роль местного самоуправления в развитии государства на современном этапе" прошел в заочной форме.</a:t>
            </a:r>
          </a:p>
          <a:p>
            <a:pPr indent="457200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Победителями конкурса считаются участники, работы которых набрали наибольшую сумму баллов.</a:t>
            </a:r>
          </a:p>
          <a:p>
            <a:pPr indent="457200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Лауреатам конкурса установлены следующие виды поощрения:</a:t>
            </a:r>
          </a:p>
          <a:p>
            <a:pPr indent="457200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диплом I степени;</a:t>
            </a:r>
          </a:p>
          <a:p>
            <a:pPr indent="457200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диплом II степени;</a:t>
            </a:r>
          </a:p>
          <a:p>
            <a:pPr indent="457200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диплом III степени;</a:t>
            </a:r>
          </a:p>
          <a:p>
            <a:pPr indent="457200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благодарственные письма.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15A1D5-6D6E-4BF6-A9BE-DBBD12C130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4" y="0"/>
            <a:ext cx="10691813" cy="313709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5062" y="289560"/>
            <a:ext cx="9221689" cy="115347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>Итоги открытого конкурса проектов учащихся 9-11 классов  «Если бы я был главой района»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63588" y="1512888"/>
          <a:ext cx="9221791" cy="4908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6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ФИО,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школа, класс </a:t>
                      </a:r>
                      <a:b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ТЕМА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РАБОТЫ</a:t>
                      </a:r>
                      <a:b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Научный руководитель (ФИО, должность)</a:t>
                      </a:r>
                      <a:b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Номинации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Диплом, степень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Банникова Екатерина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ГБОУ г. Москвы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«Школа 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1367»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 И класс 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Экономика персонала: методика оценки экономической эффективности школьного дополнительного образования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Ботина</a:t>
                      </a: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Татьяна Николаевна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учитель истории и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обществознания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Социальный комплекс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(первая)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Батталов Расул Ильдарович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ГБОУ г. Москвы</a:t>
                      </a: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«Московская международная школа»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9В класс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Повышение качества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жизни населения в районе Перово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Плужник Елена Владимировна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обществознания и права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Социальный комплекс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вторая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2E2BE5-5B2C-4952-B7D5-8C6ED60E2F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4" y="0"/>
            <a:ext cx="10691813" cy="313709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6977" y="120651"/>
            <a:ext cx="9221689" cy="90011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>Итоги открытого конкурса проектов учащихся 9-11 классов  </a:t>
            </a:r>
            <a:br>
              <a:rPr lang="ru-RU" sz="2700" b="1" dirty="0"/>
            </a:br>
            <a:r>
              <a:rPr lang="ru-RU" sz="2700" b="1" dirty="0"/>
              <a:t>«Если бы я был главой района»</a:t>
            </a:r>
            <a:endParaRPr lang="ru-RU" sz="27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9288" y="1141413"/>
          <a:ext cx="9221791" cy="6254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3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ru-RU" sz="11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ФИО,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школа, класс </a:t>
                      </a:r>
                      <a:b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ТЕМА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РАБОТЫ</a:t>
                      </a:r>
                      <a:b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Научный руководитель (ФИО, должность)</a:t>
                      </a:r>
                      <a:b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Номинации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Диплом,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степень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Сазонова Диана Сергеевна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МБОУ средняя общеобразовательная школа №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 Новомосковск Тульской области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Противодействие граффити как одно из направлений в формировании комфортной городской среды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Митрофанова Мария Валериевна</a:t>
                      </a: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истории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Жилищно-коммунальный комплекс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(первая)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Гулюк</a:t>
                      </a: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Виктория Витальевна,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Шмойлова Ксения Владимировна,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Мамонтов Никита Сергеевич,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Петряева Алина Алексеевна,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Коробов Данила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МБОУ СОШ №1 г. Красногорска</a:t>
                      </a: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 А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Совершенствование работ по благоустройству Красногорского района. Решение экологических проблем.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Грицкова Людмила Геннадьевна</a:t>
                      </a: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 истории и обществознания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Жилищно-коммунальный комплекс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(первая)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Кузнецова Мария Кирилловна,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Михеева Елизавета Игоревна 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МБОУ СОШ №1 г. Красногорска</a:t>
                      </a: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Б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Развитие коммунально-инженерной инфраструктуры района. Проблема нехватки парковочных мест в г. Красногорске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Грицкова Людмила Геннадьевна</a:t>
                      </a: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 истории и обществознания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Жилищно-коммунальный комплекс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вторая</a:t>
                      </a:r>
                      <a:r>
                        <a:rPr lang="en-US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Шурыгина Анастасия Александровна, Пестунова Дарья Денисовна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МБОУ СОШ №1 г. Красногорска</a:t>
                      </a: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Б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Совершенствование механизмов разработки и реализации жилищной политики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Грицкова Людмила Геннадьевна</a:t>
                      </a: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 истории и обществознания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Жилищно-коммунальный комплекс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вторая</a:t>
                      </a:r>
                      <a:r>
                        <a:rPr lang="en-US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Мамедова Нурай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ГБОУ г. Москвы «Школа 1213»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«А» класс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Если бы я была главой района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Чащин Арсений Викторович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учитель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истории и обществознания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Жилищно-коммунальный комплекс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III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(третья)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37B23F-9E79-4387-9C73-6A25755F85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4" y="0"/>
            <a:ext cx="10691813" cy="313709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5062" y="200026"/>
            <a:ext cx="9221689" cy="898524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>Итоги открытого конкурса проектов учащихся 9-11 классов  «Если бы я был главой района»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06451" y="1098550"/>
          <a:ext cx="9221791" cy="6202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3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ru-RU" sz="12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ФИО,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школа, класс </a:t>
                      </a:r>
                      <a:b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ТЕМА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РАБОТЫ</a:t>
                      </a:r>
                      <a:b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Научный руководитель (ФИО, должность)</a:t>
                      </a:r>
                      <a:br>
                        <a:rPr lang="ru-RU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Номинации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Диплом,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степень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Журов Александр Сергеевич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ГБОУ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 Москвы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«Школа № 2048»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«Д»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Если бы я был главой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Николаев Александр Викторович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истории, экономики и обществознания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Урбанистика и градостроительные инициативы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(первая)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Борсук Полина Андреевна, 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Кольченко Анастасия Сергеевна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МБОУ СОШ №1 г. Красногорска</a:t>
                      </a:r>
                      <a:r>
                        <a:rPr lang="ru-RU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Развитие транспортной системы </a:t>
                      </a: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городе Красногорске Московской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Грицкова Людмила Геннадьевна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 истории и обществознания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Урбанистика и градостроительные инициативы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вторая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Мюллюля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 Катя 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Эвелиина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  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Донская Дарья Андреевна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МБОУ СОШ №1 г. Красногорска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Б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Решение экологических проблем в городе Красногорске Московской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Грицкова Людмила Геннадьевна,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 истории и обществознания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Урбанистика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и градостроительные инициативы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вторая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Бусаров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Данила Романович, 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Коршун Матвей Антонович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МБОУ СОШ №1 г. Красногорска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Б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Информационный город с автоматизированным управлением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Грицкова Людмила Геннадьевна</a:t>
                      </a: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 истории и обществознания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Урбанистика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и градостроительные инициативы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III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(третья)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Голубев Иван Андреевич</a:t>
                      </a:r>
                      <a:endParaRPr lang="ru-RU" sz="1200">
                        <a:solidFill>
                          <a:srgbClr val="000000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МБОУ СОШ №1 г. Красногорска</a:t>
                      </a:r>
                      <a:r>
                        <a:rPr lang="ru-RU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10 Б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Застройка Красногорского района и решение                                                                экологических проблем нашего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Грицкова Людмила Геннадьевна,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 истории и обществознания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Урбанистика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и градостроительные инициативы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III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(третья)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C92B95-69C4-4501-B04C-64DFB608CB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4" y="0"/>
            <a:ext cx="10691813" cy="313709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5057" y="107359"/>
            <a:ext cx="9221689" cy="1111841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>Итоги открытого конкурса проектов учащихся 9-11 классов  «Если бы я был главой района»</a:t>
            </a:r>
            <a:endParaRPr lang="ru-RU" sz="27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006511"/>
              </p:ext>
            </p:extLst>
          </p:nvPr>
        </p:nvGraphicFramePr>
        <p:xfrm>
          <a:off x="735057" y="1326559"/>
          <a:ext cx="9221795" cy="5871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4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ru-RU" sz="12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ФИО,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школа, класс 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ТЕМА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РАБОТЫ</a:t>
                      </a:r>
                      <a:b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Научный руководитель (ФИО, должность)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Номинации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Диплом,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степень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Мамедов Руслан Рафик </a:t>
                      </a:r>
                      <a:r>
                        <a:rPr lang="ru-RU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оглы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Яндаров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Магомед </a:t>
                      </a:r>
                      <a:r>
                        <a:rPr lang="ru-RU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Саид-Эминович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Найдин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Дмитрий Михайлович,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Лебедев Константин Андреевич,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Сорока Максим Николаевич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ГБОУ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г. Москвы  «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Школа № 1195»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10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Подготовка и организация торжественного мероприятия «Память без границ», посвящённого 75-летию Победы в Великой Отечественной войне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Казикаева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Людмила Вячеславовна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педагог-организатор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Комплекс взаимодействия с институтами гражданского общества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(первая)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Козлова Дарья Александровна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ГБОУ г. Москвы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 Школа № 544»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10 А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Если бы я был главой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Петкова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Юлия Владимировна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учитель истории и обществознания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Комплекс взаимодействия с институтами гражданского общества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вторая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Сычева София Михайловна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ГБОУ г. Москвы</a:t>
                      </a: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Школа «Марьино» им. маршала авиации А.Е. Голованова»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С класс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Совершенствование гражданско-патриотического воспитания учащейся молодежи на муниципальном уровне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Кытин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Сергей Павлович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преподаватель-организатор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Комплекс взаимодействия с институтами гражданского общества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III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(третья)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Бободжанова</a:t>
                      </a: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Ясмина</a:t>
                      </a: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Фирузовна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ГБОУ г. Москвы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Школа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Марьино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 им. маршала авиации А.Е. Голованова»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С класс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Совершенствование информационной поддержки молодежи о реализации молодежной политики на муниципальном уровне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Кытин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Сергей Павлович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преподаватель-организатор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Комплекс взаимодействия с институтами гражданского общества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III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(третья)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3325</TotalTime>
  <Words>1582</Words>
  <Application>Microsoft Office PowerPoint</Application>
  <PresentationFormat>Произвольный</PresentationFormat>
  <Paragraphs>308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 Состав экспертной комиссии по проведению открытого конкурса проектов учащихся 9-11 классов  «Если бы я был главой района» </vt:lpstr>
      <vt:lpstr>Презентация PowerPoint</vt:lpstr>
      <vt:lpstr>Презентация PowerPoint</vt:lpstr>
      <vt:lpstr>Итоги открытого конкурса проектов учащихся 9-11 классов  «Если бы я был главой района»</vt:lpstr>
      <vt:lpstr>Итоги открытого конкурса проектов учащихся 9-11 классов   «Если бы я был главой района»</vt:lpstr>
      <vt:lpstr>Итоги открытого конкурса проектов учащихся 9-11 классов  «Если бы я был главой района»</vt:lpstr>
      <vt:lpstr>Итоги открытого конкурса проектов учащихся 9-11 классов  «Если бы я был главой района»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Линник Владимир Юрьевич</dc:creator>
  <cp:lastModifiedBy>Сергей Косарин</cp:lastModifiedBy>
  <cp:revision>193</cp:revision>
  <dcterms:created xsi:type="dcterms:W3CDTF">2018-11-21T15:54:09Z</dcterms:created>
  <dcterms:modified xsi:type="dcterms:W3CDTF">2020-04-22T08:18:22Z</dcterms:modified>
</cp:coreProperties>
</file>