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8" r:id="rId4"/>
    <p:sldId id="257" r:id="rId5"/>
    <p:sldId id="265" r:id="rId6"/>
    <p:sldId id="264" r:id="rId7"/>
    <p:sldId id="271" r:id="rId8"/>
    <p:sldId id="258" r:id="rId9"/>
    <p:sldId id="259" r:id="rId10"/>
    <p:sldId id="260" r:id="rId11"/>
    <p:sldId id="269" r:id="rId12"/>
    <p:sldId id="270" r:id="rId13"/>
    <p:sldId id="274" r:id="rId14"/>
    <p:sldId id="273" r:id="rId15"/>
    <p:sldId id="276" r:id="rId16"/>
    <p:sldId id="277" r:id="rId17"/>
    <p:sldId id="262" r:id="rId18"/>
    <p:sldId id="26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921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FDA-5D57-4D11-B5E8-CE753327E6C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4440-AF8F-4F29-A599-EA98CB365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8385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FDA-5D57-4D11-B5E8-CE753327E6C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4440-AF8F-4F29-A599-EA98CB365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447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FDA-5D57-4D11-B5E8-CE753327E6C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4440-AF8F-4F29-A599-EA98CB365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04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FDA-5D57-4D11-B5E8-CE753327E6C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4440-AF8F-4F29-A599-EA98CB365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097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FDA-5D57-4D11-B5E8-CE753327E6C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4440-AF8F-4F29-A599-EA98CB365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106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FDA-5D57-4D11-B5E8-CE753327E6C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4440-AF8F-4F29-A599-EA98CB365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7729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FDA-5D57-4D11-B5E8-CE753327E6C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4440-AF8F-4F29-A599-EA98CB365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336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FDA-5D57-4D11-B5E8-CE753327E6C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4440-AF8F-4F29-A599-EA98CB365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35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FDA-5D57-4D11-B5E8-CE753327E6C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4440-AF8F-4F29-A599-EA98CB365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429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FDA-5D57-4D11-B5E8-CE753327E6C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4440-AF8F-4F29-A599-EA98CB365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26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1CFDA-5D57-4D11-B5E8-CE753327E6C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94440-AF8F-4F29-A599-EA98CB365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788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1CFDA-5D57-4D11-B5E8-CE753327E6C5}" type="datetimeFigureOut">
              <a:rPr lang="ru-RU" smtClean="0"/>
              <a:t>29.05.2015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94440-AF8F-4F29-A599-EA98CB3651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4339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4.wdp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25" y="0"/>
            <a:ext cx="9036496" cy="1412776"/>
          </a:xfrm>
        </p:spPr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</a:t>
            </a:r>
            <a:r>
              <a:rPr lang="ru-RU" sz="2900" b="1" dirty="0">
                <a:solidFill>
                  <a:schemeClr val="tx1"/>
                </a:solidFill>
              </a:rPr>
              <a:t>«Государственное </a:t>
            </a:r>
            <a:r>
              <a:rPr lang="ru-RU" sz="2900" b="1" dirty="0" smtClean="0">
                <a:solidFill>
                  <a:schemeClr val="tx1"/>
                </a:solidFill>
              </a:rPr>
              <a:t>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</a:t>
            </a:r>
            <a:r>
              <a:rPr lang="ru-RU" sz="1300" b="1" i="1" dirty="0">
                <a:solidFill>
                  <a:schemeClr val="tx1"/>
                </a:solidFill>
              </a:rPr>
              <a:t>ВПО «ГОСУДАРСТВЕННЫЙ  УНИВЕРСИТЕТ УПРАВЛЕНИЯ» (ГУУ)</a:t>
            </a:r>
            <a:endParaRPr lang="ru-RU" sz="13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0737" y="2060848"/>
            <a:ext cx="8856984" cy="29977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ПРОРЫВНЫЕ  ШАХТНО-СКВАЖИННЫЕ  ТЕХНОЛОГИИ  ДОБЫЧИ  НЕФТИ 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КИН, КАК  СТРАТЕГИЧЕСКИЕ  ИНСТРУМЕНТЫ ГОСУДАРСТВЕННОЙ  ПОЛИТИКИ  ПРИРОДОПОЛЬЗОВАНИЯ ПРИ ОСВОЕНИИ  И  ЭКСПЛУАТАЦИИ  ЗАПАСОВ  УГЛЕВОДОРОДНОГО  СЫРЬЯ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ru-RU" sz="2400" b="1" dirty="0">
              <a:latin typeface="Times New Roman"/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АФАНАСЬЕВ  Валентин  Яковлевич </a:t>
            </a:r>
            <a:endParaRPr lang="ru-RU" sz="14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0"/>
              </a:spcAft>
            </a:pPr>
            <a:r>
              <a:rPr lang="ru-RU" sz="14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ШЕРСТКИН  Виктор  Васильевич</a:t>
            </a:r>
            <a:endParaRPr lang="ru-RU" sz="1400" b="1" i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r"/>
            <a:r>
              <a:rPr lang="ru-RU" sz="1400" b="1" i="1" dirty="0" smtClean="0">
                <a:effectLst/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ИЛЬЮША  Анатолий  Васильевич</a:t>
            </a:r>
            <a:r>
              <a:rPr lang="ru-RU" sz="1400" b="1" i="1" dirty="0" smtClean="0">
                <a:effectLst/>
                <a:latin typeface="Times New Roman"/>
                <a:ea typeface="Calibri"/>
              </a:rPr>
              <a:t> </a:t>
            </a:r>
            <a:r>
              <a:rPr lang="ru-RU" sz="1400" b="1" i="1" dirty="0" smtClean="0">
                <a:effectLst/>
                <a:latin typeface="Times New Roman"/>
                <a:ea typeface="Calibri"/>
                <a:cs typeface="Times New Roman"/>
              </a:rPr>
              <a:t> </a:t>
            </a:r>
            <a:endParaRPr lang="ru-RU" sz="1400" i="1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3655" y="5949280"/>
            <a:ext cx="4572000" cy="72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Москва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28  мая  2015 г.</a:t>
            </a:r>
            <a:endParaRPr lang="ru-RU" b="1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645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pic>
        <p:nvPicPr>
          <p:cNvPr id="120" name="Picture 8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440" y="1484784"/>
            <a:ext cx="7451960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05749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00808"/>
            <a:ext cx="4283968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8" y="1512168"/>
            <a:ext cx="4840894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4858388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4320480" cy="536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4923591" y="1817957"/>
            <a:ext cx="3869320" cy="4796652"/>
            <a:chOff x="1245" y="1932"/>
            <a:chExt cx="9213" cy="11334"/>
          </a:xfrm>
        </p:grpSpPr>
        <p:sp>
          <p:nvSpPr>
            <p:cNvPr id="6" name="Line 4"/>
            <p:cNvSpPr>
              <a:spLocks noChangeShapeType="1"/>
            </p:cNvSpPr>
            <p:nvPr/>
          </p:nvSpPr>
          <p:spPr bwMode="auto">
            <a:xfrm>
              <a:off x="5279" y="8489"/>
              <a:ext cx="52" cy="288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3930" y="10381"/>
              <a:ext cx="1258" cy="9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5403" y="11517"/>
              <a:ext cx="985" cy="75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188" y="11376"/>
              <a:ext cx="145" cy="31"/>
            </a:xfrm>
            <a:custGeom>
              <a:avLst/>
              <a:gdLst>
                <a:gd name="T0" fmla="*/ 0 w 231"/>
                <a:gd name="T1" fmla="*/ 0 h 65"/>
                <a:gd name="T2" fmla="*/ 126 w 231"/>
                <a:gd name="T3" fmla="*/ 60 h 65"/>
                <a:gd name="T4" fmla="*/ 231 w 231"/>
                <a:gd name="T5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" h="65">
                  <a:moveTo>
                    <a:pt x="0" y="0"/>
                  </a:moveTo>
                  <a:cubicBezTo>
                    <a:pt x="21" y="10"/>
                    <a:pt x="88" y="55"/>
                    <a:pt x="126" y="60"/>
                  </a:cubicBezTo>
                  <a:cubicBezTo>
                    <a:pt x="164" y="65"/>
                    <a:pt x="209" y="36"/>
                    <a:pt x="231" y="3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5331" y="11376"/>
              <a:ext cx="125" cy="171"/>
            </a:xfrm>
            <a:custGeom>
              <a:avLst/>
              <a:gdLst>
                <a:gd name="T0" fmla="*/ 0 w 198"/>
                <a:gd name="T1" fmla="*/ 0 h 345"/>
                <a:gd name="T2" fmla="*/ 33 w 198"/>
                <a:gd name="T3" fmla="*/ 195 h 345"/>
                <a:gd name="T4" fmla="*/ 198 w 198"/>
                <a:gd name="T5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345">
                  <a:moveTo>
                    <a:pt x="0" y="0"/>
                  </a:moveTo>
                  <a:cubicBezTo>
                    <a:pt x="6" y="33"/>
                    <a:pt x="0" y="137"/>
                    <a:pt x="33" y="195"/>
                  </a:cubicBezTo>
                  <a:cubicBezTo>
                    <a:pt x="66" y="253"/>
                    <a:pt x="164" y="314"/>
                    <a:pt x="198" y="34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 rot="-1397164">
              <a:off x="3820" y="10099"/>
              <a:ext cx="1218" cy="63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 rot="-1397164">
              <a:off x="4927" y="9565"/>
              <a:ext cx="1218" cy="63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 rot="-1316291">
              <a:off x="3926" y="10295"/>
              <a:ext cx="1296" cy="40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 rot="-1316291">
              <a:off x="5121" y="9767"/>
              <a:ext cx="1296" cy="40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 rot="-1279846">
              <a:off x="4181" y="10400"/>
              <a:ext cx="1274" cy="38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 rot="-1279846">
              <a:off x="5362" y="9895"/>
              <a:ext cx="1274" cy="37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 rot="20237747" flipV="1">
              <a:off x="4403" y="10634"/>
              <a:ext cx="1327" cy="79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 rot="20237747" flipV="1">
              <a:off x="5641" y="10132"/>
              <a:ext cx="1326" cy="79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 rot="20213314" flipV="1">
              <a:off x="4604" y="10872"/>
              <a:ext cx="1308" cy="131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 rot="20213314" flipV="1">
              <a:off x="5831" y="10392"/>
              <a:ext cx="1308" cy="131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 rot="20339436" flipV="1">
              <a:off x="4884" y="11082"/>
              <a:ext cx="1345" cy="107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 rot="20339436" flipV="1">
              <a:off x="6158" y="10626"/>
              <a:ext cx="1344" cy="107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 rot="-1193067">
              <a:off x="5161" y="11374"/>
              <a:ext cx="1277" cy="80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 rot="-1193067">
              <a:off x="6349" y="10881"/>
              <a:ext cx="1276" cy="80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 rot="-1106382">
              <a:off x="5373" y="11541"/>
              <a:ext cx="1295" cy="115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 rot="-1106382">
              <a:off x="6584" y="11056"/>
              <a:ext cx="1295" cy="115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 rot="20212039" flipV="1">
              <a:off x="5577" y="11756"/>
              <a:ext cx="1365" cy="107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 rot="20212039" flipV="1">
              <a:off x="6852" y="11243"/>
              <a:ext cx="1364" cy="107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 rot="-1261223">
              <a:off x="5986" y="12005"/>
              <a:ext cx="1355" cy="102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 rot="-1261223">
              <a:off x="7233" y="11446"/>
              <a:ext cx="1354" cy="102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auto">
            <a:xfrm rot="64897" flipV="1">
              <a:off x="2187" y="8508"/>
              <a:ext cx="5285" cy="225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8" name="Line 30"/>
            <p:cNvSpPr>
              <a:spLocks noChangeShapeType="1"/>
            </p:cNvSpPr>
            <p:nvPr/>
          </p:nvSpPr>
          <p:spPr bwMode="auto">
            <a:xfrm rot="64897" flipV="1">
              <a:off x="4626" y="10824"/>
              <a:ext cx="5294" cy="244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9" name="Freeform 31"/>
            <p:cNvSpPr>
              <a:spLocks/>
            </p:cNvSpPr>
            <p:nvPr/>
          </p:nvSpPr>
          <p:spPr bwMode="auto">
            <a:xfrm rot="64897">
              <a:off x="2153" y="10728"/>
              <a:ext cx="2463" cy="2446"/>
            </a:xfrm>
            <a:custGeom>
              <a:avLst/>
              <a:gdLst>
                <a:gd name="T0" fmla="*/ 0 w 2337"/>
                <a:gd name="T1" fmla="*/ 0 h 2223"/>
                <a:gd name="T2" fmla="*/ 741 w 2337"/>
                <a:gd name="T3" fmla="*/ 741 h 2223"/>
                <a:gd name="T4" fmla="*/ 1197 w 2337"/>
                <a:gd name="T5" fmla="*/ 1482 h 2223"/>
                <a:gd name="T6" fmla="*/ 1938 w 2337"/>
                <a:gd name="T7" fmla="*/ 1995 h 2223"/>
                <a:gd name="T8" fmla="*/ 2337 w 2337"/>
                <a:gd name="T9" fmla="*/ 2223 h 2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7" h="2223">
                  <a:moveTo>
                    <a:pt x="0" y="0"/>
                  </a:moveTo>
                  <a:cubicBezTo>
                    <a:pt x="271" y="247"/>
                    <a:pt x="542" y="494"/>
                    <a:pt x="741" y="741"/>
                  </a:cubicBezTo>
                  <a:cubicBezTo>
                    <a:pt x="940" y="988"/>
                    <a:pt x="998" y="1273"/>
                    <a:pt x="1197" y="1482"/>
                  </a:cubicBezTo>
                  <a:cubicBezTo>
                    <a:pt x="1396" y="1691"/>
                    <a:pt x="1748" y="1872"/>
                    <a:pt x="1938" y="1995"/>
                  </a:cubicBezTo>
                  <a:cubicBezTo>
                    <a:pt x="2128" y="2118"/>
                    <a:pt x="2232" y="2170"/>
                    <a:pt x="2337" y="2223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1" name="Freeform 32"/>
            <p:cNvSpPr>
              <a:spLocks/>
            </p:cNvSpPr>
            <p:nvPr/>
          </p:nvSpPr>
          <p:spPr bwMode="auto">
            <a:xfrm rot="-840721">
              <a:off x="7745" y="8280"/>
              <a:ext cx="1889" cy="2880"/>
            </a:xfrm>
            <a:custGeom>
              <a:avLst/>
              <a:gdLst>
                <a:gd name="T0" fmla="*/ 0 w 2223"/>
                <a:gd name="T1" fmla="*/ 0 h 1995"/>
                <a:gd name="T2" fmla="*/ 681 w 2223"/>
                <a:gd name="T3" fmla="*/ 723 h 1995"/>
                <a:gd name="T4" fmla="*/ 1461 w 2223"/>
                <a:gd name="T5" fmla="*/ 1158 h 1995"/>
                <a:gd name="T6" fmla="*/ 1911 w 2223"/>
                <a:gd name="T7" fmla="*/ 1683 h 1995"/>
                <a:gd name="T8" fmla="*/ 2223 w 2223"/>
                <a:gd name="T9" fmla="*/ 1995 h 19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3" h="1995">
                  <a:moveTo>
                    <a:pt x="0" y="0"/>
                  </a:moveTo>
                  <a:cubicBezTo>
                    <a:pt x="114" y="121"/>
                    <a:pt x="438" y="530"/>
                    <a:pt x="681" y="723"/>
                  </a:cubicBezTo>
                  <a:cubicBezTo>
                    <a:pt x="924" y="916"/>
                    <a:pt x="1256" y="998"/>
                    <a:pt x="1461" y="1158"/>
                  </a:cubicBezTo>
                  <a:cubicBezTo>
                    <a:pt x="1666" y="1318"/>
                    <a:pt x="1784" y="1544"/>
                    <a:pt x="1911" y="1683"/>
                  </a:cubicBezTo>
                  <a:cubicBezTo>
                    <a:pt x="2038" y="1822"/>
                    <a:pt x="2158" y="1930"/>
                    <a:pt x="2223" y="1995"/>
                  </a:cubicBezTo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2" name="Line 33"/>
            <p:cNvSpPr>
              <a:spLocks noChangeShapeType="1"/>
            </p:cNvSpPr>
            <p:nvPr/>
          </p:nvSpPr>
          <p:spPr bwMode="auto">
            <a:xfrm rot="-193446">
              <a:off x="5739" y="9344"/>
              <a:ext cx="1257" cy="99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3" name="Line 34"/>
            <p:cNvSpPr>
              <a:spLocks noChangeShapeType="1"/>
            </p:cNvSpPr>
            <p:nvPr/>
          </p:nvSpPr>
          <p:spPr bwMode="auto">
            <a:xfrm rot="21406554" flipH="1">
              <a:off x="7141" y="8034"/>
              <a:ext cx="86" cy="22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4" name="Line 35"/>
            <p:cNvSpPr>
              <a:spLocks noChangeShapeType="1"/>
            </p:cNvSpPr>
            <p:nvPr/>
          </p:nvSpPr>
          <p:spPr bwMode="auto">
            <a:xfrm rot="-193446">
              <a:off x="7322" y="10428"/>
              <a:ext cx="1276" cy="10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5" name="Freeform 36"/>
            <p:cNvSpPr>
              <a:spLocks/>
            </p:cNvSpPr>
            <p:nvPr/>
          </p:nvSpPr>
          <p:spPr bwMode="auto">
            <a:xfrm rot="-193446">
              <a:off x="7219" y="10257"/>
              <a:ext cx="104" cy="228"/>
            </a:xfrm>
            <a:custGeom>
              <a:avLst/>
              <a:gdLst>
                <a:gd name="T0" fmla="*/ 0 w 198"/>
                <a:gd name="T1" fmla="*/ 0 h 345"/>
                <a:gd name="T2" fmla="*/ 33 w 198"/>
                <a:gd name="T3" fmla="*/ 195 h 345"/>
                <a:gd name="T4" fmla="*/ 198 w 198"/>
                <a:gd name="T5" fmla="*/ 345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8" h="345">
                  <a:moveTo>
                    <a:pt x="0" y="0"/>
                  </a:moveTo>
                  <a:cubicBezTo>
                    <a:pt x="6" y="33"/>
                    <a:pt x="0" y="137"/>
                    <a:pt x="33" y="195"/>
                  </a:cubicBezTo>
                  <a:cubicBezTo>
                    <a:pt x="66" y="253"/>
                    <a:pt x="164" y="314"/>
                    <a:pt x="198" y="345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6" name="Freeform 37"/>
            <p:cNvSpPr>
              <a:spLocks/>
            </p:cNvSpPr>
            <p:nvPr/>
          </p:nvSpPr>
          <p:spPr bwMode="auto">
            <a:xfrm rot="-780391">
              <a:off x="7015" y="10257"/>
              <a:ext cx="204" cy="116"/>
            </a:xfrm>
            <a:custGeom>
              <a:avLst/>
              <a:gdLst>
                <a:gd name="T0" fmla="*/ 0 w 231"/>
                <a:gd name="T1" fmla="*/ 0 h 65"/>
                <a:gd name="T2" fmla="*/ 126 w 231"/>
                <a:gd name="T3" fmla="*/ 60 h 65"/>
                <a:gd name="T4" fmla="*/ 231 w 231"/>
                <a:gd name="T5" fmla="*/ 3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1" h="65">
                  <a:moveTo>
                    <a:pt x="0" y="0"/>
                  </a:moveTo>
                  <a:cubicBezTo>
                    <a:pt x="21" y="10"/>
                    <a:pt x="88" y="55"/>
                    <a:pt x="126" y="60"/>
                  </a:cubicBezTo>
                  <a:cubicBezTo>
                    <a:pt x="164" y="65"/>
                    <a:pt x="209" y="36"/>
                    <a:pt x="231" y="3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7" name="Line 38"/>
            <p:cNvSpPr>
              <a:spLocks noChangeShapeType="1"/>
            </p:cNvSpPr>
            <p:nvPr/>
          </p:nvSpPr>
          <p:spPr bwMode="auto">
            <a:xfrm>
              <a:off x="7515" y="9477"/>
              <a:ext cx="0" cy="4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8" name="Line 39"/>
            <p:cNvSpPr>
              <a:spLocks noChangeShapeType="1"/>
            </p:cNvSpPr>
            <p:nvPr/>
          </p:nvSpPr>
          <p:spPr bwMode="auto">
            <a:xfrm>
              <a:off x="5064" y="8819"/>
              <a:ext cx="0" cy="41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9" name="Line 40"/>
            <p:cNvSpPr>
              <a:spLocks noChangeShapeType="1"/>
            </p:cNvSpPr>
            <p:nvPr/>
          </p:nvSpPr>
          <p:spPr bwMode="auto">
            <a:xfrm>
              <a:off x="4935" y="4153"/>
              <a:ext cx="6" cy="4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0" name="Line 41"/>
            <p:cNvSpPr>
              <a:spLocks noChangeShapeType="1"/>
            </p:cNvSpPr>
            <p:nvPr/>
          </p:nvSpPr>
          <p:spPr bwMode="auto">
            <a:xfrm flipH="1">
              <a:off x="6050" y="4102"/>
              <a:ext cx="0" cy="96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1" name="Line 42"/>
            <p:cNvSpPr>
              <a:spLocks noChangeShapeType="1"/>
            </p:cNvSpPr>
            <p:nvPr/>
          </p:nvSpPr>
          <p:spPr bwMode="auto">
            <a:xfrm flipH="1">
              <a:off x="6344" y="4133"/>
              <a:ext cx="19" cy="42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2" name="Line 43"/>
            <p:cNvSpPr>
              <a:spLocks noChangeShapeType="1"/>
            </p:cNvSpPr>
            <p:nvPr/>
          </p:nvSpPr>
          <p:spPr bwMode="auto">
            <a:xfrm flipH="1">
              <a:off x="5288" y="4153"/>
              <a:ext cx="0" cy="183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3" name="Freeform 44"/>
            <p:cNvSpPr>
              <a:spLocks/>
            </p:cNvSpPr>
            <p:nvPr/>
          </p:nvSpPr>
          <p:spPr bwMode="auto">
            <a:xfrm>
              <a:off x="4935" y="4560"/>
              <a:ext cx="1434" cy="52"/>
            </a:xfrm>
            <a:custGeom>
              <a:avLst/>
              <a:gdLst>
                <a:gd name="T0" fmla="*/ 0 w 1311"/>
                <a:gd name="T1" fmla="*/ 0 h 114"/>
                <a:gd name="T2" fmla="*/ 171 w 1311"/>
                <a:gd name="T3" fmla="*/ 57 h 114"/>
                <a:gd name="T4" fmla="*/ 399 w 1311"/>
                <a:gd name="T5" fmla="*/ 57 h 114"/>
                <a:gd name="T6" fmla="*/ 513 w 1311"/>
                <a:gd name="T7" fmla="*/ 57 h 114"/>
                <a:gd name="T8" fmla="*/ 855 w 1311"/>
                <a:gd name="T9" fmla="*/ 114 h 114"/>
                <a:gd name="T10" fmla="*/ 1083 w 1311"/>
                <a:gd name="T11" fmla="*/ 57 h 114"/>
                <a:gd name="T12" fmla="*/ 1311 w 1311"/>
                <a:gd name="T13" fmla="*/ 0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1" h="114">
                  <a:moveTo>
                    <a:pt x="0" y="0"/>
                  </a:moveTo>
                  <a:cubicBezTo>
                    <a:pt x="52" y="24"/>
                    <a:pt x="105" y="48"/>
                    <a:pt x="171" y="57"/>
                  </a:cubicBezTo>
                  <a:cubicBezTo>
                    <a:pt x="237" y="66"/>
                    <a:pt x="342" y="57"/>
                    <a:pt x="399" y="57"/>
                  </a:cubicBezTo>
                  <a:cubicBezTo>
                    <a:pt x="456" y="57"/>
                    <a:pt x="437" y="48"/>
                    <a:pt x="513" y="57"/>
                  </a:cubicBezTo>
                  <a:cubicBezTo>
                    <a:pt x="589" y="66"/>
                    <a:pt x="760" y="114"/>
                    <a:pt x="855" y="114"/>
                  </a:cubicBezTo>
                  <a:cubicBezTo>
                    <a:pt x="950" y="114"/>
                    <a:pt x="1007" y="76"/>
                    <a:pt x="1083" y="57"/>
                  </a:cubicBezTo>
                  <a:cubicBezTo>
                    <a:pt x="1159" y="38"/>
                    <a:pt x="1273" y="9"/>
                    <a:pt x="1311" y="0"/>
                  </a:cubicBezTo>
                </a:path>
              </a:pathLst>
            </a:custGeom>
            <a:noFill/>
            <a:ln w="19050" cmpd="sng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4" name="Line 45"/>
            <p:cNvSpPr>
              <a:spLocks noChangeShapeType="1"/>
            </p:cNvSpPr>
            <p:nvPr/>
          </p:nvSpPr>
          <p:spPr bwMode="auto">
            <a:xfrm flipH="1">
              <a:off x="6050" y="5068"/>
              <a:ext cx="35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5" name="Line 46"/>
            <p:cNvSpPr>
              <a:spLocks noChangeShapeType="1"/>
            </p:cNvSpPr>
            <p:nvPr/>
          </p:nvSpPr>
          <p:spPr bwMode="auto">
            <a:xfrm>
              <a:off x="6403" y="5068"/>
              <a:ext cx="0" cy="84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6" name="Line 47"/>
            <p:cNvSpPr>
              <a:spLocks noChangeShapeType="1"/>
            </p:cNvSpPr>
            <p:nvPr/>
          </p:nvSpPr>
          <p:spPr bwMode="auto">
            <a:xfrm>
              <a:off x="5289" y="7323"/>
              <a:ext cx="16" cy="99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7" name="Freeform 48"/>
            <p:cNvSpPr>
              <a:spLocks/>
            </p:cNvSpPr>
            <p:nvPr/>
          </p:nvSpPr>
          <p:spPr bwMode="auto">
            <a:xfrm rot="20966971" flipH="1">
              <a:off x="1472" y="7650"/>
              <a:ext cx="122" cy="713"/>
            </a:xfrm>
            <a:custGeom>
              <a:avLst/>
              <a:gdLst>
                <a:gd name="T0" fmla="*/ 57 w 66"/>
                <a:gd name="T1" fmla="*/ 0 h 684"/>
                <a:gd name="T2" fmla="*/ 57 w 66"/>
                <a:gd name="T3" fmla="*/ 171 h 684"/>
                <a:gd name="T4" fmla="*/ 0 w 66"/>
                <a:gd name="T5" fmla="*/ 342 h 684"/>
                <a:gd name="T6" fmla="*/ 57 w 66"/>
                <a:gd name="T7" fmla="*/ 513 h 684"/>
                <a:gd name="T8" fmla="*/ 0 w 66"/>
                <a:gd name="T9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84">
                  <a:moveTo>
                    <a:pt x="57" y="0"/>
                  </a:moveTo>
                  <a:cubicBezTo>
                    <a:pt x="61" y="57"/>
                    <a:pt x="66" y="114"/>
                    <a:pt x="57" y="171"/>
                  </a:cubicBezTo>
                  <a:cubicBezTo>
                    <a:pt x="48" y="228"/>
                    <a:pt x="0" y="285"/>
                    <a:pt x="0" y="342"/>
                  </a:cubicBezTo>
                  <a:cubicBezTo>
                    <a:pt x="0" y="399"/>
                    <a:pt x="57" y="456"/>
                    <a:pt x="57" y="513"/>
                  </a:cubicBezTo>
                  <a:cubicBezTo>
                    <a:pt x="57" y="570"/>
                    <a:pt x="28" y="627"/>
                    <a:pt x="0" y="68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8" name="Line 49"/>
            <p:cNvSpPr>
              <a:spLocks noChangeShapeType="1"/>
            </p:cNvSpPr>
            <p:nvPr/>
          </p:nvSpPr>
          <p:spPr bwMode="auto">
            <a:xfrm flipV="1">
              <a:off x="3319" y="6922"/>
              <a:ext cx="4597" cy="1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9" name="Line 50"/>
            <p:cNvSpPr>
              <a:spLocks noChangeShapeType="1"/>
            </p:cNvSpPr>
            <p:nvPr/>
          </p:nvSpPr>
          <p:spPr bwMode="auto">
            <a:xfrm>
              <a:off x="3259" y="4282"/>
              <a:ext cx="4657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0" name="Line 51"/>
            <p:cNvSpPr>
              <a:spLocks noChangeShapeType="1"/>
            </p:cNvSpPr>
            <p:nvPr/>
          </p:nvSpPr>
          <p:spPr bwMode="auto">
            <a:xfrm>
              <a:off x="3259" y="4282"/>
              <a:ext cx="60" cy="269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1" name="Line 52"/>
            <p:cNvSpPr>
              <a:spLocks noChangeShapeType="1"/>
            </p:cNvSpPr>
            <p:nvPr/>
          </p:nvSpPr>
          <p:spPr bwMode="auto">
            <a:xfrm>
              <a:off x="7916" y="4282"/>
              <a:ext cx="0" cy="26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2" name="Line 53"/>
            <p:cNvSpPr>
              <a:spLocks noChangeShapeType="1"/>
            </p:cNvSpPr>
            <p:nvPr/>
          </p:nvSpPr>
          <p:spPr bwMode="auto">
            <a:xfrm flipV="1">
              <a:off x="1707" y="6952"/>
              <a:ext cx="5693" cy="136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3" name="Line 54"/>
            <p:cNvSpPr>
              <a:spLocks noChangeShapeType="1"/>
            </p:cNvSpPr>
            <p:nvPr/>
          </p:nvSpPr>
          <p:spPr bwMode="auto">
            <a:xfrm flipV="1">
              <a:off x="1416" y="7022"/>
              <a:ext cx="2850" cy="60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4" name="Rectangle 55"/>
            <p:cNvSpPr>
              <a:spLocks noChangeArrowheads="1"/>
            </p:cNvSpPr>
            <p:nvPr/>
          </p:nvSpPr>
          <p:spPr bwMode="auto">
            <a:xfrm>
              <a:off x="6109" y="5934"/>
              <a:ext cx="587" cy="200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5" name="Rectangle 56"/>
            <p:cNvSpPr>
              <a:spLocks noChangeArrowheads="1"/>
            </p:cNvSpPr>
            <p:nvPr/>
          </p:nvSpPr>
          <p:spPr bwMode="auto">
            <a:xfrm>
              <a:off x="5050" y="7124"/>
              <a:ext cx="477" cy="19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6" name="Line 57"/>
            <p:cNvSpPr>
              <a:spLocks noChangeShapeType="1"/>
            </p:cNvSpPr>
            <p:nvPr/>
          </p:nvSpPr>
          <p:spPr bwMode="auto">
            <a:xfrm rot="16200000" flipH="1">
              <a:off x="6945" y="5808"/>
              <a:ext cx="0" cy="4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7" name="Line 58"/>
            <p:cNvSpPr>
              <a:spLocks noChangeShapeType="1"/>
            </p:cNvSpPr>
            <p:nvPr/>
          </p:nvSpPr>
          <p:spPr bwMode="auto">
            <a:xfrm flipH="1" flipV="1">
              <a:off x="5288" y="6137"/>
              <a:ext cx="0" cy="35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8" name="Line 59"/>
            <p:cNvSpPr>
              <a:spLocks noChangeShapeType="1"/>
            </p:cNvSpPr>
            <p:nvPr/>
          </p:nvSpPr>
          <p:spPr bwMode="auto">
            <a:xfrm flipV="1">
              <a:off x="5522" y="6035"/>
              <a:ext cx="587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9" name="AutoShape 60"/>
            <p:cNvSpPr>
              <a:spLocks/>
            </p:cNvSpPr>
            <p:nvPr/>
          </p:nvSpPr>
          <p:spPr bwMode="auto">
            <a:xfrm>
              <a:off x="6889" y="4552"/>
              <a:ext cx="580" cy="494"/>
            </a:xfrm>
            <a:prstGeom prst="callout1">
              <a:avLst>
                <a:gd name="adj1" fmla="val 38296"/>
                <a:gd name="adj2" fmla="val -20690"/>
                <a:gd name="adj3" fmla="val 61278"/>
                <a:gd name="adj4" fmla="val -14069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AutoShape 61"/>
            <p:cNvSpPr>
              <a:spLocks/>
            </p:cNvSpPr>
            <p:nvPr/>
          </p:nvSpPr>
          <p:spPr bwMode="auto">
            <a:xfrm>
              <a:off x="3703" y="4452"/>
              <a:ext cx="580" cy="519"/>
            </a:xfrm>
            <a:prstGeom prst="callout1">
              <a:avLst>
                <a:gd name="adj1" fmla="val 36435"/>
                <a:gd name="adj2" fmla="val 120690"/>
                <a:gd name="adj3" fmla="val 127329"/>
                <a:gd name="adj4" fmla="val 26844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AutoShape 62"/>
            <p:cNvSpPr>
              <a:spLocks/>
            </p:cNvSpPr>
            <p:nvPr/>
          </p:nvSpPr>
          <p:spPr bwMode="auto">
            <a:xfrm>
              <a:off x="2071" y="4640"/>
              <a:ext cx="589" cy="526"/>
            </a:xfrm>
            <a:prstGeom prst="callout1">
              <a:avLst>
                <a:gd name="adj1" fmla="val 36000"/>
                <a:gd name="adj2" fmla="val 120375"/>
                <a:gd name="adj3" fmla="val 95801"/>
                <a:gd name="adj4" fmla="val 2862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AutoShape 63"/>
            <p:cNvSpPr>
              <a:spLocks/>
            </p:cNvSpPr>
            <p:nvPr/>
          </p:nvSpPr>
          <p:spPr bwMode="auto">
            <a:xfrm>
              <a:off x="5862" y="7441"/>
              <a:ext cx="570" cy="437"/>
            </a:xfrm>
            <a:prstGeom prst="callout1">
              <a:avLst>
                <a:gd name="adj1" fmla="val 43269"/>
                <a:gd name="adj2" fmla="val -21051"/>
                <a:gd name="adj3" fmla="val -51681"/>
                <a:gd name="adj4" fmla="val -8035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AutoShape 64"/>
            <p:cNvSpPr>
              <a:spLocks/>
            </p:cNvSpPr>
            <p:nvPr/>
          </p:nvSpPr>
          <p:spPr bwMode="auto">
            <a:xfrm>
              <a:off x="1825" y="6850"/>
              <a:ext cx="630" cy="407"/>
            </a:xfrm>
            <a:prstGeom prst="callout1">
              <a:avLst>
                <a:gd name="adj1" fmla="val 39472"/>
                <a:gd name="adj2" fmla="val 119606"/>
                <a:gd name="adj3" fmla="val 163597"/>
                <a:gd name="adj4" fmla="val 20784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r>
                <a:rPr kumimoji="0" lang="ru-RU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4" name="Line 65"/>
            <p:cNvSpPr>
              <a:spLocks noChangeShapeType="1"/>
            </p:cNvSpPr>
            <p:nvPr/>
          </p:nvSpPr>
          <p:spPr bwMode="auto">
            <a:xfrm flipV="1">
              <a:off x="4893" y="7741"/>
              <a:ext cx="2736" cy="6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5" name="Rectangle 66"/>
            <p:cNvSpPr>
              <a:spLocks noChangeArrowheads="1"/>
            </p:cNvSpPr>
            <p:nvPr/>
          </p:nvSpPr>
          <p:spPr bwMode="auto">
            <a:xfrm>
              <a:off x="5053" y="5934"/>
              <a:ext cx="478" cy="19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6" name="Rectangle 67"/>
            <p:cNvSpPr>
              <a:spLocks noChangeArrowheads="1"/>
            </p:cNvSpPr>
            <p:nvPr/>
          </p:nvSpPr>
          <p:spPr bwMode="auto">
            <a:xfrm>
              <a:off x="5053" y="6493"/>
              <a:ext cx="478" cy="199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7" name="Line 68"/>
            <p:cNvSpPr>
              <a:spLocks noChangeShapeType="1"/>
            </p:cNvSpPr>
            <p:nvPr/>
          </p:nvSpPr>
          <p:spPr bwMode="auto">
            <a:xfrm flipH="1" flipV="1">
              <a:off x="5288" y="6698"/>
              <a:ext cx="0" cy="40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8" name="AutoShape 69"/>
            <p:cNvSpPr>
              <a:spLocks/>
            </p:cNvSpPr>
            <p:nvPr/>
          </p:nvSpPr>
          <p:spPr bwMode="auto">
            <a:xfrm>
              <a:off x="3696" y="5405"/>
              <a:ext cx="848" cy="386"/>
            </a:xfrm>
            <a:prstGeom prst="callout1">
              <a:avLst>
                <a:gd name="adj1" fmla="val 49046"/>
                <a:gd name="adj2" fmla="val 114153"/>
                <a:gd name="adj3" fmla="val 156403"/>
                <a:gd name="adj4" fmla="val 17913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9" name="AutoShape 70"/>
            <p:cNvSpPr>
              <a:spLocks/>
            </p:cNvSpPr>
            <p:nvPr/>
          </p:nvSpPr>
          <p:spPr bwMode="auto">
            <a:xfrm>
              <a:off x="3766" y="6016"/>
              <a:ext cx="844" cy="454"/>
            </a:xfrm>
            <a:prstGeom prst="callout1">
              <a:avLst>
                <a:gd name="adj1" fmla="val 39736"/>
                <a:gd name="adj2" fmla="val 114218"/>
                <a:gd name="adj3" fmla="val 67991"/>
                <a:gd name="adj4" fmla="val 1792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0" name="AutoShape 71"/>
            <p:cNvSpPr>
              <a:spLocks/>
            </p:cNvSpPr>
            <p:nvPr/>
          </p:nvSpPr>
          <p:spPr bwMode="auto">
            <a:xfrm>
              <a:off x="6887" y="5276"/>
              <a:ext cx="924" cy="478"/>
            </a:xfrm>
            <a:prstGeom prst="callout1">
              <a:avLst>
                <a:gd name="adj1" fmla="val 37736"/>
                <a:gd name="adj2" fmla="val -12986"/>
                <a:gd name="adj3" fmla="val 158699"/>
                <a:gd name="adj4" fmla="val -3961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1" name="AutoShape 72"/>
            <p:cNvSpPr>
              <a:spLocks/>
            </p:cNvSpPr>
            <p:nvPr/>
          </p:nvSpPr>
          <p:spPr bwMode="auto">
            <a:xfrm>
              <a:off x="3639" y="7185"/>
              <a:ext cx="844" cy="453"/>
            </a:xfrm>
            <a:prstGeom prst="callout1">
              <a:avLst>
                <a:gd name="adj1" fmla="val 39736"/>
                <a:gd name="adj2" fmla="val 114218"/>
                <a:gd name="adj3" fmla="val -130685"/>
                <a:gd name="adj4" fmla="val 184597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2" name="Line 73"/>
            <p:cNvSpPr>
              <a:spLocks noChangeShapeType="1"/>
            </p:cNvSpPr>
            <p:nvPr/>
          </p:nvSpPr>
          <p:spPr bwMode="auto">
            <a:xfrm flipV="1">
              <a:off x="4950" y="7920"/>
              <a:ext cx="2736" cy="65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3" name="Line 74"/>
            <p:cNvSpPr>
              <a:spLocks noChangeShapeType="1"/>
            </p:cNvSpPr>
            <p:nvPr/>
          </p:nvSpPr>
          <p:spPr bwMode="auto">
            <a:xfrm rot="21406554" flipH="1">
              <a:off x="7114" y="6035"/>
              <a:ext cx="101" cy="18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4" name="Line 75"/>
            <p:cNvSpPr>
              <a:spLocks noChangeShapeType="1"/>
            </p:cNvSpPr>
            <p:nvPr/>
          </p:nvSpPr>
          <p:spPr bwMode="auto">
            <a:xfrm flipV="1">
              <a:off x="7914" y="6543"/>
              <a:ext cx="969" cy="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5" name="Freeform 76"/>
            <p:cNvSpPr>
              <a:spLocks/>
            </p:cNvSpPr>
            <p:nvPr/>
          </p:nvSpPr>
          <p:spPr bwMode="auto">
            <a:xfrm rot="20966971" flipH="1">
              <a:off x="8773" y="5999"/>
              <a:ext cx="75" cy="532"/>
            </a:xfrm>
            <a:custGeom>
              <a:avLst/>
              <a:gdLst>
                <a:gd name="T0" fmla="*/ 57 w 66"/>
                <a:gd name="T1" fmla="*/ 0 h 684"/>
                <a:gd name="T2" fmla="*/ 57 w 66"/>
                <a:gd name="T3" fmla="*/ 171 h 684"/>
                <a:gd name="T4" fmla="*/ 0 w 66"/>
                <a:gd name="T5" fmla="*/ 342 h 684"/>
                <a:gd name="T6" fmla="*/ 57 w 66"/>
                <a:gd name="T7" fmla="*/ 513 h 684"/>
                <a:gd name="T8" fmla="*/ 0 w 66"/>
                <a:gd name="T9" fmla="*/ 684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84">
                  <a:moveTo>
                    <a:pt x="57" y="0"/>
                  </a:moveTo>
                  <a:cubicBezTo>
                    <a:pt x="61" y="57"/>
                    <a:pt x="66" y="114"/>
                    <a:pt x="57" y="171"/>
                  </a:cubicBezTo>
                  <a:cubicBezTo>
                    <a:pt x="48" y="228"/>
                    <a:pt x="0" y="285"/>
                    <a:pt x="0" y="342"/>
                  </a:cubicBezTo>
                  <a:cubicBezTo>
                    <a:pt x="0" y="399"/>
                    <a:pt x="57" y="456"/>
                    <a:pt x="57" y="513"/>
                  </a:cubicBezTo>
                  <a:cubicBezTo>
                    <a:pt x="57" y="570"/>
                    <a:pt x="28" y="627"/>
                    <a:pt x="0" y="684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6" name="Line 77"/>
            <p:cNvSpPr>
              <a:spLocks noChangeShapeType="1"/>
            </p:cNvSpPr>
            <p:nvPr/>
          </p:nvSpPr>
          <p:spPr bwMode="auto">
            <a:xfrm flipV="1">
              <a:off x="7914" y="6004"/>
              <a:ext cx="798" cy="18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7" name="AutoShape 78"/>
            <p:cNvSpPr>
              <a:spLocks/>
            </p:cNvSpPr>
            <p:nvPr/>
          </p:nvSpPr>
          <p:spPr bwMode="auto">
            <a:xfrm>
              <a:off x="3796" y="8054"/>
              <a:ext cx="844" cy="453"/>
            </a:xfrm>
            <a:prstGeom prst="callout1">
              <a:avLst>
                <a:gd name="adj1" fmla="val 41764"/>
                <a:gd name="adj2" fmla="val 114218"/>
                <a:gd name="adj3" fmla="val -51972"/>
                <a:gd name="adj4" fmla="val 17630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8" name="AutoShape 79"/>
            <p:cNvSpPr>
              <a:spLocks/>
            </p:cNvSpPr>
            <p:nvPr/>
          </p:nvSpPr>
          <p:spPr bwMode="auto">
            <a:xfrm>
              <a:off x="7999" y="8162"/>
              <a:ext cx="570" cy="437"/>
            </a:xfrm>
            <a:prstGeom prst="callout1">
              <a:avLst>
                <a:gd name="adj1" fmla="val 43269"/>
                <a:gd name="adj2" fmla="val -21051"/>
                <a:gd name="adj3" fmla="val 30046"/>
                <a:gd name="adj4" fmla="val -1452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18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99" name="AutoShape 80"/>
            <p:cNvSpPr>
              <a:spLocks/>
            </p:cNvSpPr>
            <p:nvPr/>
          </p:nvSpPr>
          <p:spPr bwMode="auto">
            <a:xfrm>
              <a:off x="9253" y="11753"/>
              <a:ext cx="677" cy="437"/>
            </a:xfrm>
            <a:prstGeom prst="callout1">
              <a:avLst>
                <a:gd name="adj1" fmla="val 43269"/>
                <a:gd name="adj2" fmla="val -17727"/>
                <a:gd name="adj3" fmla="val -152644"/>
                <a:gd name="adj4" fmla="val -4254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0" name="AutoShape 81"/>
            <p:cNvSpPr>
              <a:spLocks/>
            </p:cNvSpPr>
            <p:nvPr/>
          </p:nvSpPr>
          <p:spPr bwMode="auto">
            <a:xfrm>
              <a:off x="8281" y="10048"/>
              <a:ext cx="570" cy="437"/>
            </a:xfrm>
            <a:prstGeom prst="callout1">
              <a:avLst>
                <a:gd name="adj1" fmla="val 43269"/>
                <a:gd name="adj2" fmla="val -21051"/>
                <a:gd name="adj3" fmla="val 159856"/>
                <a:gd name="adj4" fmla="val -9964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19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1" name="AutoShape 82"/>
            <p:cNvSpPr>
              <a:spLocks/>
            </p:cNvSpPr>
            <p:nvPr/>
          </p:nvSpPr>
          <p:spPr bwMode="auto">
            <a:xfrm>
              <a:off x="3682" y="11251"/>
              <a:ext cx="570" cy="437"/>
            </a:xfrm>
            <a:prstGeom prst="callout1">
              <a:avLst>
                <a:gd name="adj1" fmla="val 43269"/>
                <a:gd name="adj2" fmla="val 121051"/>
                <a:gd name="adj3" fmla="val -54088"/>
                <a:gd name="adj4" fmla="val 18280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2" name="Rectangle 83"/>
            <p:cNvSpPr>
              <a:spLocks noChangeArrowheads="1"/>
            </p:cNvSpPr>
            <p:nvPr/>
          </p:nvSpPr>
          <p:spPr bwMode="auto">
            <a:xfrm>
              <a:off x="6888" y="6492"/>
              <a:ext cx="513" cy="171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3" name="AutoShape 84"/>
            <p:cNvSpPr>
              <a:spLocks/>
            </p:cNvSpPr>
            <p:nvPr/>
          </p:nvSpPr>
          <p:spPr bwMode="auto">
            <a:xfrm>
              <a:off x="7743" y="7062"/>
              <a:ext cx="570" cy="437"/>
            </a:xfrm>
            <a:prstGeom prst="callout1">
              <a:avLst>
                <a:gd name="adj1" fmla="val 41190"/>
                <a:gd name="adj2" fmla="val -21051"/>
                <a:gd name="adj3" fmla="val -112130"/>
                <a:gd name="adj4" fmla="val -9613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04" name="Line 85"/>
            <p:cNvSpPr>
              <a:spLocks noChangeShapeType="1"/>
            </p:cNvSpPr>
            <p:nvPr/>
          </p:nvSpPr>
          <p:spPr bwMode="auto">
            <a:xfrm>
              <a:off x="3240" y="2217"/>
              <a:ext cx="62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5" name="Line 86"/>
            <p:cNvSpPr>
              <a:spLocks noChangeShapeType="1"/>
            </p:cNvSpPr>
            <p:nvPr/>
          </p:nvSpPr>
          <p:spPr bwMode="auto">
            <a:xfrm flipV="1">
              <a:off x="1245" y="3397"/>
              <a:ext cx="9213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Line 87"/>
            <p:cNvSpPr>
              <a:spLocks noChangeShapeType="1"/>
            </p:cNvSpPr>
            <p:nvPr/>
          </p:nvSpPr>
          <p:spPr bwMode="auto">
            <a:xfrm>
              <a:off x="4632" y="4025"/>
              <a:ext cx="1994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7" name="Line 88"/>
            <p:cNvSpPr>
              <a:spLocks noChangeShapeType="1"/>
            </p:cNvSpPr>
            <p:nvPr/>
          </p:nvSpPr>
          <p:spPr bwMode="auto">
            <a:xfrm flipH="1">
              <a:off x="4930" y="3407"/>
              <a:ext cx="0" cy="61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8" name="Line 89"/>
            <p:cNvSpPr>
              <a:spLocks noChangeShapeType="1"/>
            </p:cNvSpPr>
            <p:nvPr/>
          </p:nvSpPr>
          <p:spPr bwMode="auto">
            <a:xfrm flipH="1">
              <a:off x="6362" y="3407"/>
              <a:ext cx="0" cy="626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9" name="Line 90"/>
            <p:cNvSpPr>
              <a:spLocks noChangeShapeType="1"/>
            </p:cNvSpPr>
            <p:nvPr/>
          </p:nvSpPr>
          <p:spPr bwMode="auto">
            <a:xfrm flipV="1">
              <a:off x="3924" y="2844"/>
              <a:ext cx="1368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0" name="Line 91"/>
            <p:cNvSpPr>
              <a:spLocks noChangeShapeType="1"/>
            </p:cNvSpPr>
            <p:nvPr/>
          </p:nvSpPr>
          <p:spPr bwMode="auto">
            <a:xfrm flipH="1">
              <a:off x="5288" y="2828"/>
              <a:ext cx="1" cy="11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1" name="Line 92"/>
            <p:cNvSpPr>
              <a:spLocks noChangeShapeType="1"/>
            </p:cNvSpPr>
            <p:nvPr/>
          </p:nvSpPr>
          <p:spPr bwMode="auto">
            <a:xfrm flipH="1">
              <a:off x="6065" y="3136"/>
              <a:ext cx="0" cy="89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2" name="Rectangle 93"/>
            <p:cNvSpPr>
              <a:spLocks noChangeArrowheads="1"/>
            </p:cNvSpPr>
            <p:nvPr/>
          </p:nvSpPr>
          <p:spPr bwMode="auto">
            <a:xfrm>
              <a:off x="8035" y="3037"/>
              <a:ext cx="765" cy="163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3" name="Line 94"/>
            <p:cNvSpPr>
              <a:spLocks noChangeShapeType="1"/>
            </p:cNvSpPr>
            <p:nvPr/>
          </p:nvSpPr>
          <p:spPr bwMode="auto">
            <a:xfrm flipV="1">
              <a:off x="6065" y="3136"/>
              <a:ext cx="19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4" name="Line 95"/>
            <p:cNvSpPr>
              <a:spLocks noChangeShapeType="1"/>
            </p:cNvSpPr>
            <p:nvPr/>
          </p:nvSpPr>
          <p:spPr bwMode="auto">
            <a:xfrm>
              <a:off x="8811" y="3136"/>
              <a:ext cx="817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5" name="Line 96"/>
            <p:cNvSpPr>
              <a:spLocks noChangeShapeType="1"/>
            </p:cNvSpPr>
            <p:nvPr/>
          </p:nvSpPr>
          <p:spPr bwMode="auto">
            <a:xfrm flipV="1">
              <a:off x="4572" y="4133"/>
              <a:ext cx="2030" cy="0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16" name="Group 97"/>
            <p:cNvGrpSpPr>
              <a:grpSpLocks/>
            </p:cNvGrpSpPr>
            <p:nvPr/>
          </p:nvGrpSpPr>
          <p:grpSpPr bwMode="auto">
            <a:xfrm>
              <a:off x="4003" y="3397"/>
              <a:ext cx="234" cy="203"/>
              <a:chOff x="4569" y="3891"/>
              <a:chExt cx="114" cy="105"/>
            </a:xfrm>
          </p:grpSpPr>
          <p:sp>
            <p:nvSpPr>
              <p:cNvPr id="2160" name="Line 98"/>
              <p:cNvSpPr>
                <a:spLocks noChangeShapeType="1"/>
              </p:cNvSpPr>
              <p:nvPr/>
            </p:nvSpPr>
            <p:spPr bwMode="auto">
              <a:xfrm flipH="1">
                <a:off x="4569" y="3891"/>
                <a:ext cx="46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1" name="Line 99"/>
              <p:cNvSpPr>
                <a:spLocks noChangeShapeType="1"/>
              </p:cNvSpPr>
              <p:nvPr/>
            </p:nvSpPr>
            <p:spPr bwMode="auto">
              <a:xfrm flipH="1">
                <a:off x="4637" y="3891"/>
                <a:ext cx="46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17" name="Group 100"/>
            <p:cNvGrpSpPr>
              <a:grpSpLocks/>
            </p:cNvGrpSpPr>
            <p:nvPr/>
          </p:nvGrpSpPr>
          <p:grpSpPr bwMode="auto">
            <a:xfrm>
              <a:off x="1538" y="3397"/>
              <a:ext cx="1761" cy="203"/>
              <a:chOff x="2517" y="3891"/>
              <a:chExt cx="1539" cy="105"/>
            </a:xfrm>
          </p:grpSpPr>
          <p:sp>
            <p:nvSpPr>
              <p:cNvPr id="2154" name="Line 101"/>
              <p:cNvSpPr>
                <a:spLocks noChangeShapeType="1"/>
              </p:cNvSpPr>
              <p:nvPr/>
            </p:nvSpPr>
            <p:spPr bwMode="auto">
              <a:xfrm flipH="1">
                <a:off x="3201" y="3891"/>
                <a:ext cx="68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Line 102"/>
              <p:cNvSpPr>
                <a:spLocks noChangeShapeType="1"/>
              </p:cNvSpPr>
              <p:nvPr/>
            </p:nvSpPr>
            <p:spPr bwMode="auto">
              <a:xfrm flipH="1">
                <a:off x="3304" y="3891"/>
                <a:ext cx="68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Line 103"/>
              <p:cNvSpPr>
                <a:spLocks noChangeShapeType="1"/>
              </p:cNvSpPr>
              <p:nvPr/>
            </p:nvSpPr>
            <p:spPr bwMode="auto">
              <a:xfrm>
                <a:off x="2620" y="3891"/>
                <a:ext cx="68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Line 104"/>
              <p:cNvSpPr>
                <a:spLocks noChangeShapeType="1"/>
              </p:cNvSpPr>
              <p:nvPr/>
            </p:nvSpPr>
            <p:spPr bwMode="auto">
              <a:xfrm>
                <a:off x="2517" y="3891"/>
                <a:ext cx="68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8" name="Line 105"/>
              <p:cNvSpPr>
                <a:spLocks noChangeShapeType="1"/>
              </p:cNvSpPr>
              <p:nvPr/>
            </p:nvSpPr>
            <p:spPr bwMode="auto">
              <a:xfrm>
                <a:off x="4010" y="3891"/>
                <a:ext cx="46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9" name="Line 106"/>
              <p:cNvSpPr>
                <a:spLocks noChangeShapeType="1"/>
              </p:cNvSpPr>
              <p:nvPr/>
            </p:nvSpPr>
            <p:spPr bwMode="auto">
              <a:xfrm>
                <a:off x="3942" y="3891"/>
                <a:ext cx="46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18" name="Line 107"/>
            <p:cNvSpPr>
              <a:spLocks noChangeShapeType="1"/>
            </p:cNvSpPr>
            <p:nvPr/>
          </p:nvSpPr>
          <p:spPr bwMode="auto">
            <a:xfrm flipH="1">
              <a:off x="9108" y="3397"/>
              <a:ext cx="117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9" name="Line 108"/>
            <p:cNvSpPr>
              <a:spLocks noChangeShapeType="1"/>
            </p:cNvSpPr>
            <p:nvPr/>
          </p:nvSpPr>
          <p:spPr bwMode="auto">
            <a:xfrm flipH="1">
              <a:off x="8932" y="3397"/>
              <a:ext cx="117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0" name="Line 109"/>
            <p:cNvSpPr>
              <a:spLocks noChangeShapeType="1"/>
            </p:cNvSpPr>
            <p:nvPr/>
          </p:nvSpPr>
          <p:spPr bwMode="auto">
            <a:xfrm>
              <a:off x="9930" y="3397"/>
              <a:ext cx="197" cy="2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1" name="Line 110"/>
            <p:cNvSpPr>
              <a:spLocks noChangeShapeType="1"/>
            </p:cNvSpPr>
            <p:nvPr/>
          </p:nvSpPr>
          <p:spPr bwMode="auto">
            <a:xfrm>
              <a:off x="10164" y="3397"/>
              <a:ext cx="118" cy="1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2" name="AutoShape 111"/>
            <p:cNvSpPr>
              <a:spLocks/>
            </p:cNvSpPr>
            <p:nvPr/>
          </p:nvSpPr>
          <p:spPr bwMode="auto">
            <a:xfrm>
              <a:off x="7148" y="3729"/>
              <a:ext cx="581" cy="445"/>
            </a:xfrm>
            <a:prstGeom prst="callout1">
              <a:avLst>
                <a:gd name="adj1" fmla="val 42454"/>
                <a:gd name="adj2" fmla="val -20653"/>
                <a:gd name="adj3" fmla="val 25236"/>
                <a:gd name="adj4" fmla="val -22375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r>
                <a:rPr kumimoji="0" lang="ru-RU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23" name="AutoShape 112"/>
            <p:cNvSpPr>
              <a:spLocks/>
            </p:cNvSpPr>
            <p:nvPr/>
          </p:nvSpPr>
          <p:spPr bwMode="auto">
            <a:xfrm>
              <a:off x="8932" y="2446"/>
              <a:ext cx="1269" cy="425"/>
            </a:xfrm>
            <a:prstGeom prst="callout1">
              <a:avLst>
                <a:gd name="adj1" fmla="val 42255"/>
                <a:gd name="adj2" fmla="val -9458"/>
                <a:gd name="adj3" fmla="val 163380"/>
                <a:gd name="adj4" fmla="val -4302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124" name="Group 113"/>
            <p:cNvGrpSpPr>
              <a:grpSpLocks/>
            </p:cNvGrpSpPr>
            <p:nvPr/>
          </p:nvGrpSpPr>
          <p:grpSpPr bwMode="auto">
            <a:xfrm>
              <a:off x="6585" y="3397"/>
              <a:ext cx="1819" cy="203"/>
              <a:chOff x="2517" y="3891"/>
              <a:chExt cx="1539" cy="105"/>
            </a:xfrm>
          </p:grpSpPr>
          <p:sp>
            <p:nvSpPr>
              <p:cNvPr id="2148" name="Line 114"/>
              <p:cNvSpPr>
                <a:spLocks noChangeShapeType="1"/>
              </p:cNvSpPr>
              <p:nvPr/>
            </p:nvSpPr>
            <p:spPr bwMode="auto">
              <a:xfrm flipH="1">
                <a:off x="3201" y="3891"/>
                <a:ext cx="68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9" name="Line 115"/>
              <p:cNvSpPr>
                <a:spLocks noChangeShapeType="1"/>
              </p:cNvSpPr>
              <p:nvPr/>
            </p:nvSpPr>
            <p:spPr bwMode="auto">
              <a:xfrm flipH="1">
                <a:off x="3304" y="3891"/>
                <a:ext cx="68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0" name="Line 116"/>
              <p:cNvSpPr>
                <a:spLocks noChangeShapeType="1"/>
              </p:cNvSpPr>
              <p:nvPr/>
            </p:nvSpPr>
            <p:spPr bwMode="auto">
              <a:xfrm>
                <a:off x="2620" y="3891"/>
                <a:ext cx="68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1" name="Line 117"/>
              <p:cNvSpPr>
                <a:spLocks noChangeShapeType="1"/>
              </p:cNvSpPr>
              <p:nvPr/>
            </p:nvSpPr>
            <p:spPr bwMode="auto">
              <a:xfrm>
                <a:off x="2517" y="3891"/>
                <a:ext cx="68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2" name="Line 118"/>
              <p:cNvSpPr>
                <a:spLocks noChangeShapeType="1"/>
              </p:cNvSpPr>
              <p:nvPr/>
            </p:nvSpPr>
            <p:spPr bwMode="auto">
              <a:xfrm>
                <a:off x="4010" y="3891"/>
                <a:ext cx="46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Line 119"/>
              <p:cNvSpPr>
                <a:spLocks noChangeShapeType="1"/>
              </p:cNvSpPr>
              <p:nvPr/>
            </p:nvSpPr>
            <p:spPr bwMode="auto">
              <a:xfrm>
                <a:off x="3942" y="3891"/>
                <a:ext cx="46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25" name="Oval 120"/>
            <p:cNvSpPr>
              <a:spLocks noChangeArrowheads="1"/>
            </p:cNvSpPr>
            <p:nvPr/>
          </p:nvSpPr>
          <p:spPr bwMode="auto">
            <a:xfrm>
              <a:off x="2663" y="2012"/>
              <a:ext cx="571" cy="41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6" name="Oval 121"/>
            <p:cNvSpPr>
              <a:spLocks noChangeArrowheads="1"/>
            </p:cNvSpPr>
            <p:nvPr/>
          </p:nvSpPr>
          <p:spPr bwMode="auto">
            <a:xfrm>
              <a:off x="5210" y="2012"/>
              <a:ext cx="547" cy="46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127" name="Group 122"/>
            <p:cNvGrpSpPr>
              <a:grpSpLocks/>
            </p:cNvGrpSpPr>
            <p:nvPr/>
          </p:nvGrpSpPr>
          <p:grpSpPr bwMode="auto">
            <a:xfrm>
              <a:off x="3883" y="1932"/>
              <a:ext cx="639" cy="603"/>
              <a:chOff x="0" y="0"/>
              <a:chExt cx="19840" cy="20000"/>
            </a:xfrm>
          </p:grpSpPr>
          <p:sp>
            <p:nvSpPr>
              <p:cNvPr id="2144" name="Line 123"/>
              <p:cNvSpPr>
                <a:spLocks noChangeShapeType="1"/>
              </p:cNvSpPr>
              <p:nvPr/>
            </p:nvSpPr>
            <p:spPr bwMode="auto">
              <a:xfrm>
                <a:off x="0" y="3994"/>
                <a:ext cx="32" cy="1201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5" name="Line 124"/>
              <p:cNvSpPr>
                <a:spLocks noChangeShapeType="1"/>
              </p:cNvSpPr>
              <p:nvPr/>
            </p:nvSpPr>
            <p:spPr bwMode="auto">
              <a:xfrm>
                <a:off x="19808" y="0"/>
                <a:ext cx="32" cy="200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6" name="Line 125"/>
              <p:cNvSpPr>
                <a:spLocks noChangeShapeType="1"/>
              </p:cNvSpPr>
              <p:nvPr/>
            </p:nvSpPr>
            <p:spPr bwMode="auto">
              <a:xfrm>
                <a:off x="0" y="15947"/>
                <a:ext cx="19808" cy="4023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47" name="Line 126"/>
              <p:cNvSpPr>
                <a:spLocks noChangeShapeType="1"/>
              </p:cNvSpPr>
              <p:nvPr/>
            </p:nvSpPr>
            <p:spPr bwMode="auto">
              <a:xfrm flipV="1">
                <a:off x="0" y="0"/>
                <a:ext cx="19808" cy="4024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128" name="Rectangle 127"/>
            <p:cNvSpPr>
              <a:spLocks noChangeArrowheads="1"/>
            </p:cNvSpPr>
            <p:nvPr/>
          </p:nvSpPr>
          <p:spPr bwMode="auto">
            <a:xfrm>
              <a:off x="4839" y="2133"/>
              <a:ext cx="53" cy="161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9" name="Line 128"/>
            <p:cNvSpPr>
              <a:spLocks noChangeShapeType="1"/>
            </p:cNvSpPr>
            <p:nvPr/>
          </p:nvSpPr>
          <p:spPr bwMode="auto">
            <a:xfrm flipV="1">
              <a:off x="4525" y="2215"/>
              <a:ext cx="315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0" name="Line 129"/>
            <p:cNvSpPr>
              <a:spLocks noChangeShapeType="1"/>
            </p:cNvSpPr>
            <p:nvPr/>
          </p:nvSpPr>
          <p:spPr bwMode="auto">
            <a:xfrm flipV="1">
              <a:off x="4861" y="2215"/>
              <a:ext cx="350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1" name="Line 130"/>
            <p:cNvSpPr>
              <a:spLocks noChangeShapeType="1"/>
            </p:cNvSpPr>
            <p:nvPr/>
          </p:nvSpPr>
          <p:spPr bwMode="auto">
            <a:xfrm>
              <a:off x="3924" y="2445"/>
              <a:ext cx="0" cy="3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triangle" w="med" len="med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2" name="Line 131"/>
            <p:cNvSpPr>
              <a:spLocks noChangeShapeType="1"/>
            </p:cNvSpPr>
            <p:nvPr/>
          </p:nvSpPr>
          <p:spPr bwMode="auto">
            <a:xfrm>
              <a:off x="2060" y="2217"/>
              <a:ext cx="47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dash"/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3" name="AutoShape 132"/>
            <p:cNvSpPr>
              <a:spLocks/>
            </p:cNvSpPr>
            <p:nvPr/>
          </p:nvSpPr>
          <p:spPr bwMode="auto">
            <a:xfrm>
              <a:off x="1783" y="2729"/>
              <a:ext cx="617" cy="357"/>
            </a:xfrm>
            <a:prstGeom prst="callout2">
              <a:avLst>
                <a:gd name="adj1" fmla="val 44384"/>
                <a:gd name="adj2" fmla="val 119287"/>
                <a:gd name="adj3" fmla="val 44384"/>
                <a:gd name="adj4" fmla="val 119287"/>
                <a:gd name="adj5" fmla="val -144944"/>
                <a:gd name="adj6" fmla="val 181523"/>
              </a:avLst>
            </a:prstGeom>
            <a:noFill/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AutoShape 133"/>
            <p:cNvSpPr>
              <a:spLocks/>
            </p:cNvSpPr>
            <p:nvPr/>
          </p:nvSpPr>
          <p:spPr bwMode="auto">
            <a:xfrm>
              <a:off x="2865" y="2465"/>
              <a:ext cx="608" cy="464"/>
            </a:xfrm>
            <a:prstGeom prst="callout1">
              <a:avLst>
                <a:gd name="adj1" fmla="val 57329"/>
                <a:gd name="adj2" fmla="val 119574"/>
                <a:gd name="adj3" fmla="val -46769"/>
                <a:gd name="adj4" fmla="val 174343"/>
              </a:avLst>
            </a:prstGeom>
            <a:noFill/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5" name="AutoShape 134"/>
            <p:cNvSpPr>
              <a:spLocks/>
            </p:cNvSpPr>
            <p:nvPr/>
          </p:nvSpPr>
          <p:spPr bwMode="auto">
            <a:xfrm>
              <a:off x="6469" y="2401"/>
              <a:ext cx="738" cy="380"/>
            </a:xfrm>
            <a:prstGeom prst="callout1">
              <a:avLst>
                <a:gd name="adj1" fmla="val 52106"/>
                <a:gd name="adj2" fmla="val -16125"/>
                <a:gd name="adj3" fmla="val -31579"/>
                <a:gd name="adj4" fmla="val -127236"/>
              </a:avLst>
            </a:prstGeom>
            <a:noFill/>
            <a:ln w="9525">
              <a:solidFill>
                <a:srgbClr val="000000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12700" tIns="12700" rIns="12700" bIns="1270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Line 135"/>
            <p:cNvSpPr>
              <a:spLocks noChangeShapeType="1"/>
            </p:cNvSpPr>
            <p:nvPr/>
          </p:nvSpPr>
          <p:spPr bwMode="auto">
            <a:xfrm>
              <a:off x="5757" y="2217"/>
              <a:ext cx="1174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7" name="Line 136"/>
            <p:cNvSpPr>
              <a:spLocks noChangeShapeType="1"/>
            </p:cNvSpPr>
            <p:nvPr/>
          </p:nvSpPr>
          <p:spPr bwMode="auto">
            <a:xfrm>
              <a:off x="6109" y="2217"/>
              <a:ext cx="0" cy="561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8" name="Line 137"/>
            <p:cNvSpPr>
              <a:spLocks noChangeShapeType="1"/>
            </p:cNvSpPr>
            <p:nvPr/>
          </p:nvSpPr>
          <p:spPr bwMode="auto">
            <a:xfrm>
              <a:off x="5640" y="2778"/>
              <a:ext cx="0" cy="967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9" name="Line 138"/>
            <p:cNvSpPr>
              <a:spLocks noChangeShapeType="1"/>
            </p:cNvSpPr>
            <p:nvPr/>
          </p:nvSpPr>
          <p:spPr bwMode="auto">
            <a:xfrm flipH="1">
              <a:off x="5640" y="2778"/>
              <a:ext cx="469" cy="2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0" name="Rectangle 139"/>
            <p:cNvSpPr>
              <a:spLocks noChangeArrowheads="1"/>
            </p:cNvSpPr>
            <p:nvPr/>
          </p:nvSpPr>
          <p:spPr bwMode="auto">
            <a:xfrm>
              <a:off x="3525" y="2160"/>
              <a:ext cx="57" cy="13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1" name="Line 140"/>
            <p:cNvSpPr>
              <a:spLocks noChangeShapeType="1"/>
            </p:cNvSpPr>
            <p:nvPr/>
          </p:nvSpPr>
          <p:spPr bwMode="auto">
            <a:xfrm>
              <a:off x="4038" y="2046"/>
              <a:ext cx="0" cy="399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2" name="AutoShape 141"/>
            <p:cNvSpPr>
              <a:spLocks/>
            </p:cNvSpPr>
            <p:nvPr/>
          </p:nvSpPr>
          <p:spPr bwMode="auto">
            <a:xfrm>
              <a:off x="7230" y="5523"/>
              <a:ext cx="570" cy="437"/>
            </a:xfrm>
            <a:prstGeom prst="callout1">
              <a:avLst>
                <a:gd name="adj1" fmla="val 41190"/>
                <a:gd name="adj2" fmla="val -21051"/>
                <a:gd name="adj3" fmla="val 116704"/>
                <a:gd name="adj4" fmla="val -435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43" name="AutoShape 142"/>
            <p:cNvSpPr>
              <a:spLocks/>
            </p:cNvSpPr>
            <p:nvPr/>
          </p:nvSpPr>
          <p:spPr bwMode="auto">
            <a:xfrm>
              <a:off x="8856" y="6919"/>
              <a:ext cx="630" cy="407"/>
            </a:xfrm>
            <a:prstGeom prst="callout1">
              <a:avLst>
                <a:gd name="adj1" fmla="val 44227"/>
                <a:gd name="adj2" fmla="val -19046"/>
                <a:gd name="adj3" fmla="val -109338"/>
                <a:gd name="adj4" fmla="val -8650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lvl="0" indent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r>
                <a:rPr kumimoji="0" lang="ru-RU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7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709116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960440" cy="5199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66516"/>
            <a:ext cx="4464496" cy="5017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549700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pic>
        <p:nvPicPr>
          <p:cNvPr id="5558" name="Picture 12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556792"/>
            <a:ext cx="383744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59" name="Picture 126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39604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287596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" y="1268760"/>
            <a:ext cx="4138727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12776"/>
            <a:ext cx="432048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" y="3832293"/>
            <a:ext cx="4138726" cy="302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9695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1" y="1400513"/>
            <a:ext cx="4459732" cy="54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443700"/>
            <a:ext cx="446449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00973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99FB-8B4B-4E62-85C8-02AA71FE282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080732" cy="59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807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E99FB-8B4B-4E62-85C8-02AA71FE282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91680" y="2492896"/>
            <a:ext cx="583264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1050" dirty="0">
                <a:latin typeface="Times New Roman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050" dirty="0">
                <a:latin typeface="Times New Roman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2800" b="1" dirty="0">
                <a:latin typeface="Times New Roman"/>
                <a:ea typeface="Times New Roman"/>
              </a:rPr>
              <a:t>СПАСИБО  ЗА  ВНИМАНИЕ!</a:t>
            </a:r>
            <a:endParaRPr lang="ru-RU" sz="2800" dirty="0"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1050" dirty="0">
                <a:latin typeface="Times New Roman"/>
                <a:ea typeface="Times New Roman"/>
              </a:rPr>
              <a:t> </a:t>
            </a:r>
          </a:p>
          <a:p>
            <a:pPr algn="ctr">
              <a:spcAft>
                <a:spcPts val="0"/>
              </a:spcAft>
            </a:pPr>
            <a:r>
              <a:rPr lang="ru-RU" sz="1050" dirty="0">
                <a:latin typeface="Times New Roman"/>
                <a:ea typeface="Times New Roman"/>
              </a:rPr>
              <a:t> </a:t>
            </a:r>
            <a:endParaRPr lang="ru-RU" sz="105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1376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7488831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809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8571220" cy="544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157499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1516179"/>
            <a:ext cx="8139113" cy="508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24817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pic>
        <p:nvPicPr>
          <p:cNvPr id="3074" name="Picture 2" descr="Russia_Oil_105_translation_new_mediu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8820472" cy="5373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40860843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0" y="1443386"/>
            <a:ext cx="8181689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95538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424935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1985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grpSp>
        <p:nvGrpSpPr>
          <p:cNvPr id="6" name="Group 2"/>
          <p:cNvGrpSpPr>
            <a:grpSpLocks/>
          </p:cNvGrpSpPr>
          <p:nvPr/>
        </p:nvGrpSpPr>
        <p:grpSpPr bwMode="auto">
          <a:xfrm>
            <a:off x="107504" y="1613675"/>
            <a:ext cx="8581581" cy="4687559"/>
            <a:chOff x="2100" y="2331"/>
            <a:chExt cx="8457" cy="9918"/>
          </a:xfrm>
        </p:grpSpPr>
        <p:grpSp>
          <p:nvGrpSpPr>
            <p:cNvPr id="7" name="Group 3"/>
            <p:cNvGrpSpPr>
              <a:grpSpLocks/>
            </p:cNvGrpSpPr>
            <p:nvPr/>
          </p:nvGrpSpPr>
          <p:grpSpPr bwMode="auto">
            <a:xfrm>
              <a:off x="2391" y="2331"/>
              <a:ext cx="7866" cy="9918"/>
              <a:chOff x="2391" y="2331"/>
              <a:chExt cx="7866" cy="9918"/>
            </a:xfrm>
          </p:grpSpPr>
          <p:grpSp>
            <p:nvGrpSpPr>
              <p:cNvPr id="22" name="Group 4"/>
              <p:cNvGrpSpPr>
                <a:grpSpLocks/>
              </p:cNvGrpSpPr>
              <p:nvPr/>
            </p:nvGrpSpPr>
            <p:grpSpPr bwMode="auto">
              <a:xfrm>
                <a:off x="2391" y="2331"/>
                <a:ext cx="7866" cy="9918"/>
                <a:chOff x="1887" y="3300"/>
                <a:chExt cx="8664" cy="9822"/>
              </a:xfrm>
            </p:grpSpPr>
            <p:grpSp>
              <p:nvGrpSpPr>
                <p:cNvPr id="27" name="Group 5"/>
                <p:cNvGrpSpPr>
                  <a:grpSpLocks/>
                </p:cNvGrpSpPr>
                <p:nvPr/>
              </p:nvGrpSpPr>
              <p:grpSpPr bwMode="auto">
                <a:xfrm>
                  <a:off x="1887" y="3300"/>
                  <a:ext cx="8664" cy="9822"/>
                  <a:chOff x="1887" y="3300"/>
                  <a:chExt cx="8664" cy="9822"/>
                </a:xfrm>
              </p:grpSpPr>
              <p:grpSp>
                <p:nvGrpSpPr>
                  <p:cNvPr id="52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1887" y="3300"/>
                    <a:ext cx="8664" cy="9822"/>
                    <a:chOff x="1887" y="3300"/>
                    <a:chExt cx="8664" cy="9822"/>
                  </a:xfrm>
                </p:grpSpPr>
                <p:sp>
                  <p:nvSpPr>
                    <p:cNvPr id="60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872" y="5751"/>
                      <a:ext cx="855" cy="1026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prstDash val="dash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1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141" y="7917"/>
                      <a:ext cx="855" cy="108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prstDash val="dash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2" name="Rectangle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6" y="5637"/>
                      <a:ext cx="2451" cy="205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prstDash val="dash"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3" name="Line 10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14" y="3300"/>
                      <a:ext cx="7011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4" name="Line 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3" y="3300"/>
                      <a:ext cx="0" cy="14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5" name="Line 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91" y="3300"/>
                      <a:ext cx="0" cy="14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6" name="Line 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61" y="3300"/>
                      <a:ext cx="0" cy="14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7" name="Line 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32" y="3300"/>
                      <a:ext cx="0" cy="14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8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35" y="4782"/>
                      <a:ext cx="15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69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35" y="4896"/>
                      <a:ext cx="15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0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3" y="4896"/>
                      <a:ext cx="0" cy="239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1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91" y="4896"/>
                      <a:ext cx="0" cy="25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2" name="Line 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61" y="4896"/>
                      <a:ext cx="0" cy="102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3" name="Line 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32" y="4896"/>
                      <a:ext cx="0" cy="108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4" name="Line 21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86" y="4668"/>
                      <a:ext cx="7353" cy="33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5" name="Line 2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43" y="4497"/>
                      <a:ext cx="7353" cy="33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6" name="Line 2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71" y="5295"/>
                      <a:ext cx="7467" cy="34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7" name="Line 2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71" y="5523"/>
                      <a:ext cx="7524" cy="34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8" name="Line 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61" y="5922"/>
                      <a:ext cx="171" cy="5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79" name="Line 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3" y="7290"/>
                      <a:ext cx="22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0" name="Freeform 27"/>
                    <p:cNvSpPr>
                      <a:spLocks/>
                    </p:cNvSpPr>
                    <p:nvPr/>
                  </p:nvSpPr>
                  <p:spPr bwMode="auto">
                    <a:xfrm>
                      <a:off x="2229" y="7803"/>
                      <a:ext cx="171" cy="342"/>
                    </a:xfrm>
                    <a:custGeom>
                      <a:avLst/>
                      <a:gdLst>
                        <a:gd name="T0" fmla="*/ 0 w 228"/>
                        <a:gd name="T1" fmla="*/ 0 h 741"/>
                        <a:gd name="T2" fmla="*/ 114 w 228"/>
                        <a:gd name="T3" fmla="*/ 114 h 741"/>
                        <a:gd name="T4" fmla="*/ 171 w 228"/>
                        <a:gd name="T5" fmla="*/ 285 h 741"/>
                        <a:gd name="T6" fmla="*/ 57 w 228"/>
                        <a:gd name="T7" fmla="*/ 513 h 741"/>
                        <a:gd name="T8" fmla="*/ 228 w 228"/>
                        <a:gd name="T9" fmla="*/ 741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8" h="741">
                          <a:moveTo>
                            <a:pt x="0" y="0"/>
                          </a:moveTo>
                          <a:cubicBezTo>
                            <a:pt x="43" y="33"/>
                            <a:pt x="86" y="67"/>
                            <a:pt x="114" y="114"/>
                          </a:cubicBezTo>
                          <a:cubicBezTo>
                            <a:pt x="142" y="161"/>
                            <a:pt x="180" y="219"/>
                            <a:pt x="171" y="285"/>
                          </a:cubicBezTo>
                          <a:cubicBezTo>
                            <a:pt x="162" y="351"/>
                            <a:pt x="48" y="437"/>
                            <a:pt x="57" y="513"/>
                          </a:cubicBezTo>
                          <a:cubicBezTo>
                            <a:pt x="66" y="589"/>
                            <a:pt x="200" y="703"/>
                            <a:pt x="228" y="7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1" name="Freeform 28"/>
                    <p:cNvSpPr>
                      <a:spLocks/>
                    </p:cNvSpPr>
                    <p:nvPr/>
                  </p:nvSpPr>
                  <p:spPr bwMode="auto">
                    <a:xfrm>
                      <a:off x="2514" y="8715"/>
                      <a:ext cx="171" cy="342"/>
                    </a:xfrm>
                    <a:custGeom>
                      <a:avLst/>
                      <a:gdLst>
                        <a:gd name="T0" fmla="*/ 0 w 228"/>
                        <a:gd name="T1" fmla="*/ 0 h 741"/>
                        <a:gd name="T2" fmla="*/ 114 w 228"/>
                        <a:gd name="T3" fmla="*/ 114 h 741"/>
                        <a:gd name="T4" fmla="*/ 171 w 228"/>
                        <a:gd name="T5" fmla="*/ 285 h 741"/>
                        <a:gd name="T6" fmla="*/ 57 w 228"/>
                        <a:gd name="T7" fmla="*/ 513 h 741"/>
                        <a:gd name="T8" fmla="*/ 228 w 228"/>
                        <a:gd name="T9" fmla="*/ 741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8" h="741">
                          <a:moveTo>
                            <a:pt x="0" y="0"/>
                          </a:moveTo>
                          <a:cubicBezTo>
                            <a:pt x="43" y="33"/>
                            <a:pt x="86" y="67"/>
                            <a:pt x="114" y="114"/>
                          </a:cubicBezTo>
                          <a:cubicBezTo>
                            <a:pt x="142" y="161"/>
                            <a:pt x="180" y="219"/>
                            <a:pt x="171" y="285"/>
                          </a:cubicBezTo>
                          <a:cubicBezTo>
                            <a:pt x="162" y="351"/>
                            <a:pt x="48" y="437"/>
                            <a:pt x="57" y="513"/>
                          </a:cubicBezTo>
                          <a:cubicBezTo>
                            <a:pt x="66" y="589"/>
                            <a:pt x="200" y="703"/>
                            <a:pt x="228" y="7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2" name="Freeform 29"/>
                    <p:cNvSpPr>
                      <a:spLocks/>
                    </p:cNvSpPr>
                    <p:nvPr/>
                  </p:nvSpPr>
                  <p:spPr bwMode="auto">
                    <a:xfrm>
                      <a:off x="9981" y="5238"/>
                      <a:ext cx="171" cy="342"/>
                    </a:xfrm>
                    <a:custGeom>
                      <a:avLst/>
                      <a:gdLst>
                        <a:gd name="T0" fmla="*/ 0 w 228"/>
                        <a:gd name="T1" fmla="*/ 0 h 741"/>
                        <a:gd name="T2" fmla="*/ 114 w 228"/>
                        <a:gd name="T3" fmla="*/ 114 h 741"/>
                        <a:gd name="T4" fmla="*/ 171 w 228"/>
                        <a:gd name="T5" fmla="*/ 285 h 741"/>
                        <a:gd name="T6" fmla="*/ 57 w 228"/>
                        <a:gd name="T7" fmla="*/ 513 h 741"/>
                        <a:gd name="T8" fmla="*/ 228 w 228"/>
                        <a:gd name="T9" fmla="*/ 741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8" h="741">
                          <a:moveTo>
                            <a:pt x="0" y="0"/>
                          </a:moveTo>
                          <a:cubicBezTo>
                            <a:pt x="43" y="33"/>
                            <a:pt x="86" y="67"/>
                            <a:pt x="114" y="114"/>
                          </a:cubicBezTo>
                          <a:cubicBezTo>
                            <a:pt x="142" y="161"/>
                            <a:pt x="180" y="219"/>
                            <a:pt x="171" y="285"/>
                          </a:cubicBezTo>
                          <a:cubicBezTo>
                            <a:pt x="162" y="351"/>
                            <a:pt x="48" y="437"/>
                            <a:pt x="57" y="513"/>
                          </a:cubicBezTo>
                          <a:cubicBezTo>
                            <a:pt x="66" y="589"/>
                            <a:pt x="200" y="703"/>
                            <a:pt x="228" y="7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3" name="Freeform 30"/>
                    <p:cNvSpPr>
                      <a:spLocks/>
                    </p:cNvSpPr>
                    <p:nvPr/>
                  </p:nvSpPr>
                  <p:spPr bwMode="auto">
                    <a:xfrm>
                      <a:off x="9582" y="4383"/>
                      <a:ext cx="171" cy="342"/>
                    </a:xfrm>
                    <a:custGeom>
                      <a:avLst/>
                      <a:gdLst>
                        <a:gd name="T0" fmla="*/ 0 w 228"/>
                        <a:gd name="T1" fmla="*/ 0 h 741"/>
                        <a:gd name="T2" fmla="*/ 114 w 228"/>
                        <a:gd name="T3" fmla="*/ 114 h 741"/>
                        <a:gd name="T4" fmla="*/ 171 w 228"/>
                        <a:gd name="T5" fmla="*/ 285 h 741"/>
                        <a:gd name="T6" fmla="*/ 57 w 228"/>
                        <a:gd name="T7" fmla="*/ 513 h 741"/>
                        <a:gd name="T8" fmla="*/ 228 w 228"/>
                        <a:gd name="T9" fmla="*/ 741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8" h="741">
                          <a:moveTo>
                            <a:pt x="0" y="0"/>
                          </a:moveTo>
                          <a:cubicBezTo>
                            <a:pt x="43" y="33"/>
                            <a:pt x="86" y="67"/>
                            <a:pt x="114" y="114"/>
                          </a:cubicBezTo>
                          <a:cubicBezTo>
                            <a:pt x="142" y="161"/>
                            <a:pt x="180" y="219"/>
                            <a:pt x="171" y="285"/>
                          </a:cubicBezTo>
                          <a:cubicBezTo>
                            <a:pt x="162" y="351"/>
                            <a:pt x="48" y="437"/>
                            <a:pt x="57" y="513"/>
                          </a:cubicBezTo>
                          <a:cubicBezTo>
                            <a:pt x="66" y="589"/>
                            <a:pt x="200" y="703"/>
                            <a:pt x="228" y="7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4" name="Line 3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001" y="3300"/>
                      <a:ext cx="8208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5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3" y="3300"/>
                      <a:ext cx="0" cy="14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6" name="Line 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91" y="3300"/>
                      <a:ext cx="0" cy="14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7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61" y="3300"/>
                      <a:ext cx="0" cy="14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8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32" y="3300"/>
                      <a:ext cx="0" cy="1482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89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35" y="4782"/>
                      <a:ext cx="15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0" name="Line 3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535" y="4896"/>
                      <a:ext cx="1596" cy="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prstDash val="dash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1" name="Line 3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3" y="4896"/>
                      <a:ext cx="0" cy="239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2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991" y="4896"/>
                      <a:ext cx="0" cy="2508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3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61" y="4896"/>
                      <a:ext cx="0" cy="1026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4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732" y="4896"/>
                      <a:ext cx="0" cy="108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5" name="Line 42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286" y="4668"/>
                      <a:ext cx="7353" cy="33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6" name="Line 43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343" y="4497"/>
                      <a:ext cx="7353" cy="3363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7" name="Line 44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71" y="5295"/>
                      <a:ext cx="7467" cy="34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8" name="Line 45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571" y="5523"/>
                      <a:ext cx="7524" cy="3420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99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561" y="5922"/>
                      <a:ext cx="171" cy="57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0" name="Line 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763" y="7290"/>
                      <a:ext cx="228" cy="114"/>
                    </a:xfrm>
                    <a:prstGeom prst="line">
                      <a:avLst/>
                    </a:pr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1" name="Freeform 48"/>
                    <p:cNvSpPr>
                      <a:spLocks/>
                    </p:cNvSpPr>
                    <p:nvPr/>
                  </p:nvSpPr>
                  <p:spPr bwMode="auto">
                    <a:xfrm>
                      <a:off x="2229" y="7803"/>
                      <a:ext cx="171" cy="342"/>
                    </a:xfrm>
                    <a:custGeom>
                      <a:avLst/>
                      <a:gdLst>
                        <a:gd name="T0" fmla="*/ 0 w 228"/>
                        <a:gd name="T1" fmla="*/ 0 h 741"/>
                        <a:gd name="T2" fmla="*/ 114 w 228"/>
                        <a:gd name="T3" fmla="*/ 114 h 741"/>
                        <a:gd name="T4" fmla="*/ 171 w 228"/>
                        <a:gd name="T5" fmla="*/ 285 h 741"/>
                        <a:gd name="T6" fmla="*/ 57 w 228"/>
                        <a:gd name="T7" fmla="*/ 513 h 741"/>
                        <a:gd name="T8" fmla="*/ 228 w 228"/>
                        <a:gd name="T9" fmla="*/ 741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8" h="741">
                          <a:moveTo>
                            <a:pt x="0" y="0"/>
                          </a:moveTo>
                          <a:cubicBezTo>
                            <a:pt x="43" y="33"/>
                            <a:pt x="86" y="67"/>
                            <a:pt x="114" y="114"/>
                          </a:cubicBezTo>
                          <a:cubicBezTo>
                            <a:pt x="142" y="161"/>
                            <a:pt x="180" y="219"/>
                            <a:pt x="171" y="285"/>
                          </a:cubicBezTo>
                          <a:cubicBezTo>
                            <a:pt x="162" y="351"/>
                            <a:pt x="48" y="437"/>
                            <a:pt x="57" y="513"/>
                          </a:cubicBezTo>
                          <a:cubicBezTo>
                            <a:pt x="66" y="589"/>
                            <a:pt x="200" y="703"/>
                            <a:pt x="228" y="7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2" name="Freeform 49"/>
                    <p:cNvSpPr>
                      <a:spLocks/>
                    </p:cNvSpPr>
                    <p:nvPr/>
                  </p:nvSpPr>
                  <p:spPr bwMode="auto">
                    <a:xfrm>
                      <a:off x="2514" y="8715"/>
                      <a:ext cx="171" cy="342"/>
                    </a:xfrm>
                    <a:custGeom>
                      <a:avLst/>
                      <a:gdLst>
                        <a:gd name="T0" fmla="*/ 0 w 228"/>
                        <a:gd name="T1" fmla="*/ 0 h 741"/>
                        <a:gd name="T2" fmla="*/ 114 w 228"/>
                        <a:gd name="T3" fmla="*/ 114 h 741"/>
                        <a:gd name="T4" fmla="*/ 171 w 228"/>
                        <a:gd name="T5" fmla="*/ 285 h 741"/>
                        <a:gd name="T6" fmla="*/ 57 w 228"/>
                        <a:gd name="T7" fmla="*/ 513 h 741"/>
                        <a:gd name="T8" fmla="*/ 228 w 228"/>
                        <a:gd name="T9" fmla="*/ 741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8" h="741">
                          <a:moveTo>
                            <a:pt x="0" y="0"/>
                          </a:moveTo>
                          <a:cubicBezTo>
                            <a:pt x="43" y="33"/>
                            <a:pt x="86" y="67"/>
                            <a:pt x="114" y="114"/>
                          </a:cubicBezTo>
                          <a:cubicBezTo>
                            <a:pt x="142" y="161"/>
                            <a:pt x="180" y="219"/>
                            <a:pt x="171" y="285"/>
                          </a:cubicBezTo>
                          <a:cubicBezTo>
                            <a:pt x="162" y="351"/>
                            <a:pt x="48" y="437"/>
                            <a:pt x="57" y="513"/>
                          </a:cubicBezTo>
                          <a:cubicBezTo>
                            <a:pt x="66" y="589"/>
                            <a:pt x="200" y="703"/>
                            <a:pt x="228" y="7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3" name="Freeform 50"/>
                    <p:cNvSpPr>
                      <a:spLocks/>
                    </p:cNvSpPr>
                    <p:nvPr/>
                  </p:nvSpPr>
                  <p:spPr bwMode="auto">
                    <a:xfrm>
                      <a:off x="9981" y="5238"/>
                      <a:ext cx="171" cy="342"/>
                    </a:xfrm>
                    <a:custGeom>
                      <a:avLst/>
                      <a:gdLst>
                        <a:gd name="T0" fmla="*/ 0 w 228"/>
                        <a:gd name="T1" fmla="*/ 0 h 741"/>
                        <a:gd name="T2" fmla="*/ 114 w 228"/>
                        <a:gd name="T3" fmla="*/ 114 h 741"/>
                        <a:gd name="T4" fmla="*/ 171 w 228"/>
                        <a:gd name="T5" fmla="*/ 285 h 741"/>
                        <a:gd name="T6" fmla="*/ 57 w 228"/>
                        <a:gd name="T7" fmla="*/ 513 h 741"/>
                        <a:gd name="T8" fmla="*/ 228 w 228"/>
                        <a:gd name="T9" fmla="*/ 741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8" h="741">
                          <a:moveTo>
                            <a:pt x="0" y="0"/>
                          </a:moveTo>
                          <a:cubicBezTo>
                            <a:pt x="43" y="33"/>
                            <a:pt x="86" y="67"/>
                            <a:pt x="114" y="114"/>
                          </a:cubicBezTo>
                          <a:cubicBezTo>
                            <a:pt x="142" y="161"/>
                            <a:pt x="180" y="219"/>
                            <a:pt x="171" y="285"/>
                          </a:cubicBezTo>
                          <a:cubicBezTo>
                            <a:pt x="162" y="351"/>
                            <a:pt x="48" y="437"/>
                            <a:pt x="57" y="513"/>
                          </a:cubicBezTo>
                          <a:cubicBezTo>
                            <a:pt x="66" y="589"/>
                            <a:pt x="200" y="703"/>
                            <a:pt x="228" y="7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sp>
                  <p:nvSpPr>
                    <p:cNvPr id="104" name="Freeform 51"/>
                    <p:cNvSpPr>
                      <a:spLocks/>
                    </p:cNvSpPr>
                    <p:nvPr/>
                  </p:nvSpPr>
                  <p:spPr bwMode="auto">
                    <a:xfrm>
                      <a:off x="9582" y="4383"/>
                      <a:ext cx="171" cy="342"/>
                    </a:xfrm>
                    <a:custGeom>
                      <a:avLst/>
                      <a:gdLst>
                        <a:gd name="T0" fmla="*/ 0 w 228"/>
                        <a:gd name="T1" fmla="*/ 0 h 741"/>
                        <a:gd name="T2" fmla="*/ 114 w 228"/>
                        <a:gd name="T3" fmla="*/ 114 h 741"/>
                        <a:gd name="T4" fmla="*/ 171 w 228"/>
                        <a:gd name="T5" fmla="*/ 285 h 741"/>
                        <a:gd name="T6" fmla="*/ 57 w 228"/>
                        <a:gd name="T7" fmla="*/ 513 h 741"/>
                        <a:gd name="T8" fmla="*/ 228 w 228"/>
                        <a:gd name="T9" fmla="*/ 741 h 7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28" h="741">
                          <a:moveTo>
                            <a:pt x="0" y="0"/>
                          </a:moveTo>
                          <a:cubicBezTo>
                            <a:pt x="43" y="33"/>
                            <a:pt x="86" y="67"/>
                            <a:pt x="114" y="114"/>
                          </a:cubicBezTo>
                          <a:cubicBezTo>
                            <a:pt x="142" y="161"/>
                            <a:pt x="180" y="219"/>
                            <a:pt x="171" y="285"/>
                          </a:cubicBezTo>
                          <a:cubicBezTo>
                            <a:pt x="162" y="351"/>
                            <a:pt x="48" y="437"/>
                            <a:pt x="57" y="513"/>
                          </a:cubicBezTo>
                          <a:cubicBezTo>
                            <a:pt x="66" y="589"/>
                            <a:pt x="200" y="703"/>
                            <a:pt x="228" y="741"/>
                          </a:cubicBezTo>
                        </a:path>
                      </a:pathLst>
                    </a:custGeom>
                    <a:noFill/>
                    <a:ln w="952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05" name="Group 52"/>
                    <p:cNvGrpSpPr>
                      <a:grpSpLocks/>
                    </p:cNvGrpSpPr>
                    <p:nvPr/>
                  </p:nvGrpSpPr>
                  <p:grpSpPr bwMode="auto">
                    <a:xfrm rot="-312198">
                      <a:off x="1887" y="8448"/>
                      <a:ext cx="8664" cy="4674"/>
                      <a:chOff x="2115" y="9399"/>
                      <a:chExt cx="8607" cy="4446"/>
                    </a:xfrm>
                  </p:grpSpPr>
                  <p:sp>
                    <p:nvSpPr>
                      <p:cNvPr id="131" name="Line 53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29" y="12819"/>
                        <a:ext cx="8322" cy="102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2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2229" y="9399"/>
                        <a:ext cx="8379" cy="1026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3" name="Freeform 55"/>
                      <p:cNvSpPr>
                        <a:spLocks/>
                      </p:cNvSpPr>
                      <p:nvPr/>
                    </p:nvSpPr>
                    <p:spPr bwMode="auto">
                      <a:xfrm rot="16200000">
                        <a:off x="519" y="12021"/>
                        <a:ext cx="3420" cy="228"/>
                      </a:xfrm>
                      <a:custGeom>
                        <a:avLst/>
                        <a:gdLst>
                          <a:gd name="T0" fmla="*/ 0 w 1710"/>
                          <a:gd name="T1" fmla="*/ 237 h 408"/>
                          <a:gd name="T2" fmla="*/ 285 w 1710"/>
                          <a:gd name="T3" fmla="*/ 408 h 408"/>
                          <a:gd name="T4" fmla="*/ 741 w 1710"/>
                          <a:gd name="T5" fmla="*/ 237 h 408"/>
                          <a:gd name="T6" fmla="*/ 1083 w 1710"/>
                          <a:gd name="T7" fmla="*/ 9 h 408"/>
                          <a:gd name="T8" fmla="*/ 1710 w 1710"/>
                          <a:gd name="T9" fmla="*/ 180 h 40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10" h="408">
                            <a:moveTo>
                              <a:pt x="0" y="237"/>
                            </a:moveTo>
                            <a:cubicBezTo>
                              <a:pt x="81" y="322"/>
                              <a:pt x="162" y="408"/>
                              <a:pt x="285" y="408"/>
                            </a:cubicBezTo>
                            <a:cubicBezTo>
                              <a:pt x="408" y="408"/>
                              <a:pt x="608" y="303"/>
                              <a:pt x="741" y="237"/>
                            </a:cubicBezTo>
                            <a:cubicBezTo>
                              <a:pt x="874" y="171"/>
                              <a:pt x="922" y="18"/>
                              <a:pt x="1083" y="9"/>
                            </a:cubicBezTo>
                            <a:cubicBezTo>
                              <a:pt x="1244" y="0"/>
                              <a:pt x="1477" y="90"/>
                              <a:pt x="1710" y="18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4" name="Freeform 56"/>
                      <p:cNvSpPr>
                        <a:spLocks/>
                      </p:cNvSpPr>
                      <p:nvPr/>
                    </p:nvSpPr>
                    <p:spPr bwMode="auto">
                      <a:xfrm rot="5400000" flipH="1">
                        <a:off x="8898" y="10995"/>
                        <a:ext cx="3420" cy="228"/>
                      </a:xfrm>
                      <a:custGeom>
                        <a:avLst/>
                        <a:gdLst>
                          <a:gd name="T0" fmla="*/ 0 w 1710"/>
                          <a:gd name="T1" fmla="*/ 237 h 408"/>
                          <a:gd name="T2" fmla="*/ 285 w 1710"/>
                          <a:gd name="T3" fmla="*/ 408 h 408"/>
                          <a:gd name="T4" fmla="*/ 741 w 1710"/>
                          <a:gd name="T5" fmla="*/ 237 h 408"/>
                          <a:gd name="T6" fmla="*/ 1083 w 1710"/>
                          <a:gd name="T7" fmla="*/ 9 h 408"/>
                          <a:gd name="T8" fmla="*/ 1710 w 1710"/>
                          <a:gd name="T9" fmla="*/ 180 h 40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</a:cxnLst>
                        <a:rect l="0" t="0" r="r" b="b"/>
                        <a:pathLst>
                          <a:path w="1710" h="408">
                            <a:moveTo>
                              <a:pt x="0" y="237"/>
                            </a:moveTo>
                            <a:cubicBezTo>
                              <a:pt x="81" y="322"/>
                              <a:pt x="162" y="408"/>
                              <a:pt x="285" y="408"/>
                            </a:cubicBezTo>
                            <a:cubicBezTo>
                              <a:pt x="408" y="408"/>
                              <a:pt x="608" y="303"/>
                              <a:pt x="741" y="237"/>
                            </a:cubicBezTo>
                            <a:cubicBezTo>
                              <a:pt x="874" y="171"/>
                              <a:pt x="922" y="18"/>
                              <a:pt x="1083" y="9"/>
                            </a:cubicBezTo>
                            <a:cubicBezTo>
                              <a:pt x="1244" y="0"/>
                              <a:pt x="1477" y="90"/>
                              <a:pt x="1710" y="180"/>
                            </a:cubicBezTo>
                          </a:path>
                        </a:pathLst>
                      </a:cu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6" name="Line 5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048" y="9000"/>
                      <a:ext cx="1026" cy="3420"/>
                    </a:xfrm>
                    <a:prstGeom prst="line">
                      <a:avLst/>
                    </a:prstGeom>
                    <a:noFill/>
                    <a:ln w="9525" cap="rnd">
                      <a:solidFill>
                        <a:srgbClr val="000000"/>
                      </a:solidFill>
                      <a:prstDash val="sysDot"/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07" name="Group 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12" y="8088"/>
                      <a:ext cx="513" cy="901"/>
                      <a:chOff x="9183" y="12762"/>
                      <a:chExt cx="969" cy="2109"/>
                    </a:xfrm>
                  </p:grpSpPr>
                  <p:sp>
                    <p:nvSpPr>
                      <p:cNvPr id="121" name="Line 5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68" y="12762"/>
                        <a:ext cx="513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2" name="Line 6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83" y="14871"/>
                        <a:ext cx="96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3" name="Line 6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183" y="12762"/>
                        <a:ext cx="285" cy="210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4" name="Line 6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981" y="12762"/>
                        <a:ext cx="171" cy="210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5" name="Line 6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11" y="13161"/>
                        <a:ext cx="57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6" name="Line 6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54" y="13560"/>
                        <a:ext cx="68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7" name="Line 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297" y="14130"/>
                        <a:ext cx="7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8" name="Line 66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9468" y="13161"/>
                        <a:ext cx="570" cy="39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9" name="Line 67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411" y="12762"/>
                        <a:ext cx="570" cy="39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30" name="Line 68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297" y="13560"/>
                        <a:ext cx="741" cy="5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08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545" y="8989"/>
                      <a:ext cx="68" cy="2348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  <p:grpSp>
                  <p:nvGrpSpPr>
                    <p:cNvPr id="109" name="Group 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8043" y="5865"/>
                      <a:ext cx="513" cy="901"/>
                      <a:chOff x="9183" y="12762"/>
                      <a:chExt cx="969" cy="2109"/>
                    </a:xfrm>
                  </p:grpSpPr>
                  <p:sp>
                    <p:nvSpPr>
                      <p:cNvPr id="111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68" y="12762"/>
                        <a:ext cx="513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2" name="Line 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183" y="14871"/>
                        <a:ext cx="969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3" name="Line 73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9183" y="12762"/>
                        <a:ext cx="285" cy="210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4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981" y="12762"/>
                        <a:ext cx="171" cy="210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5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411" y="13161"/>
                        <a:ext cx="570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6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354" y="13560"/>
                        <a:ext cx="684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7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9297" y="14130"/>
                        <a:ext cx="798" cy="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8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 flipH="1" flipV="1">
                        <a:off x="9468" y="13161"/>
                        <a:ext cx="570" cy="39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19" name="Line 79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411" y="12762"/>
                        <a:ext cx="570" cy="399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  <p:sp>
                    <p:nvSpPr>
                      <p:cNvPr id="120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 flipV="1">
                        <a:off x="9297" y="13560"/>
                        <a:ext cx="741" cy="570"/>
                      </a:xfrm>
                      <a:prstGeom prst="line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endParaRPr lang="ru-RU"/>
                      </a:p>
                    </p:txBody>
                  </p:sp>
                </p:grpSp>
                <p:sp>
                  <p:nvSpPr>
                    <p:cNvPr id="110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76" y="6766"/>
                      <a:ext cx="56" cy="303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952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ru-RU"/>
                    </a:p>
                  </p:txBody>
                </p:sp>
              </p:grpSp>
              <p:sp>
                <p:nvSpPr>
                  <p:cNvPr id="53" name="Freeform 82"/>
                  <p:cNvSpPr>
                    <a:spLocks/>
                  </p:cNvSpPr>
                  <p:nvPr/>
                </p:nvSpPr>
                <p:spPr bwMode="auto">
                  <a:xfrm rot="954222">
                    <a:off x="5020" y="6493"/>
                    <a:ext cx="1831" cy="405"/>
                  </a:xfrm>
                  <a:custGeom>
                    <a:avLst/>
                    <a:gdLst>
                      <a:gd name="T0" fmla="*/ 0 w 1197"/>
                      <a:gd name="T1" fmla="*/ 342 h 342"/>
                      <a:gd name="T2" fmla="*/ 228 w 1197"/>
                      <a:gd name="T3" fmla="*/ 171 h 342"/>
                      <a:gd name="T4" fmla="*/ 855 w 1197"/>
                      <a:gd name="T5" fmla="*/ 114 h 342"/>
                      <a:gd name="T6" fmla="*/ 1197 w 1197"/>
                      <a:gd name="T7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97" h="342">
                        <a:moveTo>
                          <a:pt x="0" y="342"/>
                        </a:moveTo>
                        <a:cubicBezTo>
                          <a:pt x="43" y="275"/>
                          <a:pt x="86" y="209"/>
                          <a:pt x="228" y="171"/>
                        </a:cubicBezTo>
                        <a:cubicBezTo>
                          <a:pt x="370" y="133"/>
                          <a:pt x="694" y="142"/>
                          <a:pt x="855" y="114"/>
                        </a:cubicBezTo>
                        <a:cubicBezTo>
                          <a:pt x="1016" y="86"/>
                          <a:pt x="1140" y="19"/>
                          <a:pt x="1197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4" name="Freeform 83"/>
                  <p:cNvSpPr>
                    <a:spLocks/>
                  </p:cNvSpPr>
                  <p:nvPr/>
                </p:nvSpPr>
                <p:spPr bwMode="auto">
                  <a:xfrm rot="848069">
                    <a:off x="4967" y="6699"/>
                    <a:ext cx="1995" cy="359"/>
                  </a:xfrm>
                  <a:custGeom>
                    <a:avLst/>
                    <a:gdLst>
                      <a:gd name="T0" fmla="*/ 0 w 1197"/>
                      <a:gd name="T1" fmla="*/ 342 h 342"/>
                      <a:gd name="T2" fmla="*/ 228 w 1197"/>
                      <a:gd name="T3" fmla="*/ 171 h 342"/>
                      <a:gd name="T4" fmla="*/ 855 w 1197"/>
                      <a:gd name="T5" fmla="*/ 114 h 342"/>
                      <a:gd name="T6" fmla="*/ 1197 w 1197"/>
                      <a:gd name="T7" fmla="*/ 0 h 3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197" h="342">
                        <a:moveTo>
                          <a:pt x="0" y="342"/>
                        </a:moveTo>
                        <a:cubicBezTo>
                          <a:pt x="43" y="275"/>
                          <a:pt x="86" y="209"/>
                          <a:pt x="228" y="171"/>
                        </a:cubicBezTo>
                        <a:cubicBezTo>
                          <a:pt x="370" y="133"/>
                          <a:pt x="694" y="142"/>
                          <a:pt x="855" y="114"/>
                        </a:cubicBezTo>
                        <a:cubicBezTo>
                          <a:pt x="1016" y="86"/>
                          <a:pt x="1140" y="19"/>
                          <a:pt x="1197" y="0"/>
                        </a:cubicBezTo>
                      </a:path>
                    </a:pathLst>
                  </a:cu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5" name="Rectangle 84"/>
                  <p:cNvSpPr>
                    <a:spLocks noChangeArrowheads="1"/>
                  </p:cNvSpPr>
                  <p:nvPr/>
                </p:nvSpPr>
                <p:spPr bwMode="auto">
                  <a:xfrm rot="3964318">
                    <a:off x="4175" y="8308"/>
                    <a:ext cx="1026" cy="468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6" name="Rectangle 85"/>
                  <p:cNvSpPr>
                    <a:spLocks noChangeArrowheads="1"/>
                  </p:cNvSpPr>
                  <p:nvPr/>
                </p:nvSpPr>
                <p:spPr bwMode="auto">
                  <a:xfrm rot="3905333">
                    <a:off x="8877" y="6169"/>
                    <a:ext cx="1080" cy="471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7" name="Line 8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219" y="6720"/>
                    <a:ext cx="57" cy="171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8" name="Rectangle 87" descr="5%"/>
                  <p:cNvSpPr>
                    <a:spLocks noChangeArrowheads="1"/>
                  </p:cNvSpPr>
                  <p:nvPr/>
                </p:nvSpPr>
                <p:spPr bwMode="auto">
                  <a:xfrm rot="-1472066">
                    <a:off x="4509" y="8261"/>
                    <a:ext cx="465" cy="795"/>
                  </a:xfrm>
                  <a:prstGeom prst="rect">
                    <a:avLst/>
                  </a:prstGeom>
                  <a:pattFill prst="pct5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9" name="Rectangle 88" descr="Мелкое конфетти"/>
                  <p:cNvSpPr>
                    <a:spLocks noChangeArrowheads="1"/>
                  </p:cNvSpPr>
                  <p:nvPr/>
                </p:nvSpPr>
                <p:spPr bwMode="auto">
                  <a:xfrm rot="-1520905">
                    <a:off x="9240" y="6091"/>
                    <a:ext cx="469" cy="856"/>
                  </a:xfrm>
                  <a:prstGeom prst="rect">
                    <a:avLst/>
                  </a:prstGeom>
                  <a:pattFill prst="smConfetti">
                    <a:fgClr>
                      <a:srgbClr val="000000"/>
                    </a:fgClr>
                    <a:bgClr>
                      <a:srgbClr val="FFFFFF"/>
                    </a:bgClr>
                  </a:pattFill>
                  <a:ln w="952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8" name="Group 89"/>
                <p:cNvGrpSpPr>
                  <a:grpSpLocks/>
                </p:cNvGrpSpPr>
                <p:nvPr/>
              </p:nvGrpSpPr>
              <p:grpSpPr bwMode="auto">
                <a:xfrm>
                  <a:off x="4908" y="3300"/>
                  <a:ext cx="285" cy="228"/>
                  <a:chOff x="2400" y="1134"/>
                  <a:chExt cx="342" cy="399"/>
                </a:xfrm>
              </p:grpSpPr>
              <p:sp>
                <p:nvSpPr>
                  <p:cNvPr id="50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1191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51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571" y="1134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29" name="Group 92"/>
                <p:cNvGrpSpPr>
                  <a:grpSpLocks/>
                </p:cNvGrpSpPr>
                <p:nvPr/>
              </p:nvGrpSpPr>
              <p:grpSpPr bwMode="auto">
                <a:xfrm flipH="1">
                  <a:off x="7131" y="3300"/>
                  <a:ext cx="285" cy="228"/>
                  <a:chOff x="2400" y="1134"/>
                  <a:chExt cx="342" cy="399"/>
                </a:xfrm>
              </p:grpSpPr>
              <p:sp>
                <p:nvSpPr>
                  <p:cNvPr id="48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1191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9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2571" y="1134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0" name="Group 95"/>
                <p:cNvGrpSpPr>
                  <a:grpSpLocks/>
                </p:cNvGrpSpPr>
                <p:nvPr/>
              </p:nvGrpSpPr>
              <p:grpSpPr bwMode="auto">
                <a:xfrm>
                  <a:off x="3540" y="3300"/>
                  <a:ext cx="285" cy="228"/>
                  <a:chOff x="2400" y="1134"/>
                  <a:chExt cx="342" cy="399"/>
                </a:xfrm>
              </p:grpSpPr>
              <p:sp>
                <p:nvSpPr>
                  <p:cNvPr id="46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1191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7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2571" y="1134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1" name="Group 98"/>
                <p:cNvGrpSpPr>
                  <a:grpSpLocks/>
                </p:cNvGrpSpPr>
                <p:nvPr/>
              </p:nvGrpSpPr>
              <p:grpSpPr bwMode="auto">
                <a:xfrm flipH="1">
                  <a:off x="4224" y="3300"/>
                  <a:ext cx="285" cy="228"/>
                  <a:chOff x="2400" y="1134"/>
                  <a:chExt cx="342" cy="399"/>
                </a:xfrm>
              </p:grpSpPr>
              <p:sp>
                <p:nvSpPr>
                  <p:cNvPr id="44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1191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5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2571" y="1134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2" name="Group 101"/>
                <p:cNvGrpSpPr>
                  <a:grpSpLocks/>
                </p:cNvGrpSpPr>
                <p:nvPr/>
              </p:nvGrpSpPr>
              <p:grpSpPr bwMode="auto">
                <a:xfrm flipH="1">
                  <a:off x="2628" y="3300"/>
                  <a:ext cx="285" cy="228"/>
                  <a:chOff x="2400" y="1134"/>
                  <a:chExt cx="342" cy="399"/>
                </a:xfrm>
              </p:grpSpPr>
              <p:sp>
                <p:nvSpPr>
                  <p:cNvPr id="4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1191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3" name="Line 103"/>
                  <p:cNvSpPr>
                    <a:spLocks noChangeShapeType="1"/>
                  </p:cNvSpPr>
                  <p:nvPr/>
                </p:nvSpPr>
                <p:spPr bwMode="auto">
                  <a:xfrm>
                    <a:off x="2571" y="1134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3" name="Group 104"/>
                <p:cNvGrpSpPr>
                  <a:grpSpLocks/>
                </p:cNvGrpSpPr>
                <p:nvPr/>
              </p:nvGrpSpPr>
              <p:grpSpPr bwMode="auto">
                <a:xfrm>
                  <a:off x="7929" y="3300"/>
                  <a:ext cx="285" cy="228"/>
                  <a:chOff x="2400" y="1134"/>
                  <a:chExt cx="342" cy="399"/>
                </a:xfrm>
              </p:grpSpPr>
              <p:sp>
                <p:nvSpPr>
                  <p:cNvPr id="40" name="Line 105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1191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41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2571" y="1134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4" name="Group 107"/>
                <p:cNvGrpSpPr>
                  <a:grpSpLocks/>
                </p:cNvGrpSpPr>
                <p:nvPr/>
              </p:nvGrpSpPr>
              <p:grpSpPr bwMode="auto">
                <a:xfrm>
                  <a:off x="9810" y="3300"/>
                  <a:ext cx="285" cy="228"/>
                  <a:chOff x="2400" y="1134"/>
                  <a:chExt cx="342" cy="399"/>
                </a:xfrm>
              </p:grpSpPr>
              <p:sp>
                <p:nvSpPr>
                  <p:cNvPr id="38" name="Line 108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1191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9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2571" y="1134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  <p:grpSp>
              <p:nvGrpSpPr>
                <p:cNvPr id="35" name="Group 110"/>
                <p:cNvGrpSpPr>
                  <a:grpSpLocks/>
                </p:cNvGrpSpPr>
                <p:nvPr/>
              </p:nvGrpSpPr>
              <p:grpSpPr bwMode="auto">
                <a:xfrm flipH="1">
                  <a:off x="8841" y="3300"/>
                  <a:ext cx="285" cy="228"/>
                  <a:chOff x="2400" y="1134"/>
                  <a:chExt cx="342" cy="399"/>
                </a:xfrm>
              </p:grpSpPr>
              <p:sp>
                <p:nvSpPr>
                  <p:cNvPr id="36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400" y="1191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  <p:sp>
                <p:nvSpPr>
                  <p:cNvPr id="37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2571" y="1134"/>
                    <a:ext cx="171" cy="342"/>
                  </a:xfrm>
                  <a:prstGeom prst="line">
                    <a:avLst/>
                  </a:prstGeom>
                  <a:noFill/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ru-RU"/>
                  </a:p>
                </p:txBody>
              </p:sp>
            </p:grpSp>
          </p:grpSp>
          <p:sp>
            <p:nvSpPr>
              <p:cNvPr id="23" name="Line 113"/>
              <p:cNvSpPr>
                <a:spLocks noChangeShapeType="1"/>
              </p:cNvSpPr>
              <p:nvPr/>
            </p:nvSpPr>
            <p:spPr bwMode="auto">
              <a:xfrm>
                <a:off x="4557" y="7233"/>
                <a:ext cx="284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" name="Line 114"/>
              <p:cNvSpPr>
                <a:spLocks noChangeShapeType="1"/>
              </p:cNvSpPr>
              <p:nvPr/>
            </p:nvSpPr>
            <p:spPr bwMode="auto">
              <a:xfrm>
                <a:off x="8832" y="5067"/>
                <a:ext cx="284" cy="11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115"/>
              <p:cNvSpPr>
                <a:spLocks noChangeShapeType="1"/>
              </p:cNvSpPr>
              <p:nvPr/>
            </p:nvSpPr>
            <p:spPr bwMode="auto">
              <a:xfrm flipH="1">
                <a:off x="9117" y="4896"/>
                <a:ext cx="57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116"/>
              <p:cNvSpPr>
                <a:spLocks noChangeShapeType="1"/>
              </p:cNvSpPr>
              <p:nvPr/>
            </p:nvSpPr>
            <p:spPr bwMode="auto">
              <a:xfrm flipH="1">
                <a:off x="4842" y="7062"/>
                <a:ext cx="114" cy="28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8" name="AutoShape 117"/>
            <p:cNvSpPr>
              <a:spLocks/>
            </p:cNvSpPr>
            <p:nvPr/>
          </p:nvSpPr>
          <p:spPr bwMode="auto">
            <a:xfrm>
              <a:off x="4899" y="2949"/>
              <a:ext cx="393" cy="408"/>
            </a:xfrm>
            <a:prstGeom prst="callout1">
              <a:avLst>
                <a:gd name="adj1" fmla="val 44116"/>
                <a:gd name="adj2" fmla="val 130532"/>
                <a:gd name="adj3" fmla="val -22060"/>
                <a:gd name="adj4" fmla="val 28320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AutoShape 118"/>
            <p:cNvSpPr>
              <a:spLocks/>
            </p:cNvSpPr>
            <p:nvPr/>
          </p:nvSpPr>
          <p:spPr bwMode="auto">
            <a:xfrm>
              <a:off x="7488" y="2943"/>
              <a:ext cx="393" cy="408"/>
            </a:xfrm>
            <a:prstGeom prst="callout1">
              <a:avLst>
                <a:gd name="adj1" fmla="val 44116"/>
                <a:gd name="adj2" fmla="val -30532"/>
                <a:gd name="adj3" fmla="val 7352"/>
                <a:gd name="adj4" fmla="val -202292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AutoShape 119"/>
            <p:cNvSpPr>
              <a:spLocks/>
            </p:cNvSpPr>
            <p:nvPr/>
          </p:nvSpPr>
          <p:spPr bwMode="auto">
            <a:xfrm>
              <a:off x="4320" y="4008"/>
              <a:ext cx="393" cy="408"/>
            </a:xfrm>
            <a:prstGeom prst="callout1">
              <a:avLst>
                <a:gd name="adj1" fmla="val 44116"/>
                <a:gd name="adj2" fmla="val 130532"/>
                <a:gd name="adj3" fmla="val 205884"/>
                <a:gd name="adj4" fmla="val 2488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4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AutoShape 120"/>
            <p:cNvSpPr>
              <a:spLocks/>
            </p:cNvSpPr>
            <p:nvPr/>
          </p:nvSpPr>
          <p:spPr bwMode="auto">
            <a:xfrm>
              <a:off x="5640" y="7236"/>
              <a:ext cx="684" cy="510"/>
            </a:xfrm>
            <a:prstGeom prst="callout1">
              <a:avLst>
                <a:gd name="adj1" fmla="val 35296"/>
                <a:gd name="adj2" fmla="val -17542"/>
                <a:gd name="adj3" fmla="val 105884"/>
                <a:gd name="adj4" fmla="val -100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r>
                <a:rPr kumimoji="0" lang="ru-RU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" name="AutoShape 121"/>
            <p:cNvSpPr>
              <a:spLocks/>
            </p:cNvSpPr>
            <p:nvPr/>
          </p:nvSpPr>
          <p:spPr bwMode="auto">
            <a:xfrm>
              <a:off x="9801" y="4896"/>
              <a:ext cx="756" cy="504"/>
            </a:xfrm>
            <a:prstGeom prst="callout1">
              <a:avLst>
                <a:gd name="adj1" fmla="val 35713"/>
                <a:gd name="adj2" fmla="val -15875"/>
                <a:gd name="adj3" fmla="val 175597"/>
                <a:gd name="adj4" fmla="val -6745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10</a:t>
              </a:r>
              <a:r>
                <a:rPr kumimoji="0" lang="ru-RU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AutoShape 122"/>
            <p:cNvSpPr>
              <a:spLocks/>
            </p:cNvSpPr>
            <p:nvPr/>
          </p:nvSpPr>
          <p:spPr bwMode="auto">
            <a:xfrm>
              <a:off x="7179" y="6036"/>
              <a:ext cx="609" cy="408"/>
            </a:xfrm>
            <a:prstGeom prst="callout1">
              <a:avLst>
                <a:gd name="adj1" fmla="val 44116"/>
                <a:gd name="adj2" fmla="val 119704"/>
                <a:gd name="adj3" fmla="val -80884"/>
                <a:gd name="adj4" fmla="val 168968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r>
                <a:rPr kumimoji="0" lang="ru-RU" sz="1200" b="0" i="0" u="none" strike="noStrike" cap="none" normalizeH="0" baseline="-2500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AutoShape 123"/>
            <p:cNvSpPr>
              <a:spLocks/>
            </p:cNvSpPr>
            <p:nvPr/>
          </p:nvSpPr>
          <p:spPr bwMode="auto">
            <a:xfrm>
              <a:off x="2100" y="7272"/>
              <a:ext cx="726" cy="456"/>
            </a:xfrm>
            <a:prstGeom prst="callout1">
              <a:avLst>
                <a:gd name="adj1" fmla="val 39472"/>
                <a:gd name="adj2" fmla="val 116528"/>
                <a:gd name="adj3" fmla="val 9870"/>
                <a:gd name="adj4" fmla="val 2086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r>
                <a:rPr kumimoji="0" lang="ru-RU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AutoShape 124"/>
            <p:cNvSpPr>
              <a:spLocks/>
            </p:cNvSpPr>
            <p:nvPr/>
          </p:nvSpPr>
          <p:spPr bwMode="auto">
            <a:xfrm>
              <a:off x="2391" y="8259"/>
              <a:ext cx="573" cy="408"/>
            </a:xfrm>
            <a:prstGeom prst="callout1">
              <a:avLst>
                <a:gd name="adj1" fmla="val 44116"/>
                <a:gd name="adj2" fmla="val 120944"/>
                <a:gd name="adj3" fmla="val -91912"/>
                <a:gd name="adj4" fmla="val 26230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8</a:t>
              </a:r>
              <a:r>
                <a:rPr kumimoji="0" lang="ru-RU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AutoShape 125"/>
            <p:cNvSpPr>
              <a:spLocks/>
            </p:cNvSpPr>
            <p:nvPr/>
          </p:nvSpPr>
          <p:spPr bwMode="auto">
            <a:xfrm>
              <a:off x="3303" y="5409"/>
              <a:ext cx="393" cy="408"/>
            </a:xfrm>
            <a:prstGeom prst="callout1">
              <a:avLst>
                <a:gd name="adj1" fmla="val 44116"/>
                <a:gd name="adj2" fmla="val 130532"/>
                <a:gd name="adj3" fmla="val 205884"/>
                <a:gd name="adj4" fmla="val 24885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6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AutoShape 126"/>
            <p:cNvSpPr>
              <a:spLocks/>
            </p:cNvSpPr>
            <p:nvPr/>
          </p:nvSpPr>
          <p:spPr bwMode="auto">
            <a:xfrm>
              <a:off x="6789" y="7074"/>
              <a:ext cx="393" cy="408"/>
            </a:xfrm>
            <a:prstGeom prst="callout1">
              <a:avLst>
                <a:gd name="adj1" fmla="val 44116"/>
                <a:gd name="adj2" fmla="val -30532"/>
                <a:gd name="adj3" fmla="val -216912"/>
                <a:gd name="adj4" fmla="val -9542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AutoShape 127"/>
            <p:cNvSpPr>
              <a:spLocks/>
            </p:cNvSpPr>
            <p:nvPr/>
          </p:nvSpPr>
          <p:spPr bwMode="auto">
            <a:xfrm>
              <a:off x="8259" y="11730"/>
              <a:ext cx="393" cy="408"/>
            </a:xfrm>
            <a:prstGeom prst="callout1">
              <a:avLst>
                <a:gd name="adj1" fmla="val 44116"/>
                <a:gd name="adj2" fmla="val -30532"/>
                <a:gd name="adj3" fmla="val -279412"/>
                <a:gd name="adj4" fmla="val -45419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AutoShape 128"/>
            <p:cNvSpPr>
              <a:spLocks/>
            </p:cNvSpPr>
            <p:nvPr/>
          </p:nvSpPr>
          <p:spPr bwMode="auto">
            <a:xfrm>
              <a:off x="4662" y="9225"/>
              <a:ext cx="666" cy="408"/>
            </a:xfrm>
            <a:prstGeom prst="callout1">
              <a:avLst>
                <a:gd name="adj1" fmla="val 44116"/>
                <a:gd name="adj2" fmla="val -18019"/>
                <a:gd name="adj3" fmla="val -29412"/>
                <a:gd name="adj4" fmla="val -110361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r>
                <a:rPr kumimoji="0" lang="ru-RU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AutoShape 129"/>
            <p:cNvSpPr>
              <a:spLocks/>
            </p:cNvSpPr>
            <p:nvPr/>
          </p:nvSpPr>
          <p:spPr bwMode="auto">
            <a:xfrm>
              <a:off x="9060" y="6264"/>
              <a:ext cx="627" cy="456"/>
            </a:xfrm>
            <a:prstGeom prst="callout1">
              <a:avLst>
                <a:gd name="adj1" fmla="val 39472"/>
                <a:gd name="adj2" fmla="val -19139"/>
                <a:gd name="adj3" fmla="val -164472"/>
                <a:gd name="adj4" fmla="val -88519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7</a:t>
              </a:r>
              <a:r>
                <a:rPr kumimoji="0" lang="ru-RU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AutoShape 130"/>
            <p:cNvSpPr>
              <a:spLocks/>
            </p:cNvSpPr>
            <p:nvPr/>
          </p:nvSpPr>
          <p:spPr bwMode="auto">
            <a:xfrm>
              <a:off x="9051" y="8295"/>
              <a:ext cx="666" cy="408"/>
            </a:xfrm>
            <a:prstGeom prst="callout1">
              <a:avLst>
                <a:gd name="adj1" fmla="val 44116"/>
                <a:gd name="adj2" fmla="val -18019"/>
                <a:gd name="adj3" fmla="val -40440"/>
                <a:gd name="adj4" fmla="val -12162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9</a:t>
              </a:r>
              <a:r>
                <a:rPr kumimoji="0" lang="ru-RU" sz="1200" b="0" i="0" u="none" strike="noStrike" cap="none" normalizeH="0" baseline="-2500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35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05557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"/>
            <a:ext cx="9036496" cy="1196752"/>
          </a:xfrm>
        </p:spPr>
        <p:txBody>
          <a:bodyPr/>
          <a:lstStyle/>
          <a:p>
            <a:pPr algn="l"/>
            <a:r>
              <a:rPr lang="ru-RU" dirty="0" smtClean="0"/>
              <a:t>           </a:t>
            </a:r>
            <a:endParaRPr lang="ru-RU" sz="2000" dirty="0"/>
          </a:p>
        </p:txBody>
      </p:sp>
      <p:grpSp>
        <p:nvGrpSpPr>
          <p:cNvPr id="135" name="Group 86"/>
          <p:cNvGrpSpPr>
            <a:grpSpLocks/>
          </p:cNvGrpSpPr>
          <p:nvPr/>
        </p:nvGrpSpPr>
        <p:grpSpPr bwMode="auto">
          <a:xfrm>
            <a:off x="81617" y="4604451"/>
            <a:ext cx="8028384" cy="2117534"/>
            <a:chOff x="1935" y="2103"/>
            <a:chExt cx="8330" cy="8787"/>
          </a:xfrm>
        </p:grpSpPr>
        <p:sp>
          <p:nvSpPr>
            <p:cNvPr id="136" name="Freeform 87"/>
            <p:cNvSpPr>
              <a:spLocks/>
            </p:cNvSpPr>
            <p:nvPr/>
          </p:nvSpPr>
          <p:spPr bwMode="auto">
            <a:xfrm>
              <a:off x="2163" y="3534"/>
              <a:ext cx="58" cy="831"/>
            </a:xfrm>
            <a:custGeom>
              <a:avLst/>
              <a:gdLst>
                <a:gd name="T0" fmla="*/ 68 w 68"/>
                <a:gd name="T1" fmla="*/ 0 h 790"/>
                <a:gd name="T2" fmla="*/ 3 w 68"/>
                <a:gd name="T3" fmla="*/ 135 h 790"/>
                <a:gd name="T4" fmla="*/ 49 w 68"/>
                <a:gd name="T5" fmla="*/ 282 h 790"/>
                <a:gd name="T6" fmla="*/ 12 w 68"/>
                <a:gd name="T7" fmla="*/ 518 h 790"/>
                <a:gd name="T8" fmla="*/ 58 w 68"/>
                <a:gd name="T9" fmla="*/ 790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90">
                  <a:moveTo>
                    <a:pt x="68" y="0"/>
                  </a:moveTo>
                  <a:cubicBezTo>
                    <a:pt x="59" y="21"/>
                    <a:pt x="6" y="88"/>
                    <a:pt x="3" y="135"/>
                  </a:cubicBezTo>
                  <a:cubicBezTo>
                    <a:pt x="0" y="182"/>
                    <a:pt x="48" y="218"/>
                    <a:pt x="49" y="282"/>
                  </a:cubicBezTo>
                  <a:cubicBezTo>
                    <a:pt x="51" y="345"/>
                    <a:pt x="10" y="433"/>
                    <a:pt x="12" y="518"/>
                  </a:cubicBezTo>
                  <a:cubicBezTo>
                    <a:pt x="14" y="603"/>
                    <a:pt x="49" y="733"/>
                    <a:pt x="58" y="79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7" name="Line 88"/>
            <p:cNvSpPr>
              <a:spLocks noChangeShapeType="1"/>
            </p:cNvSpPr>
            <p:nvPr/>
          </p:nvSpPr>
          <p:spPr bwMode="auto">
            <a:xfrm>
              <a:off x="2207" y="3581"/>
              <a:ext cx="39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8" name="Line 89"/>
            <p:cNvSpPr>
              <a:spLocks noChangeShapeType="1"/>
            </p:cNvSpPr>
            <p:nvPr/>
          </p:nvSpPr>
          <p:spPr bwMode="auto">
            <a:xfrm>
              <a:off x="2644" y="4361"/>
              <a:ext cx="3495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9" name="Rectangle 90" descr="Штриховой горизонтальный"/>
            <p:cNvSpPr>
              <a:spLocks noChangeArrowheads="1"/>
            </p:cNvSpPr>
            <p:nvPr/>
          </p:nvSpPr>
          <p:spPr bwMode="auto">
            <a:xfrm>
              <a:off x="2163" y="4335"/>
              <a:ext cx="3976" cy="3263"/>
            </a:xfrm>
            <a:prstGeom prst="rect">
              <a:avLst/>
            </a:prstGeom>
            <a:pattFill prst="dashHorz">
              <a:fgClr>
                <a:srgbClr val="996633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0" name="Rectangle 91" descr="Зигзаг"/>
            <p:cNvSpPr>
              <a:spLocks noChangeArrowheads="1"/>
            </p:cNvSpPr>
            <p:nvPr/>
          </p:nvSpPr>
          <p:spPr bwMode="auto">
            <a:xfrm>
              <a:off x="2207" y="2862"/>
              <a:ext cx="3889" cy="719"/>
            </a:xfrm>
            <a:prstGeom prst="rect">
              <a:avLst/>
            </a:prstGeom>
            <a:pattFill prst="zigZag">
              <a:fgClr>
                <a:srgbClr val="996633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1" name="Rectangle 92" descr="Частый горизонтальный"/>
            <p:cNvSpPr>
              <a:spLocks noChangeArrowheads="1"/>
            </p:cNvSpPr>
            <p:nvPr/>
          </p:nvSpPr>
          <p:spPr bwMode="auto">
            <a:xfrm>
              <a:off x="2163" y="8977"/>
              <a:ext cx="3990" cy="1019"/>
            </a:xfrm>
            <a:prstGeom prst="rect">
              <a:avLst/>
            </a:prstGeom>
            <a:pattFill prst="narHorz">
              <a:fgClr>
                <a:srgbClr val="FFFFCC"/>
              </a:fgClr>
              <a:bgClr>
                <a:srgbClr val="76765E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2" name="Rectangle 93" descr="Каштан"/>
            <p:cNvSpPr>
              <a:spLocks noChangeArrowheads="1"/>
            </p:cNvSpPr>
            <p:nvPr/>
          </p:nvSpPr>
          <p:spPr bwMode="auto">
            <a:xfrm>
              <a:off x="2163" y="7584"/>
              <a:ext cx="3989" cy="1379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43" name="Group 94"/>
            <p:cNvGrpSpPr>
              <a:grpSpLocks/>
            </p:cNvGrpSpPr>
            <p:nvPr/>
          </p:nvGrpSpPr>
          <p:grpSpPr bwMode="auto">
            <a:xfrm>
              <a:off x="2904" y="4241"/>
              <a:ext cx="114" cy="4976"/>
              <a:chOff x="1992" y="4782"/>
              <a:chExt cx="228" cy="4731"/>
            </a:xfrm>
          </p:grpSpPr>
          <p:sp>
            <p:nvSpPr>
              <p:cNvPr id="247" name="Rectangle 95"/>
              <p:cNvSpPr>
                <a:spLocks noChangeArrowheads="1"/>
              </p:cNvSpPr>
              <p:nvPr/>
            </p:nvSpPr>
            <p:spPr bwMode="auto">
              <a:xfrm>
                <a:off x="1992" y="4896"/>
                <a:ext cx="228" cy="43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8" name="Line 96"/>
              <p:cNvSpPr>
                <a:spLocks noChangeShapeType="1"/>
              </p:cNvSpPr>
              <p:nvPr/>
            </p:nvSpPr>
            <p:spPr bwMode="auto">
              <a:xfrm>
                <a:off x="2106" y="4782"/>
                <a:ext cx="0" cy="4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4" name="Group 97"/>
            <p:cNvGrpSpPr>
              <a:grpSpLocks/>
            </p:cNvGrpSpPr>
            <p:nvPr/>
          </p:nvGrpSpPr>
          <p:grpSpPr bwMode="auto">
            <a:xfrm>
              <a:off x="5583" y="4241"/>
              <a:ext cx="114" cy="4976"/>
              <a:chOff x="1992" y="4782"/>
              <a:chExt cx="228" cy="4731"/>
            </a:xfrm>
          </p:grpSpPr>
          <p:sp>
            <p:nvSpPr>
              <p:cNvPr id="245" name="Rectangle 98"/>
              <p:cNvSpPr>
                <a:spLocks noChangeArrowheads="1"/>
              </p:cNvSpPr>
              <p:nvPr/>
            </p:nvSpPr>
            <p:spPr bwMode="auto">
              <a:xfrm>
                <a:off x="1992" y="4896"/>
                <a:ext cx="228" cy="43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6" name="Line 99"/>
              <p:cNvSpPr>
                <a:spLocks noChangeShapeType="1"/>
              </p:cNvSpPr>
              <p:nvPr/>
            </p:nvSpPr>
            <p:spPr bwMode="auto">
              <a:xfrm>
                <a:off x="2106" y="4782"/>
                <a:ext cx="0" cy="4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45" name="Group 100"/>
            <p:cNvGrpSpPr>
              <a:grpSpLocks/>
            </p:cNvGrpSpPr>
            <p:nvPr/>
          </p:nvGrpSpPr>
          <p:grpSpPr bwMode="auto">
            <a:xfrm>
              <a:off x="4215" y="4241"/>
              <a:ext cx="114" cy="4976"/>
              <a:chOff x="1992" y="4782"/>
              <a:chExt cx="228" cy="4731"/>
            </a:xfrm>
          </p:grpSpPr>
          <p:sp>
            <p:nvSpPr>
              <p:cNvPr id="243" name="Rectangle 101"/>
              <p:cNvSpPr>
                <a:spLocks noChangeArrowheads="1"/>
              </p:cNvSpPr>
              <p:nvPr/>
            </p:nvSpPr>
            <p:spPr bwMode="auto">
              <a:xfrm>
                <a:off x="1992" y="4896"/>
                <a:ext cx="228" cy="43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4" name="Line 102"/>
              <p:cNvSpPr>
                <a:spLocks noChangeShapeType="1"/>
              </p:cNvSpPr>
              <p:nvPr/>
            </p:nvSpPr>
            <p:spPr bwMode="auto">
              <a:xfrm>
                <a:off x="2106" y="4782"/>
                <a:ext cx="0" cy="4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46" name="Freeform 103"/>
            <p:cNvSpPr>
              <a:spLocks/>
            </p:cNvSpPr>
            <p:nvPr/>
          </p:nvSpPr>
          <p:spPr bwMode="auto">
            <a:xfrm flipH="1" flipV="1">
              <a:off x="2274" y="7689"/>
              <a:ext cx="630" cy="6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7" name="Freeform 104"/>
            <p:cNvSpPr>
              <a:spLocks/>
            </p:cNvSpPr>
            <p:nvPr/>
          </p:nvSpPr>
          <p:spPr bwMode="auto">
            <a:xfrm flipH="1" flipV="1">
              <a:off x="2220" y="7926"/>
              <a:ext cx="630" cy="75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8" name="Freeform 105"/>
            <p:cNvSpPr>
              <a:spLocks/>
            </p:cNvSpPr>
            <p:nvPr/>
          </p:nvSpPr>
          <p:spPr bwMode="auto">
            <a:xfrm flipH="1" flipV="1">
              <a:off x="2220" y="8553"/>
              <a:ext cx="684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9" name="Freeform 106"/>
            <p:cNvSpPr>
              <a:spLocks/>
            </p:cNvSpPr>
            <p:nvPr/>
          </p:nvSpPr>
          <p:spPr bwMode="auto">
            <a:xfrm flipH="1" flipV="1">
              <a:off x="2163" y="8724"/>
              <a:ext cx="741" cy="105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0" name="Rectangle 107" descr="Шпалера"/>
            <p:cNvSpPr>
              <a:spLocks noChangeArrowheads="1"/>
            </p:cNvSpPr>
            <p:nvPr/>
          </p:nvSpPr>
          <p:spPr bwMode="auto">
            <a:xfrm>
              <a:off x="2904" y="4335"/>
              <a:ext cx="114" cy="570"/>
            </a:xfrm>
            <a:prstGeom prst="rect">
              <a:avLst/>
            </a:prstGeom>
            <a:pattFill prst="trellis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1" name="Rectangle 108" descr="Шпалера"/>
            <p:cNvSpPr>
              <a:spLocks noChangeArrowheads="1"/>
            </p:cNvSpPr>
            <p:nvPr/>
          </p:nvSpPr>
          <p:spPr bwMode="auto">
            <a:xfrm>
              <a:off x="4215" y="4335"/>
              <a:ext cx="114" cy="570"/>
            </a:xfrm>
            <a:prstGeom prst="rect">
              <a:avLst/>
            </a:prstGeom>
            <a:pattFill prst="trellis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2" name="Rectangle 109" descr="Шпалера"/>
            <p:cNvSpPr>
              <a:spLocks noChangeArrowheads="1"/>
            </p:cNvSpPr>
            <p:nvPr/>
          </p:nvSpPr>
          <p:spPr bwMode="auto">
            <a:xfrm>
              <a:off x="5583" y="4335"/>
              <a:ext cx="114" cy="570"/>
            </a:xfrm>
            <a:prstGeom prst="rect">
              <a:avLst/>
            </a:prstGeom>
            <a:pattFill prst="trellis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3" name="Freeform 110"/>
            <p:cNvSpPr>
              <a:spLocks/>
            </p:cNvSpPr>
            <p:nvPr/>
          </p:nvSpPr>
          <p:spPr bwMode="auto">
            <a:xfrm flipH="1" flipV="1">
              <a:off x="3018" y="7698"/>
              <a:ext cx="456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4" name="Freeform 111"/>
            <p:cNvSpPr>
              <a:spLocks/>
            </p:cNvSpPr>
            <p:nvPr/>
          </p:nvSpPr>
          <p:spPr bwMode="auto">
            <a:xfrm flipH="1" flipV="1">
              <a:off x="3816" y="7698"/>
              <a:ext cx="456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5" name="Freeform 112"/>
            <p:cNvSpPr>
              <a:spLocks/>
            </p:cNvSpPr>
            <p:nvPr/>
          </p:nvSpPr>
          <p:spPr bwMode="auto">
            <a:xfrm flipH="1" flipV="1">
              <a:off x="4329" y="7698"/>
              <a:ext cx="399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6" name="Freeform 113"/>
            <p:cNvSpPr>
              <a:spLocks/>
            </p:cNvSpPr>
            <p:nvPr/>
          </p:nvSpPr>
          <p:spPr bwMode="auto">
            <a:xfrm flipH="1" flipV="1">
              <a:off x="5070" y="7641"/>
              <a:ext cx="513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7" name="Freeform 114"/>
            <p:cNvSpPr>
              <a:spLocks/>
            </p:cNvSpPr>
            <p:nvPr/>
          </p:nvSpPr>
          <p:spPr bwMode="auto">
            <a:xfrm flipH="1">
              <a:off x="5697" y="7698"/>
              <a:ext cx="456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8" name="Freeform 115"/>
            <p:cNvSpPr>
              <a:spLocks/>
            </p:cNvSpPr>
            <p:nvPr/>
          </p:nvSpPr>
          <p:spPr bwMode="auto">
            <a:xfrm flipH="1" flipV="1">
              <a:off x="3018" y="7869"/>
              <a:ext cx="399" cy="75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9" name="Freeform 116"/>
            <p:cNvSpPr>
              <a:spLocks/>
            </p:cNvSpPr>
            <p:nvPr/>
          </p:nvSpPr>
          <p:spPr bwMode="auto">
            <a:xfrm flipH="1" flipV="1">
              <a:off x="3816" y="7869"/>
              <a:ext cx="456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0" name="Freeform 117"/>
            <p:cNvSpPr>
              <a:spLocks/>
            </p:cNvSpPr>
            <p:nvPr/>
          </p:nvSpPr>
          <p:spPr bwMode="auto">
            <a:xfrm flipH="1" flipV="1">
              <a:off x="4329" y="7869"/>
              <a:ext cx="456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1" name="Freeform 118"/>
            <p:cNvSpPr>
              <a:spLocks/>
            </p:cNvSpPr>
            <p:nvPr/>
          </p:nvSpPr>
          <p:spPr bwMode="auto">
            <a:xfrm flipH="1" flipV="1">
              <a:off x="5127" y="7869"/>
              <a:ext cx="513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2" name="Freeform 119"/>
            <p:cNvSpPr>
              <a:spLocks/>
            </p:cNvSpPr>
            <p:nvPr/>
          </p:nvSpPr>
          <p:spPr bwMode="auto">
            <a:xfrm flipH="1">
              <a:off x="5697" y="7869"/>
              <a:ext cx="456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3" name="Freeform 120"/>
            <p:cNvSpPr>
              <a:spLocks/>
            </p:cNvSpPr>
            <p:nvPr/>
          </p:nvSpPr>
          <p:spPr bwMode="auto">
            <a:xfrm flipH="1" flipV="1">
              <a:off x="3018" y="8553"/>
              <a:ext cx="456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4" name="Freeform 121"/>
            <p:cNvSpPr>
              <a:spLocks/>
            </p:cNvSpPr>
            <p:nvPr/>
          </p:nvSpPr>
          <p:spPr bwMode="auto">
            <a:xfrm flipH="1" flipV="1">
              <a:off x="3816" y="8553"/>
              <a:ext cx="399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5" name="Freeform 122"/>
            <p:cNvSpPr>
              <a:spLocks/>
            </p:cNvSpPr>
            <p:nvPr/>
          </p:nvSpPr>
          <p:spPr bwMode="auto">
            <a:xfrm flipH="1" flipV="1">
              <a:off x="4329" y="8553"/>
              <a:ext cx="399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6" name="Freeform 123"/>
            <p:cNvSpPr>
              <a:spLocks/>
            </p:cNvSpPr>
            <p:nvPr/>
          </p:nvSpPr>
          <p:spPr bwMode="auto">
            <a:xfrm flipH="1" flipV="1">
              <a:off x="5127" y="8553"/>
              <a:ext cx="399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7" name="Freeform 124"/>
            <p:cNvSpPr>
              <a:spLocks/>
            </p:cNvSpPr>
            <p:nvPr/>
          </p:nvSpPr>
          <p:spPr bwMode="auto">
            <a:xfrm flipH="1" flipV="1">
              <a:off x="3018" y="8724"/>
              <a:ext cx="456" cy="6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8" name="Freeform 125"/>
            <p:cNvSpPr>
              <a:spLocks/>
            </p:cNvSpPr>
            <p:nvPr/>
          </p:nvSpPr>
          <p:spPr bwMode="auto">
            <a:xfrm flipH="1" flipV="1">
              <a:off x="3759" y="8781"/>
              <a:ext cx="456" cy="6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9" name="Freeform 126"/>
            <p:cNvSpPr>
              <a:spLocks/>
            </p:cNvSpPr>
            <p:nvPr/>
          </p:nvSpPr>
          <p:spPr bwMode="auto">
            <a:xfrm flipH="1" flipV="1">
              <a:off x="4329" y="8781"/>
              <a:ext cx="456" cy="6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0" name="Freeform 127"/>
            <p:cNvSpPr>
              <a:spLocks/>
            </p:cNvSpPr>
            <p:nvPr/>
          </p:nvSpPr>
          <p:spPr bwMode="auto">
            <a:xfrm flipH="1" flipV="1">
              <a:off x="5127" y="8781"/>
              <a:ext cx="456" cy="6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1" name="Freeform 128"/>
            <p:cNvSpPr>
              <a:spLocks/>
            </p:cNvSpPr>
            <p:nvPr/>
          </p:nvSpPr>
          <p:spPr bwMode="auto">
            <a:xfrm flipH="1" flipV="1">
              <a:off x="5754" y="8781"/>
              <a:ext cx="399" cy="6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2" name="Freeform 129"/>
            <p:cNvSpPr>
              <a:spLocks/>
            </p:cNvSpPr>
            <p:nvPr/>
          </p:nvSpPr>
          <p:spPr bwMode="auto">
            <a:xfrm flipH="1" flipV="1">
              <a:off x="5697" y="8553"/>
              <a:ext cx="399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3" name="Line 130"/>
            <p:cNvSpPr>
              <a:spLocks noChangeShapeType="1"/>
            </p:cNvSpPr>
            <p:nvPr/>
          </p:nvSpPr>
          <p:spPr bwMode="auto">
            <a:xfrm flipH="1">
              <a:off x="6324" y="2454"/>
              <a:ext cx="9" cy="775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4" name="Freeform 131"/>
            <p:cNvSpPr>
              <a:spLocks/>
            </p:cNvSpPr>
            <p:nvPr/>
          </p:nvSpPr>
          <p:spPr bwMode="auto">
            <a:xfrm>
              <a:off x="10200" y="3537"/>
              <a:ext cx="57" cy="855"/>
            </a:xfrm>
            <a:custGeom>
              <a:avLst/>
              <a:gdLst>
                <a:gd name="T0" fmla="*/ 62 w 110"/>
                <a:gd name="T1" fmla="*/ 0 h 783"/>
                <a:gd name="T2" fmla="*/ 6 w 110"/>
                <a:gd name="T3" fmla="*/ 143 h 783"/>
                <a:gd name="T4" fmla="*/ 100 w 110"/>
                <a:gd name="T5" fmla="*/ 353 h 783"/>
                <a:gd name="T6" fmla="*/ 66 w 110"/>
                <a:gd name="T7" fmla="*/ 544 h 783"/>
                <a:gd name="T8" fmla="*/ 34 w 110"/>
                <a:gd name="T9" fmla="*/ 783 h 7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783">
                  <a:moveTo>
                    <a:pt x="62" y="0"/>
                  </a:moveTo>
                  <a:cubicBezTo>
                    <a:pt x="55" y="24"/>
                    <a:pt x="0" y="84"/>
                    <a:pt x="6" y="143"/>
                  </a:cubicBezTo>
                  <a:cubicBezTo>
                    <a:pt x="12" y="202"/>
                    <a:pt x="90" y="286"/>
                    <a:pt x="100" y="353"/>
                  </a:cubicBezTo>
                  <a:cubicBezTo>
                    <a:pt x="110" y="420"/>
                    <a:pt x="77" y="473"/>
                    <a:pt x="66" y="544"/>
                  </a:cubicBezTo>
                  <a:cubicBezTo>
                    <a:pt x="55" y="615"/>
                    <a:pt x="40" y="733"/>
                    <a:pt x="34" y="783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5" name="Line 132"/>
            <p:cNvSpPr>
              <a:spLocks noChangeShapeType="1"/>
            </p:cNvSpPr>
            <p:nvPr/>
          </p:nvSpPr>
          <p:spPr bwMode="auto">
            <a:xfrm flipH="1">
              <a:off x="6333" y="3533"/>
              <a:ext cx="393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6" name="Rectangle 133" descr="Штриховой горизонтальный"/>
            <p:cNvSpPr>
              <a:spLocks noChangeArrowheads="1"/>
            </p:cNvSpPr>
            <p:nvPr/>
          </p:nvSpPr>
          <p:spPr bwMode="auto">
            <a:xfrm>
              <a:off x="6333" y="4335"/>
              <a:ext cx="3932" cy="3215"/>
            </a:xfrm>
            <a:prstGeom prst="rect">
              <a:avLst/>
            </a:prstGeom>
            <a:pattFill prst="dashHorz">
              <a:fgClr>
                <a:srgbClr val="996633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7" name="Rectangle 134" descr="Зигзаг"/>
            <p:cNvSpPr>
              <a:spLocks noChangeArrowheads="1"/>
            </p:cNvSpPr>
            <p:nvPr/>
          </p:nvSpPr>
          <p:spPr bwMode="auto">
            <a:xfrm>
              <a:off x="6324" y="2853"/>
              <a:ext cx="3933" cy="723"/>
            </a:xfrm>
            <a:prstGeom prst="rect">
              <a:avLst/>
            </a:prstGeom>
            <a:pattFill prst="zigZag">
              <a:fgClr>
                <a:srgbClr val="996633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8" name="Rectangle 135" descr="Частый горизонтальный"/>
            <p:cNvSpPr>
              <a:spLocks noChangeArrowheads="1"/>
            </p:cNvSpPr>
            <p:nvPr/>
          </p:nvSpPr>
          <p:spPr bwMode="auto">
            <a:xfrm>
              <a:off x="6324" y="8970"/>
              <a:ext cx="3941" cy="1026"/>
            </a:xfrm>
            <a:prstGeom prst="rect">
              <a:avLst/>
            </a:prstGeom>
            <a:pattFill prst="narHorz">
              <a:fgClr>
                <a:srgbClr val="FFFFCC"/>
              </a:fgClr>
              <a:bgClr>
                <a:srgbClr val="76765E"/>
              </a:bgClr>
            </a:patt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79" name="Rectangle 136" descr="Каштан"/>
            <p:cNvSpPr>
              <a:spLocks noChangeArrowheads="1"/>
            </p:cNvSpPr>
            <p:nvPr/>
          </p:nvSpPr>
          <p:spPr bwMode="auto">
            <a:xfrm>
              <a:off x="6333" y="7550"/>
              <a:ext cx="3932" cy="1420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80" name="Group 137"/>
            <p:cNvGrpSpPr>
              <a:grpSpLocks/>
            </p:cNvGrpSpPr>
            <p:nvPr/>
          </p:nvGrpSpPr>
          <p:grpSpPr bwMode="auto">
            <a:xfrm>
              <a:off x="6722" y="4278"/>
              <a:ext cx="115" cy="4891"/>
              <a:chOff x="1992" y="4782"/>
              <a:chExt cx="228" cy="4731"/>
            </a:xfrm>
          </p:grpSpPr>
          <p:sp>
            <p:nvSpPr>
              <p:cNvPr id="241" name="Rectangle 138"/>
              <p:cNvSpPr>
                <a:spLocks noChangeArrowheads="1"/>
              </p:cNvSpPr>
              <p:nvPr/>
            </p:nvSpPr>
            <p:spPr bwMode="auto">
              <a:xfrm>
                <a:off x="1992" y="4896"/>
                <a:ext cx="228" cy="43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2" name="Line 139"/>
              <p:cNvSpPr>
                <a:spLocks noChangeShapeType="1"/>
              </p:cNvSpPr>
              <p:nvPr/>
            </p:nvSpPr>
            <p:spPr bwMode="auto">
              <a:xfrm>
                <a:off x="2106" y="4782"/>
                <a:ext cx="0" cy="4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1" name="Group 140"/>
            <p:cNvGrpSpPr>
              <a:grpSpLocks/>
            </p:cNvGrpSpPr>
            <p:nvPr/>
          </p:nvGrpSpPr>
          <p:grpSpPr bwMode="auto">
            <a:xfrm>
              <a:off x="8661" y="4221"/>
              <a:ext cx="114" cy="4968"/>
              <a:chOff x="1992" y="4782"/>
              <a:chExt cx="228" cy="4731"/>
            </a:xfrm>
          </p:grpSpPr>
          <p:sp>
            <p:nvSpPr>
              <p:cNvPr id="239" name="Rectangle 141"/>
              <p:cNvSpPr>
                <a:spLocks noChangeArrowheads="1"/>
              </p:cNvSpPr>
              <p:nvPr/>
            </p:nvSpPr>
            <p:spPr bwMode="auto">
              <a:xfrm>
                <a:off x="1992" y="4896"/>
                <a:ext cx="228" cy="43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40" name="Line 142"/>
              <p:cNvSpPr>
                <a:spLocks noChangeShapeType="1"/>
              </p:cNvSpPr>
              <p:nvPr/>
            </p:nvSpPr>
            <p:spPr bwMode="auto">
              <a:xfrm>
                <a:off x="2106" y="4782"/>
                <a:ext cx="0" cy="4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182" name="Group 143"/>
            <p:cNvGrpSpPr>
              <a:grpSpLocks/>
            </p:cNvGrpSpPr>
            <p:nvPr/>
          </p:nvGrpSpPr>
          <p:grpSpPr bwMode="auto">
            <a:xfrm>
              <a:off x="7692" y="4221"/>
              <a:ext cx="114" cy="4928"/>
              <a:chOff x="1992" y="4782"/>
              <a:chExt cx="228" cy="4731"/>
            </a:xfrm>
          </p:grpSpPr>
          <p:sp>
            <p:nvSpPr>
              <p:cNvPr id="237" name="Rectangle 144"/>
              <p:cNvSpPr>
                <a:spLocks noChangeArrowheads="1"/>
              </p:cNvSpPr>
              <p:nvPr/>
            </p:nvSpPr>
            <p:spPr bwMode="auto">
              <a:xfrm>
                <a:off x="1992" y="4896"/>
                <a:ext cx="228" cy="438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38" name="Line 145"/>
              <p:cNvSpPr>
                <a:spLocks noChangeShapeType="1"/>
              </p:cNvSpPr>
              <p:nvPr/>
            </p:nvSpPr>
            <p:spPr bwMode="auto">
              <a:xfrm>
                <a:off x="2106" y="4782"/>
                <a:ext cx="0" cy="473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lgDash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83" name="Freeform 146"/>
            <p:cNvSpPr>
              <a:spLocks/>
            </p:cNvSpPr>
            <p:nvPr/>
          </p:nvSpPr>
          <p:spPr bwMode="auto">
            <a:xfrm flipH="1" flipV="1">
              <a:off x="6324" y="7593"/>
              <a:ext cx="399" cy="105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4" name="Freeform 147"/>
            <p:cNvSpPr>
              <a:spLocks/>
            </p:cNvSpPr>
            <p:nvPr/>
          </p:nvSpPr>
          <p:spPr bwMode="auto">
            <a:xfrm flipH="1" flipV="1">
              <a:off x="6324" y="7821"/>
              <a:ext cx="399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5" name="Freeform 148"/>
            <p:cNvSpPr>
              <a:spLocks/>
            </p:cNvSpPr>
            <p:nvPr/>
          </p:nvSpPr>
          <p:spPr bwMode="auto">
            <a:xfrm flipH="1" flipV="1">
              <a:off x="6324" y="8562"/>
              <a:ext cx="399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6" name="Rectangle 149" descr="Шпалера"/>
            <p:cNvSpPr>
              <a:spLocks noChangeArrowheads="1"/>
            </p:cNvSpPr>
            <p:nvPr/>
          </p:nvSpPr>
          <p:spPr bwMode="auto">
            <a:xfrm>
              <a:off x="6723" y="4335"/>
              <a:ext cx="114" cy="522"/>
            </a:xfrm>
            <a:prstGeom prst="rect">
              <a:avLst/>
            </a:prstGeom>
            <a:pattFill prst="trellis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7" name="Rectangle 150" descr="Шпалера"/>
            <p:cNvSpPr>
              <a:spLocks noChangeArrowheads="1"/>
            </p:cNvSpPr>
            <p:nvPr/>
          </p:nvSpPr>
          <p:spPr bwMode="auto">
            <a:xfrm>
              <a:off x="7692" y="4335"/>
              <a:ext cx="114" cy="522"/>
            </a:xfrm>
            <a:prstGeom prst="rect">
              <a:avLst/>
            </a:prstGeom>
            <a:pattFill prst="trellis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8" name="Rectangle 151" descr="Шпалера"/>
            <p:cNvSpPr>
              <a:spLocks noChangeArrowheads="1"/>
            </p:cNvSpPr>
            <p:nvPr/>
          </p:nvSpPr>
          <p:spPr bwMode="auto">
            <a:xfrm>
              <a:off x="8661" y="4335"/>
              <a:ext cx="114" cy="570"/>
            </a:xfrm>
            <a:prstGeom prst="rect">
              <a:avLst/>
            </a:prstGeom>
            <a:pattFill prst="trellis">
              <a:fgClr>
                <a:srgbClr val="000000"/>
              </a:fgClr>
              <a:bgClr>
                <a:srgbClr val="FFFFFF"/>
              </a:bgClr>
            </a:patt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89" name="Freeform 152"/>
            <p:cNvSpPr>
              <a:spLocks/>
            </p:cNvSpPr>
            <p:nvPr/>
          </p:nvSpPr>
          <p:spPr bwMode="auto">
            <a:xfrm flipH="1" flipV="1">
              <a:off x="6837" y="7593"/>
              <a:ext cx="285" cy="114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0" name="Freeform 153"/>
            <p:cNvSpPr>
              <a:spLocks/>
            </p:cNvSpPr>
            <p:nvPr/>
          </p:nvSpPr>
          <p:spPr bwMode="auto">
            <a:xfrm flipH="1" flipV="1">
              <a:off x="7350" y="7593"/>
              <a:ext cx="399" cy="105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1" name="Freeform 154"/>
            <p:cNvSpPr>
              <a:spLocks/>
            </p:cNvSpPr>
            <p:nvPr/>
          </p:nvSpPr>
          <p:spPr bwMode="auto">
            <a:xfrm flipH="1" flipV="1">
              <a:off x="7806" y="7593"/>
              <a:ext cx="342" cy="105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2" name="Freeform 155"/>
            <p:cNvSpPr>
              <a:spLocks/>
            </p:cNvSpPr>
            <p:nvPr/>
          </p:nvSpPr>
          <p:spPr bwMode="auto">
            <a:xfrm flipH="1" flipV="1">
              <a:off x="8319" y="7593"/>
              <a:ext cx="399" cy="105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3" name="Freeform 156"/>
            <p:cNvSpPr>
              <a:spLocks/>
            </p:cNvSpPr>
            <p:nvPr/>
          </p:nvSpPr>
          <p:spPr bwMode="auto">
            <a:xfrm flipH="1" flipV="1">
              <a:off x="8775" y="7641"/>
              <a:ext cx="399" cy="105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4" name="Freeform 157"/>
            <p:cNvSpPr>
              <a:spLocks/>
            </p:cNvSpPr>
            <p:nvPr/>
          </p:nvSpPr>
          <p:spPr bwMode="auto">
            <a:xfrm flipH="1" flipV="1">
              <a:off x="6837" y="7869"/>
              <a:ext cx="285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5" name="Freeform 158"/>
            <p:cNvSpPr>
              <a:spLocks/>
            </p:cNvSpPr>
            <p:nvPr/>
          </p:nvSpPr>
          <p:spPr bwMode="auto">
            <a:xfrm flipH="1" flipV="1">
              <a:off x="7407" y="7926"/>
              <a:ext cx="285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6" name="Freeform 159"/>
            <p:cNvSpPr>
              <a:spLocks/>
            </p:cNvSpPr>
            <p:nvPr/>
          </p:nvSpPr>
          <p:spPr bwMode="auto">
            <a:xfrm flipH="1" flipV="1">
              <a:off x="7806" y="7869"/>
              <a:ext cx="342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7" name="Freeform 160"/>
            <p:cNvSpPr>
              <a:spLocks/>
            </p:cNvSpPr>
            <p:nvPr/>
          </p:nvSpPr>
          <p:spPr bwMode="auto">
            <a:xfrm flipH="1" flipV="1">
              <a:off x="8376" y="7869"/>
              <a:ext cx="285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8" name="Freeform 161"/>
            <p:cNvSpPr>
              <a:spLocks/>
            </p:cNvSpPr>
            <p:nvPr/>
          </p:nvSpPr>
          <p:spPr bwMode="auto">
            <a:xfrm flipH="1" flipV="1">
              <a:off x="8775" y="7869"/>
              <a:ext cx="285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lgDashDot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99" name="Freeform 162"/>
            <p:cNvSpPr>
              <a:spLocks/>
            </p:cNvSpPr>
            <p:nvPr/>
          </p:nvSpPr>
          <p:spPr bwMode="auto">
            <a:xfrm flipH="1" flipV="1">
              <a:off x="6894" y="8505"/>
              <a:ext cx="285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0" name="Freeform 163"/>
            <p:cNvSpPr>
              <a:spLocks/>
            </p:cNvSpPr>
            <p:nvPr/>
          </p:nvSpPr>
          <p:spPr bwMode="auto">
            <a:xfrm flipH="1" flipV="1">
              <a:off x="7407" y="8439"/>
              <a:ext cx="342" cy="65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1" name="Freeform 164"/>
            <p:cNvSpPr>
              <a:spLocks/>
            </p:cNvSpPr>
            <p:nvPr/>
          </p:nvSpPr>
          <p:spPr bwMode="auto">
            <a:xfrm flipH="1" flipV="1">
              <a:off x="7749" y="8562"/>
              <a:ext cx="342" cy="5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2" name="Freeform 165"/>
            <p:cNvSpPr>
              <a:spLocks/>
            </p:cNvSpPr>
            <p:nvPr/>
          </p:nvSpPr>
          <p:spPr bwMode="auto">
            <a:xfrm flipH="1" flipV="1">
              <a:off x="8319" y="8562"/>
              <a:ext cx="285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3" name="Freeform 166"/>
            <p:cNvSpPr>
              <a:spLocks/>
            </p:cNvSpPr>
            <p:nvPr/>
          </p:nvSpPr>
          <p:spPr bwMode="auto">
            <a:xfrm flipH="1" flipV="1">
              <a:off x="8775" y="8505"/>
              <a:ext cx="285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flat">
              <a:solidFill>
                <a:srgbClr val="FFFFFF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4" name="Freeform 167"/>
            <p:cNvSpPr>
              <a:spLocks/>
            </p:cNvSpPr>
            <p:nvPr/>
          </p:nvSpPr>
          <p:spPr bwMode="auto">
            <a:xfrm flipH="1" flipV="1">
              <a:off x="6267" y="8733"/>
              <a:ext cx="399" cy="6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Freeform 168"/>
            <p:cNvSpPr>
              <a:spLocks/>
            </p:cNvSpPr>
            <p:nvPr/>
          </p:nvSpPr>
          <p:spPr bwMode="auto">
            <a:xfrm flipH="1" flipV="1">
              <a:off x="6723" y="8676"/>
              <a:ext cx="399" cy="6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Freeform 169"/>
            <p:cNvSpPr>
              <a:spLocks/>
            </p:cNvSpPr>
            <p:nvPr/>
          </p:nvSpPr>
          <p:spPr bwMode="auto">
            <a:xfrm flipH="1" flipV="1">
              <a:off x="7407" y="8667"/>
              <a:ext cx="342" cy="105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7" name="Freeform 170"/>
            <p:cNvSpPr>
              <a:spLocks/>
            </p:cNvSpPr>
            <p:nvPr/>
          </p:nvSpPr>
          <p:spPr bwMode="auto">
            <a:xfrm flipH="1" flipV="1">
              <a:off x="7806" y="8724"/>
              <a:ext cx="285" cy="75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8" name="Freeform 171"/>
            <p:cNvSpPr>
              <a:spLocks/>
            </p:cNvSpPr>
            <p:nvPr/>
          </p:nvSpPr>
          <p:spPr bwMode="auto">
            <a:xfrm flipH="1" flipV="1">
              <a:off x="8319" y="8733"/>
              <a:ext cx="342" cy="57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9" name="Freeform 172"/>
            <p:cNvSpPr>
              <a:spLocks/>
            </p:cNvSpPr>
            <p:nvPr/>
          </p:nvSpPr>
          <p:spPr bwMode="auto">
            <a:xfrm flipH="1" flipV="1">
              <a:off x="8775" y="8733"/>
              <a:ext cx="399" cy="66"/>
            </a:xfrm>
            <a:custGeom>
              <a:avLst/>
              <a:gdLst>
                <a:gd name="T0" fmla="*/ 0 w 5073"/>
                <a:gd name="T1" fmla="*/ 313 h 560"/>
                <a:gd name="T2" fmla="*/ 285 w 5073"/>
                <a:gd name="T3" fmla="*/ 313 h 560"/>
                <a:gd name="T4" fmla="*/ 513 w 5073"/>
                <a:gd name="T5" fmla="*/ 427 h 560"/>
                <a:gd name="T6" fmla="*/ 741 w 5073"/>
                <a:gd name="T7" fmla="*/ 370 h 560"/>
                <a:gd name="T8" fmla="*/ 855 w 5073"/>
                <a:gd name="T9" fmla="*/ 256 h 560"/>
                <a:gd name="T10" fmla="*/ 1140 w 5073"/>
                <a:gd name="T11" fmla="*/ 85 h 560"/>
                <a:gd name="T12" fmla="*/ 1368 w 5073"/>
                <a:gd name="T13" fmla="*/ 28 h 560"/>
                <a:gd name="T14" fmla="*/ 1710 w 5073"/>
                <a:gd name="T15" fmla="*/ 199 h 560"/>
                <a:gd name="T16" fmla="*/ 1938 w 5073"/>
                <a:gd name="T17" fmla="*/ 370 h 560"/>
                <a:gd name="T18" fmla="*/ 2280 w 5073"/>
                <a:gd name="T19" fmla="*/ 541 h 560"/>
                <a:gd name="T20" fmla="*/ 2508 w 5073"/>
                <a:gd name="T21" fmla="*/ 484 h 560"/>
                <a:gd name="T22" fmla="*/ 2736 w 5073"/>
                <a:gd name="T23" fmla="*/ 313 h 560"/>
                <a:gd name="T24" fmla="*/ 3078 w 5073"/>
                <a:gd name="T25" fmla="*/ 28 h 560"/>
                <a:gd name="T26" fmla="*/ 3477 w 5073"/>
                <a:gd name="T27" fmla="*/ 142 h 560"/>
                <a:gd name="T28" fmla="*/ 3990 w 5073"/>
                <a:gd name="T29" fmla="*/ 313 h 560"/>
                <a:gd name="T30" fmla="*/ 4218 w 5073"/>
                <a:gd name="T31" fmla="*/ 370 h 560"/>
                <a:gd name="T32" fmla="*/ 4446 w 5073"/>
                <a:gd name="T33" fmla="*/ 199 h 560"/>
                <a:gd name="T34" fmla="*/ 5073 w 5073"/>
                <a:gd name="T35" fmla="*/ 370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073" h="560">
                  <a:moveTo>
                    <a:pt x="0" y="313"/>
                  </a:moveTo>
                  <a:cubicBezTo>
                    <a:pt x="100" y="303"/>
                    <a:pt x="200" y="294"/>
                    <a:pt x="285" y="313"/>
                  </a:cubicBezTo>
                  <a:cubicBezTo>
                    <a:pt x="370" y="332"/>
                    <a:pt x="437" y="418"/>
                    <a:pt x="513" y="427"/>
                  </a:cubicBezTo>
                  <a:cubicBezTo>
                    <a:pt x="589" y="436"/>
                    <a:pt x="684" y="399"/>
                    <a:pt x="741" y="370"/>
                  </a:cubicBezTo>
                  <a:cubicBezTo>
                    <a:pt x="798" y="341"/>
                    <a:pt x="788" y="303"/>
                    <a:pt x="855" y="256"/>
                  </a:cubicBezTo>
                  <a:cubicBezTo>
                    <a:pt x="922" y="209"/>
                    <a:pt x="1054" y="123"/>
                    <a:pt x="1140" y="85"/>
                  </a:cubicBezTo>
                  <a:cubicBezTo>
                    <a:pt x="1226" y="47"/>
                    <a:pt x="1273" y="9"/>
                    <a:pt x="1368" y="28"/>
                  </a:cubicBezTo>
                  <a:cubicBezTo>
                    <a:pt x="1463" y="47"/>
                    <a:pt x="1615" y="142"/>
                    <a:pt x="1710" y="199"/>
                  </a:cubicBezTo>
                  <a:cubicBezTo>
                    <a:pt x="1805" y="256"/>
                    <a:pt x="1843" y="313"/>
                    <a:pt x="1938" y="370"/>
                  </a:cubicBezTo>
                  <a:cubicBezTo>
                    <a:pt x="2033" y="427"/>
                    <a:pt x="2185" y="522"/>
                    <a:pt x="2280" y="541"/>
                  </a:cubicBezTo>
                  <a:cubicBezTo>
                    <a:pt x="2375" y="560"/>
                    <a:pt x="2432" y="522"/>
                    <a:pt x="2508" y="484"/>
                  </a:cubicBezTo>
                  <a:cubicBezTo>
                    <a:pt x="2584" y="446"/>
                    <a:pt x="2641" y="389"/>
                    <a:pt x="2736" y="313"/>
                  </a:cubicBezTo>
                  <a:cubicBezTo>
                    <a:pt x="2831" y="237"/>
                    <a:pt x="2955" y="56"/>
                    <a:pt x="3078" y="28"/>
                  </a:cubicBezTo>
                  <a:cubicBezTo>
                    <a:pt x="3201" y="0"/>
                    <a:pt x="3325" y="95"/>
                    <a:pt x="3477" y="142"/>
                  </a:cubicBezTo>
                  <a:cubicBezTo>
                    <a:pt x="3629" y="189"/>
                    <a:pt x="3867" y="275"/>
                    <a:pt x="3990" y="313"/>
                  </a:cubicBezTo>
                  <a:cubicBezTo>
                    <a:pt x="4113" y="351"/>
                    <a:pt x="4142" y="389"/>
                    <a:pt x="4218" y="370"/>
                  </a:cubicBezTo>
                  <a:cubicBezTo>
                    <a:pt x="4294" y="351"/>
                    <a:pt x="4304" y="199"/>
                    <a:pt x="4446" y="199"/>
                  </a:cubicBezTo>
                  <a:cubicBezTo>
                    <a:pt x="4588" y="199"/>
                    <a:pt x="4830" y="284"/>
                    <a:pt x="5073" y="370"/>
                  </a:cubicBezTo>
                </a:path>
              </a:pathLst>
            </a:custGeom>
            <a:noFill/>
            <a:ln w="12700" cap="rnd">
              <a:solidFill>
                <a:srgbClr val="FFFFFF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Rectangle 173"/>
            <p:cNvSpPr>
              <a:spLocks noChangeArrowheads="1"/>
            </p:cNvSpPr>
            <p:nvPr/>
          </p:nvSpPr>
          <p:spPr bwMode="auto">
            <a:xfrm>
              <a:off x="2163" y="8097"/>
              <a:ext cx="3990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Rectangle 174"/>
            <p:cNvSpPr>
              <a:spLocks noChangeArrowheads="1"/>
            </p:cNvSpPr>
            <p:nvPr/>
          </p:nvSpPr>
          <p:spPr bwMode="auto">
            <a:xfrm>
              <a:off x="6324" y="8097"/>
              <a:ext cx="2907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Line 175"/>
            <p:cNvSpPr>
              <a:spLocks noChangeShapeType="1"/>
            </p:cNvSpPr>
            <p:nvPr/>
          </p:nvSpPr>
          <p:spPr bwMode="auto">
            <a:xfrm>
              <a:off x="1935" y="8211"/>
              <a:ext cx="4218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Line 176"/>
            <p:cNvSpPr>
              <a:spLocks noChangeShapeType="1"/>
            </p:cNvSpPr>
            <p:nvPr/>
          </p:nvSpPr>
          <p:spPr bwMode="auto">
            <a:xfrm>
              <a:off x="6324" y="8211"/>
              <a:ext cx="3192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" name="Rectangle 177"/>
            <p:cNvSpPr>
              <a:spLocks noChangeArrowheads="1"/>
            </p:cNvSpPr>
            <p:nvPr/>
          </p:nvSpPr>
          <p:spPr bwMode="auto">
            <a:xfrm rot="-5400000">
              <a:off x="8091" y="5931"/>
              <a:ext cx="3420" cy="22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Line 178"/>
            <p:cNvSpPr>
              <a:spLocks noChangeShapeType="1"/>
            </p:cNvSpPr>
            <p:nvPr/>
          </p:nvSpPr>
          <p:spPr bwMode="auto">
            <a:xfrm rot="-5400000">
              <a:off x="8034" y="5988"/>
              <a:ext cx="35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" name="Freeform 179"/>
            <p:cNvSpPr>
              <a:spLocks/>
            </p:cNvSpPr>
            <p:nvPr/>
          </p:nvSpPr>
          <p:spPr bwMode="auto">
            <a:xfrm>
              <a:off x="9231" y="7755"/>
              <a:ext cx="684" cy="570"/>
            </a:xfrm>
            <a:custGeom>
              <a:avLst/>
              <a:gdLst>
                <a:gd name="T0" fmla="*/ 456 w 684"/>
                <a:gd name="T1" fmla="*/ 0 h 570"/>
                <a:gd name="T2" fmla="*/ 444 w 684"/>
                <a:gd name="T3" fmla="*/ 104 h 570"/>
                <a:gd name="T4" fmla="*/ 399 w 684"/>
                <a:gd name="T5" fmla="*/ 228 h 570"/>
                <a:gd name="T6" fmla="*/ 304 w 684"/>
                <a:gd name="T7" fmla="*/ 314 h 570"/>
                <a:gd name="T8" fmla="*/ 164 w 684"/>
                <a:gd name="T9" fmla="*/ 334 h 570"/>
                <a:gd name="T10" fmla="*/ 0 w 684"/>
                <a:gd name="T11" fmla="*/ 342 h 570"/>
                <a:gd name="T12" fmla="*/ 0 w 684"/>
                <a:gd name="T13" fmla="*/ 570 h 570"/>
                <a:gd name="T14" fmla="*/ 234 w 684"/>
                <a:gd name="T15" fmla="*/ 554 h 570"/>
                <a:gd name="T16" fmla="*/ 454 w 684"/>
                <a:gd name="T17" fmla="*/ 494 h 570"/>
                <a:gd name="T18" fmla="*/ 594 w 684"/>
                <a:gd name="T19" fmla="*/ 404 h 570"/>
                <a:gd name="T20" fmla="*/ 664 w 684"/>
                <a:gd name="T21" fmla="*/ 264 h 570"/>
                <a:gd name="T22" fmla="*/ 684 w 684"/>
                <a:gd name="T23" fmla="*/ 114 h 570"/>
                <a:gd name="T24" fmla="*/ 684 w 684"/>
                <a:gd name="T25" fmla="*/ 0 h 570"/>
                <a:gd name="T26" fmla="*/ 456 w 684"/>
                <a:gd name="T27" fmla="*/ 0 h 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84" h="570">
                  <a:moveTo>
                    <a:pt x="456" y="0"/>
                  </a:moveTo>
                  <a:lnTo>
                    <a:pt x="444" y="104"/>
                  </a:lnTo>
                  <a:lnTo>
                    <a:pt x="399" y="228"/>
                  </a:lnTo>
                  <a:lnTo>
                    <a:pt x="304" y="314"/>
                  </a:lnTo>
                  <a:lnTo>
                    <a:pt x="164" y="334"/>
                  </a:lnTo>
                  <a:lnTo>
                    <a:pt x="0" y="342"/>
                  </a:lnTo>
                  <a:lnTo>
                    <a:pt x="0" y="570"/>
                  </a:lnTo>
                  <a:lnTo>
                    <a:pt x="234" y="554"/>
                  </a:lnTo>
                  <a:lnTo>
                    <a:pt x="454" y="494"/>
                  </a:lnTo>
                  <a:lnTo>
                    <a:pt x="594" y="404"/>
                  </a:lnTo>
                  <a:lnTo>
                    <a:pt x="664" y="264"/>
                  </a:lnTo>
                  <a:lnTo>
                    <a:pt x="684" y="114"/>
                  </a:lnTo>
                  <a:lnTo>
                    <a:pt x="684" y="0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Freeform 180"/>
            <p:cNvSpPr>
              <a:spLocks/>
            </p:cNvSpPr>
            <p:nvPr/>
          </p:nvSpPr>
          <p:spPr bwMode="auto">
            <a:xfrm>
              <a:off x="9231" y="7755"/>
              <a:ext cx="570" cy="463"/>
            </a:xfrm>
            <a:custGeom>
              <a:avLst/>
              <a:gdLst>
                <a:gd name="T0" fmla="*/ 0 w 570"/>
                <a:gd name="T1" fmla="*/ 399 h 406"/>
                <a:gd name="T2" fmla="*/ 171 w 570"/>
                <a:gd name="T3" fmla="*/ 399 h 406"/>
                <a:gd name="T4" fmla="*/ 334 w 570"/>
                <a:gd name="T5" fmla="*/ 357 h 406"/>
                <a:gd name="T6" fmla="*/ 456 w 570"/>
                <a:gd name="T7" fmla="*/ 285 h 406"/>
                <a:gd name="T8" fmla="*/ 544 w 570"/>
                <a:gd name="T9" fmla="*/ 127 h 406"/>
                <a:gd name="T10" fmla="*/ 570 w 570"/>
                <a:gd name="T11" fmla="*/ 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0" h="406">
                  <a:moveTo>
                    <a:pt x="0" y="399"/>
                  </a:moveTo>
                  <a:cubicBezTo>
                    <a:pt x="57" y="403"/>
                    <a:pt x="115" y="406"/>
                    <a:pt x="171" y="399"/>
                  </a:cubicBezTo>
                  <a:cubicBezTo>
                    <a:pt x="227" y="392"/>
                    <a:pt x="287" y="376"/>
                    <a:pt x="334" y="357"/>
                  </a:cubicBezTo>
                  <a:cubicBezTo>
                    <a:pt x="381" y="338"/>
                    <a:pt x="421" y="323"/>
                    <a:pt x="456" y="285"/>
                  </a:cubicBezTo>
                  <a:cubicBezTo>
                    <a:pt x="491" y="247"/>
                    <a:pt x="525" y="174"/>
                    <a:pt x="544" y="127"/>
                  </a:cubicBezTo>
                  <a:cubicBezTo>
                    <a:pt x="563" y="80"/>
                    <a:pt x="565" y="26"/>
                    <a:pt x="57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8" name="Line 181"/>
            <p:cNvSpPr>
              <a:spLocks noChangeShapeType="1"/>
            </p:cNvSpPr>
            <p:nvPr/>
          </p:nvSpPr>
          <p:spPr bwMode="auto">
            <a:xfrm>
              <a:off x="9231" y="8097"/>
              <a:ext cx="0" cy="2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Line 182"/>
            <p:cNvSpPr>
              <a:spLocks noChangeShapeType="1"/>
            </p:cNvSpPr>
            <p:nvPr/>
          </p:nvSpPr>
          <p:spPr bwMode="auto">
            <a:xfrm rot="-5400000">
              <a:off x="9801" y="7641"/>
              <a:ext cx="0" cy="228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" name="Freeform 183"/>
            <p:cNvSpPr>
              <a:spLocks/>
            </p:cNvSpPr>
            <p:nvPr/>
          </p:nvSpPr>
          <p:spPr bwMode="auto">
            <a:xfrm rot="-26553560">
              <a:off x="9088" y="7784"/>
              <a:ext cx="513" cy="114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" name="Freeform 184"/>
            <p:cNvSpPr>
              <a:spLocks/>
            </p:cNvSpPr>
            <p:nvPr/>
          </p:nvSpPr>
          <p:spPr bwMode="auto">
            <a:xfrm rot="-26553560">
              <a:off x="9088" y="8525"/>
              <a:ext cx="513" cy="114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" name="Freeform 185"/>
            <p:cNvSpPr>
              <a:spLocks/>
            </p:cNvSpPr>
            <p:nvPr/>
          </p:nvSpPr>
          <p:spPr bwMode="auto">
            <a:xfrm rot="-26553560">
              <a:off x="8005" y="7784"/>
              <a:ext cx="513" cy="114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" name="Freeform 186"/>
            <p:cNvSpPr>
              <a:spLocks/>
            </p:cNvSpPr>
            <p:nvPr/>
          </p:nvSpPr>
          <p:spPr bwMode="auto">
            <a:xfrm rot="-26553560">
              <a:off x="6979" y="7784"/>
              <a:ext cx="513" cy="114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4" name="Freeform 187"/>
            <p:cNvSpPr>
              <a:spLocks/>
            </p:cNvSpPr>
            <p:nvPr/>
          </p:nvSpPr>
          <p:spPr bwMode="auto">
            <a:xfrm rot="-5798023">
              <a:off x="7948" y="8525"/>
              <a:ext cx="513" cy="114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" name="Freeform 188"/>
            <p:cNvSpPr>
              <a:spLocks/>
            </p:cNvSpPr>
            <p:nvPr/>
          </p:nvSpPr>
          <p:spPr bwMode="auto">
            <a:xfrm rot="16200000">
              <a:off x="7036" y="8525"/>
              <a:ext cx="513" cy="114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6" name="Freeform 189"/>
            <p:cNvSpPr>
              <a:spLocks/>
            </p:cNvSpPr>
            <p:nvPr/>
          </p:nvSpPr>
          <p:spPr bwMode="auto">
            <a:xfrm rot="16200000">
              <a:off x="4699" y="8525"/>
              <a:ext cx="513" cy="114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7" name="Freeform 190"/>
            <p:cNvSpPr>
              <a:spLocks/>
            </p:cNvSpPr>
            <p:nvPr/>
          </p:nvSpPr>
          <p:spPr bwMode="auto">
            <a:xfrm rot="16200000">
              <a:off x="3388" y="8525"/>
              <a:ext cx="513" cy="114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8" name="Freeform 191"/>
            <p:cNvSpPr>
              <a:spLocks/>
            </p:cNvSpPr>
            <p:nvPr/>
          </p:nvSpPr>
          <p:spPr bwMode="auto">
            <a:xfrm rot="16200000">
              <a:off x="3388" y="7784"/>
              <a:ext cx="513" cy="114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9" name="Freeform 192"/>
            <p:cNvSpPr>
              <a:spLocks/>
            </p:cNvSpPr>
            <p:nvPr/>
          </p:nvSpPr>
          <p:spPr bwMode="auto">
            <a:xfrm rot="16200000">
              <a:off x="4642" y="7784"/>
              <a:ext cx="513" cy="114"/>
            </a:xfrm>
            <a:custGeom>
              <a:avLst/>
              <a:gdLst>
                <a:gd name="T0" fmla="*/ 0 w 4449"/>
                <a:gd name="T1" fmla="*/ 471 h 833"/>
                <a:gd name="T2" fmla="*/ 180 w 4449"/>
                <a:gd name="T3" fmla="*/ 291 h 833"/>
                <a:gd name="T4" fmla="*/ 360 w 4449"/>
                <a:gd name="T5" fmla="*/ 156 h 833"/>
                <a:gd name="T6" fmla="*/ 525 w 4449"/>
                <a:gd name="T7" fmla="*/ 51 h 833"/>
                <a:gd name="T8" fmla="*/ 720 w 4449"/>
                <a:gd name="T9" fmla="*/ 66 h 833"/>
                <a:gd name="T10" fmla="*/ 870 w 4449"/>
                <a:gd name="T11" fmla="*/ 171 h 833"/>
                <a:gd name="T12" fmla="*/ 990 w 4449"/>
                <a:gd name="T13" fmla="*/ 351 h 833"/>
                <a:gd name="T14" fmla="*/ 1140 w 4449"/>
                <a:gd name="T15" fmla="*/ 546 h 833"/>
                <a:gd name="T16" fmla="*/ 1314 w 4449"/>
                <a:gd name="T17" fmla="*/ 684 h 833"/>
                <a:gd name="T18" fmla="*/ 1530 w 4449"/>
                <a:gd name="T19" fmla="*/ 786 h 833"/>
                <a:gd name="T20" fmla="*/ 1740 w 4449"/>
                <a:gd name="T21" fmla="*/ 831 h 833"/>
                <a:gd name="T22" fmla="*/ 1884 w 4449"/>
                <a:gd name="T23" fmla="*/ 798 h 833"/>
                <a:gd name="T24" fmla="*/ 1998 w 4449"/>
                <a:gd name="T25" fmla="*/ 684 h 833"/>
                <a:gd name="T26" fmla="*/ 2100 w 4449"/>
                <a:gd name="T27" fmla="*/ 546 h 833"/>
                <a:gd name="T28" fmla="*/ 2226 w 4449"/>
                <a:gd name="T29" fmla="*/ 399 h 833"/>
                <a:gd name="T30" fmla="*/ 2283 w 4449"/>
                <a:gd name="T31" fmla="*/ 285 h 833"/>
                <a:gd name="T32" fmla="*/ 2397 w 4449"/>
                <a:gd name="T33" fmla="*/ 171 h 833"/>
                <a:gd name="T34" fmla="*/ 2511 w 4449"/>
                <a:gd name="T35" fmla="*/ 57 h 833"/>
                <a:gd name="T36" fmla="*/ 2682 w 4449"/>
                <a:gd name="T37" fmla="*/ 0 h 833"/>
                <a:gd name="T38" fmla="*/ 2967 w 4449"/>
                <a:gd name="T39" fmla="*/ 57 h 833"/>
                <a:gd name="T40" fmla="*/ 3081 w 4449"/>
                <a:gd name="T41" fmla="*/ 171 h 833"/>
                <a:gd name="T42" fmla="*/ 3165 w 4449"/>
                <a:gd name="T43" fmla="*/ 336 h 833"/>
                <a:gd name="T44" fmla="*/ 3195 w 4449"/>
                <a:gd name="T45" fmla="*/ 441 h 833"/>
                <a:gd name="T46" fmla="*/ 3210 w 4449"/>
                <a:gd name="T47" fmla="*/ 546 h 833"/>
                <a:gd name="T48" fmla="*/ 3300 w 4449"/>
                <a:gd name="T49" fmla="*/ 636 h 833"/>
                <a:gd name="T50" fmla="*/ 3450 w 4449"/>
                <a:gd name="T51" fmla="*/ 741 h 833"/>
                <a:gd name="T52" fmla="*/ 3594 w 4449"/>
                <a:gd name="T53" fmla="*/ 798 h 833"/>
                <a:gd name="T54" fmla="*/ 3765 w 4449"/>
                <a:gd name="T55" fmla="*/ 798 h 833"/>
                <a:gd name="T56" fmla="*/ 3879 w 4449"/>
                <a:gd name="T57" fmla="*/ 741 h 833"/>
                <a:gd name="T58" fmla="*/ 3993 w 4449"/>
                <a:gd name="T59" fmla="*/ 684 h 833"/>
                <a:gd name="T60" fmla="*/ 4107 w 4449"/>
                <a:gd name="T61" fmla="*/ 627 h 833"/>
                <a:gd name="T62" fmla="*/ 4221 w 4449"/>
                <a:gd name="T63" fmla="*/ 513 h 833"/>
                <a:gd name="T64" fmla="*/ 4335 w 4449"/>
                <a:gd name="T65" fmla="*/ 399 h 833"/>
                <a:gd name="T66" fmla="*/ 4365 w 4449"/>
                <a:gd name="T67" fmla="*/ 261 h 833"/>
                <a:gd name="T68" fmla="*/ 4449 w 4449"/>
                <a:gd name="T69" fmla="*/ 114 h 8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449" h="833">
                  <a:moveTo>
                    <a:pt x="0" y="471"/>
                  </a:moveTo>
                  <a:cubicBezTo>
                    <a:pt x="30" y="441"/>
                    <a:pt x="120" y="344"/>
                    <a:pt x="180" y="291"/>
                  </a:cubicBezTo>
                  <a:cubicBezTo>
                    <a:pt x="240" y="238"/>
                    <a:pt x="303" y="196"/>
                    <a:pt x="360" y="156"/>
                  </a:cubicBezTo>
                  <a:cubicBezTo>
                    <a:pt x="417" y="116"/>
                    <a:pt x="465" y="66"/>
                    <a:pt x="525" y="51"/>
                  </a:cubicBezTo>
                  <a:cubicBezTo>
                    <a:pt x="585" y="36"/>
                    <a:pt x="663" y="46"/>
                    <a:pt x="720" y="66"/>
                  </a:cubicBezTo>
                  <a:cubicBezTo>
                    <a:pt x="777" y="86"/>
                    <a:pt x="825" y="124"/>
                    <a:pt x="870" y="171"/>
                  </a:cubicBezTo>
                  <a:cubicBezTo>
                    <a:pt x="915" y="218"/>
                    <a:pt x="945" y="289"/>
                    <a:pt x="990" y="351"/>
                  </a:cubicBezTo>
                  <a:cubicBezTo>
                    <a:pt x="1035" y="413"/>
                    <a:pt x="1086" y="491"/>
                    <a:pt x="1140" y="546"/>
                  </a:cubicBezTo>
                  <a:cubicBezTo>
                    <a:pt x="1194" y="601"/>
                    <a:pt x="1249" y="644"/>
                    <a:pt x="1314" y="684"/>
                  </a:cubicBezTo>
                  <a:cubicBezTo>
                    <a:pt x="1379" y="724"/>
                    <a:pt x="1459" y="762"/>
                    <a:pt x="1530" y="786"/>
                  </a:cubicBezTo>
                  <a:cubicBezTo>
                    <a:pt x="1601" y="810"/>
                    <a:pt x="1681" y="829"/>
                    <a:pt x="1740" y="831"/>
                  </a:cubicBezTo>
                  <a:cubicBezTo>
                    <a:pt x="1799" y="833"/>
                    <a:pt x="1841" y="822"/>
                    <a:pt x="1884" y="798"/>
                  </a:cubicBezTo>
                  <a:cubicBezTo>
                    <a:pt x="1927" y="774"/>
                    <a:pt x="1962" y="726"/>
                    <a:pt x="1998" y="684"/>
                  </a:cubicBezTo>
                  <a:cubicBezTo>
                    <a:pt x="2034" y="642"/>
                    <a:pt x="2062" y="593"/>
                    <a:pt x="2100" y="546"/>
                  </a:cubicBezTo>
                  <a:cubicBezTo>
                    <a:pt x="2138" y="499"/>
                    <a:pt x="2196" y="442"/>
                    <a:pt x="2226" y="399"/>
                  </a:cubicBezTo>
                  <a:cubicBezTo>
                    <a:pt x="2256" y="356"/>
                    <a:pt x="2254" y="323"/>
                    <a:pt x="2283" y="285"/>
                  </a:cubicBezTo>
                  <a:cubicBezTo>
                    <a:pt x="2312" y="247"/>
                    <a:pt x="2359" y="209"/>
                    <a:pt x="2397" y="171"/>
                  </a:cubicBezTo>
                  <a:cubicBezTo>
                    <a:pt x="2435" y="133"/>
                    <a:pt x="2464" y="85"/>
                    <a:pt x="2511" y="57"/>
                  </a:cubicBezTo>
                  <a:cubicBezTo>
                    <a:pt x="2558" y="29"/>
                    <a:pt x="2606" y="0"/>
                    <a:pt x="2682" y="0"/>
                  </a:cubicBezTo>
                  <a:cubicBezTo>
                    <a:pt x="2758" y="0"/>
                    <a:pt x="2901" y="29"/>
                    <a:pt x="2967" y="57"/>
                  </a:cubicBezTo>
                  <a:cubicBezTo>
                    <a:pt x="3033" y="85"/>
                    <a:pt x="3048" y="124"/>
                    <a:pt x="3081" y="171"/>
                  </a:cubicBezTo>
                  <a:cubicBezTo>
                    <a:pt x="3114" y="218"/>
                    <a:pt x="3146" y="291"/>
                    <a:pt x="3165" y="336"/>
                  </a:cubicBezTo>
                  <a:cubicBezTo>
                    <a:pt x="3184" y="381"/>
                    <a:pt x="3188" y="406"/>
                    <a:pt x="3195" y="441"/>
                  </a:cubicBezTo>
                  <a:cubicBezTo>
                    <a:pt x="3202" y="476"/>
                    <a:pt x="3192" y="514"/>
                    <a:pt x="3210" y="546"/>
                  </a:cubicBezTo>
                  <a:cubicBezTo>
                    <a:pt x="3228" y="578"/>
                    <a:pt x="3260" y="604"/>
                    <a:pt x="3300" y="636"/>
                  </a:cubicBezTo>
                  <a:cubicBezTo>
                    <a:pt x="3340" y="668"/>
                    <a:pt x="3401" y="714"/>
                    <a:pt x="3450" y="741"/>
                  </a:cubicBezTo>
                  <a:cubicBezTo>
                    <a:pt x="3499" y="768"/>
                    <a:pt x="3542" y="789"/>
                    <a:pt x="3594" y="798"/>
                  </a:cubicBezTo>
                  <a:cubicBezTo>
                    <a:pt x="3646" y="807"/>
                    <a:pt x="3718" y="807"/>
                    <a:pt x="3765" y="798"/>
                  </a:cubicBezTo>
                  <a:cubicBezTo>
                    <a:pt x="3812" y="789"/>
                    <a:pt x="3841" y="760"/>
                    <a:pt x="3879" y="741"/>
                  </a:cubicBezTo>
                  <a:cubicBezTo>
                    <a:pt x="3917" y="722"/>
                    <a:pt x="3955" y="703"/>
                    <a:pt x="3993" y="684"/>
                  </a:cubicBezTo>
                  <a:cubicBezTo>
                    <a:pt x="4031" y="665"/>
                    <a:pt x="4069" y="656"/>
                    <a:pt x="4107" y="627"/>
                  </a:cubicBezTo>
                  <a:cubicBezTo>
                    <a:pt x="4145" y="598"/>
                    <a:pt x="4183" y="551"/>
                    <a:pt x="4221" y="513"/>
                  </a:cubicBezTo>
                  <a:cubicBezTo>
                    <a:pt x="4259" y="475"/>
                    <a:pt x="4311" y="441"/>
                    <a:pt x="4335" y="399"/>
                  </a:cubicBezTo>
                  <a:cubicBezTo>
                    <a:pt x="4359" y="357"/>
                    <a:pt x="4346" y="308"/>
                    <a:pt x="4365" y="261"/>
                  </a:cubicBezTo>
                  <a:cubicBezTo>
                    <a:pt x="4384" y="214"/>
                    <a:pt x="4431" y="145"/>
                    <a:pt x="4449" y="114"/>
                  </a:cubicBezTo>
                </a:path>
              </a:pathLst>
            </a:custGeom>
            <a:noFill/>
            <a:ln w="9525" cap="flat">
              <a:solidFill>
                <a:srgbClr val="FFFFFF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0" name="Line 193"/>
            <p:cNvSpPr>
              <a:spLocks noChangeShapeType="1"/>
            </p:cNvSpPr>
            <p:nvPr/>
          </p:nvSpPr>
          <p:spPr bwMode="auto">
            <a:xfrm>
              <a:off x="6096" y="2511"/>
              <a:ext cx="57" cy="780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lg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1" name="AutoShape 194"/>
            <p:cNvSpPr>
              <a:spLocks/>
            </p:cNvSpPr>
            <p:nvPr/>
          </p:nvSpPr>
          <p:spPr bwMode="auto">
            <a:xfrm>
              <a:off x="7920" y="2103"/>
              <a:ext cx="627" cy="399"/>
            </a:xfrm>
            <a:prstGeom prst="callout1">
              <a:avLst>
                <a:gd name="adj1" fmla="val 45111"/>
                <a:gd name="adj2" fmla="val -19139"/>
                <a:gd name="adj3" fmla="val 453384"/>
                <a:gd name="adj4" fmla="val -13684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2" name="AutoShape 195"/>
            <p:cNvSpPr>
              <a:spLocks/>
            </p:cNvSpPr>
            <p:nvPr/>
          </p:nvSpPr>
          <p:spPr bwMode="auto">
            <a:xfrm>
              <a:off x="4215" y="10311"/>
              <a:ext cx="678" cy="465"/>
            </a:xfrm>
            <a:prstGeom prst="callout1">
              <a:avLst>
                <a:gd name="adj1" fmla="val 38708"/>
                <a:gd name="adj2" fmla="val -17699"/>
                <a:gd name="adj3" fmla="val -304514"/>
                <a:gd name="adj4" fmla="val -11017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3" name="AutoShape 196"/>
            <p:cNvSpPr>
              <a:spLocks/>
            </p:cNvSpPr>
            <p:nvPr/>
          </p:nvSpPr>
          <p:spPr bwMode="auto">
            <a:xfrm>
              <a:off x="8802" y="10425"/>
              <a:ext cx="543" cy="465"/>
            </a:xfrm>
            <a:prstGeom prst="callout1">
              <a:avLst>
                <a:gd name="adj1" fmla="val 38708"/>
                <a:gd name="adj2" fmla="val -22097"/>
                <a:gd name="adj3" fmla="val -488389"/>
                <a:gd name="adj4" fmla="val -132046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13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4" name="AutoShape 197"/>
            <p:cNvSpPr>
              <a:spLocks/>
            </p:cNvSpPr>
            <p:nvPr/>
          </p:nvSpPr>
          <p:spPr bwMode="auto">
            <a:xfrm>
              <a:off x="4071" y="2103"/>
              <a:ext cx="885" cy="399"/>
            </a:xfrm>
            <a:prstGeom prst="callout1">
              <a:avLst>
                <a:gd name="adj1" fmla="val 45111"/>
                <a:gd name="adj2" fmla="val -13560"/>
                <a:gd name="adj3" fmla="val 584963"/>
                <a:gd name="adj4" fmla="val -125764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2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12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5" name="Line 198"/>
            <p:cNvSpPr>
              <a:spLocks noChangeShapeType="1"/>
            </p:cNvSpPr>
            <p:nvPr/>
          </p:nvSpPr>
          <p:spPr bwMode="auto">
            <a:xfrm>
              <a:off x="3816" y="2559"/>
              <a:ext cx="1824" cy="199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36" name="Line 199"/>
            <p:cNvSpPr>
              <a:spLocks noChangeShapeType="1"/>
            </p:cNvSpPr>
            <p:nvPr/>
          </p:nvSpPr>
          <p:spPr bwMode="auto">
            <a:xfrm flipH="1">
              <a:off x="4215" y="3813"/>
              <a:ext cx="741" cy="74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pic>
        <p:nvPicPr>
          <p:cNvPr id="249" name="Picture 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8532440" cy="3050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" name="Подзаголовок 2"/>
          <p:cNvSpPr txBox="1">
            <a:spLocks/>
          </p:cNvSpPr>
          <p:nvPr/>
        </p:nvSpPr>
        <p:spPr>
          <a:xfrm>
            <a:off x="1225" y="0"/>
            <a:ext cx="9036496" cy="141277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600" dirty="0" smtClean="0"/>
              <a:t>              </a:t>
            </a:r>
            <a:r>
              <a:rPr lang="ru-RU" sz="2900" b="1" dirty="0" smtClean="0">
                <a:solidFill>
                  <a:schemeClr val="tx1"/>
                </a:solidFill>
              </a:rPr>
              <a:t>X Всероссийский Конгресс «Государственное регулирование недропользования 2015»</a:t>
            </a:r>
            <a:endParaRPr lang="ru-RU" sz="29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600" b="1" dirty="0" smtClean="0">
                <a:solidFill>
                  <a:srgbClr val="4921F1"/>
                </a:solidFill>
                <a:latin typeface="Times New Roman" pitchFamily="18" charset="0"/>
                <a:cs typeface="Times New Roman" pitchFamily="18" charset="0"/>
              </a:rPr>
              <a:t>                 «Практические вопросы нормативного и организационного обеспечения рационального недропользования. Проекты планировки. Судебная практика.»</a:t>
            </a:r>
          </a:p>
          <a:p>
            <a:pPr>
              <a:spcBef>
                <a:spcPts val="0"/>
              </a:spcBef>
            </a:pPr>
            <a:endParaRPr lang="ru-RU" sz="1300" b="1" i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ru-RU" sz="1300" b="1" i="1" dirty="0" smtClean="0">
                <a:solidFill>
                  <a:schemeClr val="tx1"/>
                </a:solidFill>
              </a:rPr>
              <a:t>ФГБОУ  ВПО «ГОСУДАРСТВЕННЫЙ  УНИВЕРСИТЕТ   УПРАВЛЕНИЯ» (ГУУ)</a:t>
            </a:r>
            <a:endParaRPr lang="ru-RU" sz="13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endParaRPr lang="ru-RU" sz="1600" b="1" dirty="0" smtClean="0">
              <a:solidFill>
                <a:srgbClr val="4921F1"/>
              </a:solidFill>
            </a:endParaRPr>
          </a:p>
          <a:p>
            <a:pPr>
              <a:spcBef>
                <a:spcPts val="0"/>
              </a:spcBef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5958091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686</Words>
  <Application>Microsoft Office PowerPoint</Application>
  <PresentationFormat>Экран (4:3)</PresentationFormat>
  <Paragraphs>133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         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</dc:title>
  <dc:creator>IAV</dc:creator>
  <cp:lastModifiedBy>WS-002</cp:lastModifiedBy>
  <cp:revision>64</cp:revision>
  <dcterms:created xsi:type="dcterms:W3CDTF">2015-03-23T13:52:17Z</dcterms:created>
  <dcterms:modified xsi:type="dcterms:W3CDTF">2015-05-29T07:40:04Z</dcterms:modified>
</cp:coreProperties>
</file>