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427" r:id="rId2"/>
    <p:sldId id="409" r:id="rId3"/>
    <p:sldId id="410" r:id="rId4"/>
    <p:sldId id="411" r:id="rId5"/>
    <p:sldId id="412" r:id="rId6"/>
    <p:sldId id="413" r:id="rId7"/>
    <p:sldId id="415" r:id="rId8"/>
    <p:sldId id="416" r:id="rId9"/>
    <p:sldId id="418" r:id="rId10"/>
    <p:sldId id="419" r:id="rId11"/>
    <p:sldId id="420" r:id="rId12"/>
    <p:sldId id="424" r:id="rId13"/>
    <p:sldId id="425" r:id="rId14"/>
    <p:sldId id="423" r:id="rId15"/>
    <p:sldId id="422" r:id="rId16"/>
    <p:sldId id="421" r:id="rId17"/>
    <p:sldId id="426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72B6"/>
    <a:srgbClr val="746AB2"/>
    <a:srgbClr val="685DAB"/>
    <a:srgbClr val="576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B07F01-2E71-48F3-9308-7206CE333B22}" type="doc">
      <dgm:prSet loTypeId="urn:microsoft.com/office/officeart/2005/8/layout/vList3" loCatId="list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A18EBD4-842B-4E62-98D4-A7601CF8C5FA}">
      <dgm:prSet phldrT="[Текст]" custT="1"/>
      <dgm:spPr/>
      <dgm:t>
        <a:bodyPr rIns="36000"/>
        <a:lstStyle/>
        <a:p>
          <a:pPr>
            <a:lnSpc>
              <a:spcPct val="80000"/>
            </a:lnSpc>
          </a:pPr>
          <a:r>
            <a: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организации архитектурной среды образовательной организации;</a:t>
          </a:r>
        </a:p>
      </dgm:t>
    </dgm:pt>
    <dgm:pt modelId="{5D289C65-0B11-4E36-BDAF-27831BAF7610}" type="parTrans" cxnId="{7CBAEBFB-F05D-4857-BB60-ED5D6F726A6D}">
      <dgm:prSet/>
      <dgm:spPr/>
      <dgm:t>
        <a:bodyPr/>
        <a:lstStyle/>
        <a:p>
          <a:pPr>
            <a:lnSpc>
              <a:spcPct val="80000"/>
            </a:lnSpc>
          </a:pPr>
          <a:endParaRPr lang="ru-RU" sz="2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034863E-4DE0-4918-953C-EDA261C89AEB}" type="sibTrans" cxnId="{7CBAEBFB-F05D-4857-BB60-ED5D6F726A6D}">
      <dgm:prSet/>
      <dgm:spPr/>
      <dgm:t>
        <a:bodyPr/>
        <a:lstStyle/>
        <a:p>
          <a:pPr>
            <a:lnSpc>
              <a:spcPct val="80000"/>
            </a:lnSpc>
          </a:pPr>
          <a:endParaRPr lang="ru-RU" sz="2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F3C5557-8175-41CA-8F40-7EA85BEFA679}">
      <dgm:prSet phldrT="[Текст]" custT="1"/>
      <dgm:spPr/>
      <dgm:t>
        <a:bodyPr rIns="36000"/>
        <a:lstStyle/>
        <a:p>
          <a:pPr>
            <a:lnSpc>
              <a:spcPct val="80000"/>
            </a:lnSpc>
          </a:pPr>
          <a:r>
            <a: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организации рабочего места обучающегося;</a:t>
          </a:r>
        </a:p>
      </dgm:t>
    </dgm:pt>
    <dgm:pt modelId="{77D228EA-821F-4AEF-85E7-9CA612466550}" type="parTrans" cxnId="{868AE1C9-4097-48F9-9B5C-DFC381774771}">
      <dgm:prSet/>
      <dgm:spPr/>
      <dgm:t>
        <a:bodyPr/>
        <a:lstStyle/>
        <a:p>
          <a:pPr>
            <a:lnSpc>
              <a:spcPct val="80000"/>
            </a:lnSpc>
          </a:pPr>
          <a:endParaRPr lang="ru-RU" sz="2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CD5A361-94D3-46B6-A33D-663C23384DA1}" type="sibTrans" cxnId="{868AE1C9-4097-48F9-9B5C-DFC381774771}">
      <dgm:prSet/>
      <dgm:spPr/>
      <dgm:t>
        <a:bodyPr/>
        <a:lstStyle/>
        <a:p>
          <a:pPr>
            <a:lnSpc>
              <a:spcPct val="80000"/>
            </a:lnSpc>
          </a:pPr>
          <a:endParaRPr lang="ru-RU" sz="2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579F86A-AD27-4335-8BE8-BA29545EB707}">
      <dgm:prSet phldrT="[Текст]" custT="1"/>
      <dgm:spPr/>
      <dgm:t>
        <a:bodyPr rIns="36000"/>
        <a:lstStyle/>
        <a:p>
          <a:pPr>
            <a:lnSpc>
              <a:spcPct val="80000"/>
            </a:lnSpc>
          </a:pPr>
          <a:r>
            <a: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техническим и программным средствам общего и специального назначения, учебно-методическому обеспечению.</a:t>
          </a:r>
        </a:p>
      </dgm:t>
    </dgm:pt>
    <dgm:pt modelId="{F628AC87-530E-47FD-BC7B-14FAF908493B}" type="parTrans" cxnId="{7CB7FEB4-0788-4609-A7A8-B8BCE1C6F471}">
      <dgm:prSet/>
      <dgm:spPr/>
      <dgm:t>
        <a:bodyPr/>
        <a:lstStyle/>
        <a:p>
          <a:pPr>
            <a:lnSpc>
              <a:spcPct val="80000"/>
            </a:lnSpc>
          </a:pPr>
          <a:endParaRPr lang="ru-RU" sz="2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5A6AABF-C27C-468C-A6D4-D2B90A554794}" type="sibTrans" cxnId="{7CB7FEB4-0788-4609-A7A8-B8BCE1C6F471}">
      <dgm:prSet/>
      <dgm:spPr/>
      <dgm:t>
        <a:bodyPr/>
        <a:lstStyle/>
        <a:p>
          <a:pPr>
            <a:lnSpc>
              <a:spcPct val="80000"/>
            </a:lnSpc>
          </a:pPr>
          <a:endParaRPr lang="ru-RU" sz="2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7901E5A-52B6-42B4-A89E-8DECA9C78300}" type="pres">
      <dgm:prSet presAssocID="{A5B07F01-2E71-48F3-9308-7206CE333B22}" presName="linearFlow" presStyleCnt="0">
        <dgm:presLayoutVars>
          <dgm:dir/>
          <dgm:resizeHandles val="exact"/>
        </dgm:presLayoutVars>
      </dgm:prSet>
      <dgm:spPr/>
    </dgm:pt>
    <dgm:pt modelId="{80E5D486-191C-42FB-97E5-EF0029DF8A22}" type="pres">
      <dgm:prSet presAssocID="{6A18EBD4-842B-4E62-98D4-A7601CF8C5FA}" presName="composite" presStyleCnt="0"/>
      <dgm:spPr/>
    </dgm:pt>
    <dgm:pt modelId="{DB512C00-5147-46D3-BDB6-2434EE5EFCEC}" type="pres">
      <dgm:prSet presAssocID="{6A18EBD4-842B-4E62-98D4-A7601CF8C5FA}" presName="imgShp" presStyleLbl="fgImgPlace1" presStyleIdx="0" presStyleCnt="3" custLinFactNeighborX="-77797" custLinFactNeighborY="213"/>
      <dgm:spPr/>
    </dgm:pt>
    <dgm:pt modelId="{00756A64-DCC5-401F-9E25-F51DAB595071}" type="pres">
      <dgm:prSet presAssocID="{6A18EBD4-842B-4E62-98D4-A7601CF8C5FA}" presName="txShp" presStyleLbl="node1" presStyleIdx="0" presStyleCnt="3" custScaleX="135320" custLinFactNeighborX="7117" custLinFactNeighborY="124">
        <dgm:presLayoutVars>
          <dgm:bulletEnabled val="1"/>
        </dgm:presLayoutVars>
      </dgm:prSet>
      <dgm:spPr/>
    </dgm:pt>
    <dgm:pt modelId="{2F576CC1-244B-41AB-BFF9-225F90503E5F}" type="pres">
      <dgm:prSet presAssocID="{8034863E-4DE0-4918-953C-EDA261C89AEB}" presName="spacing" presStyleCnt="0"/>
      <dgm:spPr/>
    </dgm:pt>
    <dgm:pt modelId="{923FF4F9-024D-4544-9C2C-4BA97950C921}" type="pres">
      <dgm:prSet presAssocID="{9F3C5557-8175-41CA-8F40-7EA85BEFA679}" presName="composite" presStyleCnt="0"/>
      <dgm:spPr/>
    </dgm:pt>
    <dgm:pt modelId="{3256160D-D58B-49DA-A4E0-0471DEA697D0}" type="pres">
      <dgm:prSet presAssocID="{9F3C5557-8175-41CA-8F40-7EA85BEFA679}" presName="imgShp" presStyleLbl="fgImgPlace1" presStyleIdx="1" presStyleCnt="3" custLinFactNeighborX="-77797" custLinFactNeighborY="213"/>
      <dgm:spPr/>
    </dgm:pt>
    <dgm:pt modelId="{8AEF664E-6ABC-47F8-B170-CDA07D0EF6BD}" type="pres">
      <dgm:prSet presAssocID="{9F3C5557-8175-41CA-8F40-7EA85BEFA679}" presName="txShp" presStyleLbl="node1" presStyleIdx="1" presStyleCnt="3" custScaleX="135320" custLinFactNeighborX="7117" custLinFactNeighborY="124">
        <dgm:presLayoutVars>
          <dgm:bulletEnabled val="1"/>
        </dgm:presLayoutVars>
      </dgm:prSet>
      <dgm:spPr/>
    </dgm:pt>
    <dgm:pt modelId="{07B0BEFE-3B72-48CB-9255-C3671AE31EB5}" type="pres">
      <dgm:prSet presAssocID="{9CD5A361-94D3-46B6-A33D-663C23384DA1}" presName="spacing" presStyleCnt="0"/>
      <dgm:spPr/>
    </dgm:pt>
    <dgm:pt modelId="{E838911F-E644-4C7C-BC4B-095E7FDA2A05}" type="pres">
      <dgm:prSet presAssocID="{0579F86A-AD27-4335-8BE8-BA29545EB707}" presName="composite" presStyleCnt="0"/>
      <dgm:spPr/>
    </dgm:pt>
    <dgm:pt modelId="{690CBBD6-A006-40BF-AB89-3CC3E44096FE}" type="pres">
      <dgm:prSet presAssocID="{0579F86A-AD27-4335-8BE8-BA29545EB707}" presName="imgShp" presStyleLbl="fgImgPlace1" presStyleIdx="2" presStyleCnt="3" custLinFactNeighborX="-77797" custLinFactNeighborY="213"/>
      <dgm:spPr/>
    </dgm:pt>
    <dgm:pt modelId="{17588508-C6A5-47A4-9DB0-89F324132583}" type="pres">
      <dgm:prSet presAssocID="{0579F86A-AD27-4335-8BE8-BA29545EB707}" presName="txShp" presStyleLbl="node1" presStyleIdx="2" presStyleCnt="3" custScaleX="135320" custLinFactNeighborX="7117" custLinFactNeighborY="124">
        <dgm:presLayoutVars>
          <dgm:bulletEnabled val="1"/>
        </dgm:presLayoutVars>
      </dgm:prSet>
      <dgm:spPr/>
    </dgm:pt>
  </dgm:ptLst>
  <dgm:cxnLst>
    <dgm:cxn modelId="{50ED699E-AACD-4A09-BE83-E50497F8A258}" type="presOf" srcId="{A5B07F01-2E71-48F3-9308-7206CE333B22}" destId="{47901E5A-52B6-42B4-A89E-8DECA9C78300}" srcOrd="0" destOrd="0" presId="urn:microsoft.com/office/officeart/2005/8/layout/vList3"/>
    <dgm:cxn modelId="{7CB7FEB4-0788-4609-A7A8-B8BCE1C6F471}" srcId="{A5B07F01-2E71-48F3-9308-7206CE333B22}" destId="{0579F86A-AD27-4335-8BE8-BA29545EB707}" srcOrd="2" destOrd="0" parTransId="{F628AC87-530E-47FD-BC7B-14FAF908493B}" sibTransId="{95A6AABF-C27C-468C-A6D4-D2B90A554794}"/>
    <dgm:cxn modelId="{D9EAE5B8-B786-484C-875D-9EB762CD36AE}" type="presOf" srcId="{0579F86A-AD27-4335-8BE8-BA29545EB707}" destId="{17588508-C6A5-47A4-9DB0-89F324132583}" srcOrd="0" destOrd="0" presId="urn:microsoft.com/office/officeart/2005/8/layout/vList3"/>
    <dgm:cxn modelId="{84AAD1BC-1589-49CF-A071-31C05A2CCB84}" type="presOf" srcId="{6A18EBD4-842B-4E62-98D4-A7601CF8C5FA}" destId="{00756A64-DCC5-401F-9E25-F51DAB595071}" srcOrd="0" destOrd="0" presId="urn:microsoft.com/office/officeart/2005/8/layout/vList3"/>
    <dgm:cxn modelId="{868AE1C9-4097-48F9-9B5C-DFC381774771}" srcId="{A5B07F01-2E71-48F3-9308-7206CE333B22}" destId="{9F3C5557-8175-41CA-8F40-7EA85BEFA679}" srcOrd="1" destOrd="0" parTransId="{77D228EA-821F-4AEF-85E7-9CA612466550}" sibTransId="{9CD5A361-94D3-46B6-A33D-663C23384DA1}"/>
    <dgm:cxn modelId="{A92647D8-3B22-4376-AF99-F61F505D4ECD}" type="presOf" srcId="{9F3C5557-8175-41CA-8F40-7EA85BEFA679}" destId="{8AEF664E-6ABC-47F8-B170-CDA07D0EF6BD}" srcOrd="0" destOrd="0" presId="urn:microsoft.com/office/officeart/2005/8/layout/vList3"/>
    <dgm:cxn modelId="{7CBAEBFB-F05D-4857-BB60-ED5D6F726A6D}" srcId="{A5B07F01-2E71-48F3-9308-7206CE333B22}" destId="{6A18EBD4-842B-4E62-98D4-A7601CF8C5FA}" srcOrd="0" destOrd="0" parTransId="{5D289C65-0B11-4E36-BDAF-27831BAF7610}" sibTransId="{8034863E-4DE0-4918-953C-EDA261C89AEB}"/>
    <dgm:cxn modelId="{AE332B39-7F5A-4E1E-BEA3-46552743992A}" type="presParOf" srcId="{47901E5A-52B6-42B4-A89E-8DECA9C78300}" destId="{80E5D486-191C-42FB-97E5-EF0029DF8A22}" srcOrd="0" destOrd="0" presId="urn:microsoft.com/office/officeart/2005/8/layout/vList3"/>
    <dgm:cxn modelId="{57E3AE29-2637-428F-9C17-39436F2FC36B}" type="presParOf" srcId="{80E5D486-191C-42FB-97E5-EF0029DF8A22}" destId="{DB512C00-5147-46D3-BDB6-2434EE5EFCEC}" srcOrd="0" destOrd="0" presId="urn:microsoft.com/office/officeart/2005/8/layout/vList3"/>
    <dgm:cxn modelId="{7E65EF0C-00D6-47EE-BEFD-54AE76B59EBB}" type="presParOf" srcId="{80E5D486-191C-42FB-97E5-EF0029DF8A22}" destId="{00756A64-DCC5-401F-9E25-F51DAB595071}" srcOrd="1" destOrd="0" presId="urn:microsoft.com/office/officeart/2005/8/layout/vList3"/>
    <dgm:cxn modelId="{F14B6041-A37B-416C-836C-0C832ED6E811}" type="presParOf" srcId="{47901E5A-52B6-42B4-A89E-8DECA9C78300}" destId="{2F576CC1-244B-41AB-BFF9-225F90503E5F}" srcOrd="1" destOrd="0" presId="urn:microsoft.com/office/officeart/2005/8/layout/vList3"/>
    <dgm:cxn modelId="{978946B4-7B1A-485C-A0CD-97B901A6D6E3}" type="presParOf" srcId="{47901E5A-52B6-42B4-A89E-8DECA9C78300}" destId="{923FF4F9-024D-4544-9C2C-4BA97950C921}" srcOrd="2" destOrd="0" presId="urn:microsoft.com/office/officeart/2005/8/layout/vList3"/>
    <dgm:cxn modelId="{D1F3EB10-FA23-4CCA-862F-CA9CF25B6FFE}" type="presParOf" srcId="{923FF4F9-024D-4544-9C2C-4BA97950C921}" destId="{3256160D-D58B-49DA-A4E0-0471DEA697D0}" srcOrd="0" destOrd="0" presId="urn:microsoft.com/office/officeart/2005/8/layout/vList3"/>
    <dgm:cxn modelId="{2DD9D5B9-0FB7-4BD0-BE4E-F7DCF8875BA7}" type="presParOf" srcId="{923FF4F9-024D-4544-9C2C-4BA97950C921}" destId="{8AEF664E-6ABC-47F8-B170-CDA07D0EF6BD}" srcOrd="1" destOrd="0" presId="urn:microsoft.com/office/officeart/2005/8/layout/vList3"/>
    <dgm:cxn modelId="{B0B14B69-2B1C-4911-BFD4-E4123F66B93D}" type="presParOf" srcId="{47901E5A-52B6-42B4-A89E-8DECA9C78300}" destId="{07B0BEFE-3B72-48CB-9255-C3671AE31EB5}" srcOrd="3" destOrd="0" presId="urn:microsoft.com/office/officeart/2005/8/layout/vList3"/>
    <dgm:cxn modelId="{8BF031C6-88DD-433B-A4C4-2700218B71F1}" type="presParOf" srcId="{47901E5A-52B6-42B4-A89E-8DECA9C78300}" destId="{E838911F-E644-4C7C-BC4B-095E7FDA2A05}" srcOrd="4" destOrd="0" presId="urn:microsoft.com/office/officeart/2005/8/layout/vList3"/>
    <dgm:cxn modelId="{C16A1AFB-7F85-47F8-8765-287D574F5F9C}" type="presParOf" srcId="{E838911F-E644-4C7C-BC4B-095E7FDA2A05}" destId="{690CBBD6-A006-40BF-AB89-3CC3E44096FE}" srcOrd="0" destOrd="0" presId="urn:microsoft.com/office/officeart/2005/8/layout/vList3"/>
    <dgm:cxn modelId="{A3AC46AD-9673-4454-98E9-D8DACD7DF081}" type="presParOf" srcId="{E838911F-E644-4C7C-BC4B-095E7FDA2A05}" destId="{17588508-C6A5-47A4-9DB0-89F32413258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FD97B5-5988-4229-AA12-67FC46096413}" type="doc">
      <dgm:prSet loTypeId="urn:microsoft.com/office/officeart/2008/layout/PictureAccentList" loCatId="picture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F04D395-A415-4C3B-882F-8E8290A38ED1}">
      <dgm:prSet phldrT="[Текст]" custT="1"/>
      <dgm:spPr/>
      <dgm:t>
        <a:bodyPr/>
        <a:lstStyle/>
        <a:p>
          <a:pPr>
            <a:lnSpc>
              <a:spcPct val="90000"/>
            </a:lnSpc>
            <a:spcBef>
              <a:spcPts val="0"/>
            </a:spcBef>
            <a:spcAft>
              <a:spcPts val="0"/>
            </a:spcAft>
          </a:pPr>
          <a:r>
            <a:rPr lang="ru-RU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Структура требований к составу специальных условий</a:t>
          </a:r>
          <a:endParaRPr lang="ru-RU" sz="24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C3B77E0-62AB-4263-9D22-7AC0282B6D32}" type="parTrans" cxnId="{81C159A3-054C-499E-8C88-D03DBDB1798E}">
      <dgm:prSet/>
      <dgm:spPr/>
      <dgm:t>
        <a:bodyPr/>
        <a:lstStyle/>
        <a:p>
          <a:pPr>
            <a:lnSpc>
              <a:spcPct val="90000"/>
            </a:lnSpc>
            <a:spcBef>
              <a:spcPts val="0"/>
            </a:spcBef>
            <a:spcAft>
              <a:spcPts val="0"/>
            </a:spcAft>
          </a:pPr>
          <a:endParaRPr lang="ru-RU" sz="2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BD81DAB-5154-41FE-83CE-556038977C86}" type="sibTrans" cxnId="{81C159A3-054C-499E-8C88-D03DBDB1798E}">
      <dgm:prSet custT="1"/>
      <dgm:spPr/>
      <dgm:t>
        <a:bodyPr/>
        <a:lstStyle/>
        <a:p>
          <a:pPr>
            <a:lnSpc>
              <a:spcPct val="90000"/>
            </a:lnSpc>
            <a:spcBef>
              <a:spcPts val="0"/>
            </a:spcBef>
            <a:spcAft>
              <a:spcPts val="0"/>
            </a:spcAft>
          </a:pPr>
          <a:endParaRPr lang="ru-RU" sz="2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85494C5-36EF-4066-825D-7169561FC06A}">
      <dgm:prSet custT="1"/>
      <dgm:spPr/>
      <dgm:t>
        <a:bodyPr/>
        <a:lstStyle/>
        <a:p>
          <a:pPr>
            <a:lnSpc>
              <a:spcPct val="90000"/>
            </a:lnSpc>
            <a:spcBef>
              <a:spcPts val="0"/>
            </a:spcBef>
            <a:spcAft>
              <a:spcPts val="0"/>
            </a:spcAft>
          </a:pPr>
          <a:r>
            <a: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Wingdings 2" panose="05020102010507070707" pitchFamily="18" charset="2"/>
            </a:rPr>
            <a:t> </a:t>
          </a:r>
          <a:r>
            <a: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Специальные требования </a:t>
          </a:r>
        </a:p>
        <a:p>
          <a:pPr>
            <a:lnSpc>
              <a:spcPct val="90000"/>
            </a:lnSpc>
            <a:spcBef>
              <a:spcPts val="0"/>
            </a:spcBef>
            <a:spcAft>
              <a:spcPts val="0"/>
            </a:spcAft>
          </a:pPr>
          <a:r>
            <a: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(по нозологиям)</a:t>
          </a:r>
        </a:p>
      </dgm:t>
    </dgm:pt>
    <dgm:pt modelId="{32E491AA-2833-4551-81BC-7801D9CB5720}" type="parTrans" cxnId="{DB8A953D-6A54-424C-9045-93612B3298C8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A2A4DDA1-5D50-41E5-96C5-8AB9567E2D51}" type="sibTrans" cxnId="{DB8A953D-6A54-424C-9045-93612B3298C8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681E9B04-1180-4BD2-B1EA-4B0EA033716C}">
      <dgm:prSet phldrT="[Текст]" custT="1"/>
      <dgm:spPr/>
      <dgm:t>
        <a:bodyPr/>
        <a:lstStyle/>
        <a:p>
          <a:pPr>
            <a:lnSpc>
              <a:spcPct val="90000"/>
            </a:lnSpc>
            <a:spcBef>
              <a:spcPts val="0"/>
            </a:spcBef>
            <a:spcAft>
              <a:spcPts val="0"/>
            </a:spcAft>
          </a:pPr>
          <a:r>
            <a: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Wingdings 2" panose="05020102010507070707" pitchFamily="18" charset="2"/>
            </a:rPr>
            <a:t> </a:t>
          </a:r>
          <a:r>
            <a: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Общие требования </a:t>
          </a:r>
        </a:p>
      </dgm:t>
    </dgm:pt>
    <dgm:pt modelId="{F93AF2BC-D4A7-4C75-9DE8-25C3C44E7E17}" type="parTrans" cxnId="{BF7DA862-5968-4884-BFC0-524FC07600D5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64BBEBE4-3C60-4822-A0B9-C43DFA40FCDE}" type="sibTrans" cxnId="{BF7DA862-5968-4884-BFC0-524FC07600D5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9CB0E3D5-5737-4208-A876-C4BBB61B32C2}" type="pres">
      <dgm:prSet presAssocID="{36FD97B5-5988-4229-AA12-67FC4609641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66B0CA1E-DFB8-44A9-9B9A-4AB77CE4FCAE}" type="pres">
      <dgm:prSet presAssocID="{0F04D395-A415-4C3B-882F-8E8290A38ED1}" presName="root" presStyleCnt="0">
        <dgm:presLayoutVars>
          <dgm:chMax/>
          <dgm:chPref val="4"/>
        </dgm:presLayoutVars>
      </dgm:prSet>
      <dgm:spPr/>
    </dgm:pt>
    <dgm:pt modelId="{9529A465-A002-4AAD-A08F-47288A8685E5}" type="pres">
      <dgm:prSet presAssocID="{0F04D395-A415-4C3B-882F-8E8290A38ED1}" presName="rootComposite" presStyleCnt="0">
        <dgm:presLayoutVars/>
      </dgm:prSet>
      <dgm:spPr/>
    </dgm:pt>
    <dgm:pt modelId="{06E4C455-1E6D-4DB8-8CED-C922223BE276}" type="pres">
      <dgm:prSet presAssocID="{0F04D395-A415-4C3B-882F-8E8290A38ED1}" presName="rootText" presStyleLbl="node0" presStyleIdx="0" presStyleCnt="1">
        <dgm:presLayoutVars>
          <dgm:chMax/>
          <dgm:chPref val="4"/>
        </dgm:presLayoutVars>
      </dgm:prSet>
      <dgm:spPr/>
    </dgm:pt>
    <dgm:pt modelId="{21B2D210-C97C-490A-84F1-5FC20DA29860}" type="pres">
      <dgm:prSet presAssocID="{0F04D395-A415-4C3B-882F-8E8290A38ED1}" presName="childShape" presStyleCnt="0">
        <dgm:presLayoutVars>
          <dgm:chMax val="0"/>
          <dgm:chPref val="0"/>
        </dgm:presLayoutVars>
      </dgm:prSet>
      <dgm:spPr/>
    </dgm:pt>
    <dgm:pt modelId="{DD425845-F300-460A-B5B8-767065719279}" type="pres">
      <dgm:prSet presAssocID="{681E9B04-1180-4BD2-B1EA-4B0EA033716C}" presName="childComposite" presStyleCnt="0">
        <dgm:presLayoutVars>
          <dgm:chMax val="0"/>
          <dgm:chPref val="0"/>
        </dgm:presLayoutVars>
      </dgm:prSet>
      <dgm:spPr/>
    </dgm:pt>
    <dgm:pt modelId="{E9390E4B-90BF-40C4-B52E-CC1793B132A8}" type="pres">
      <dgm:prSet presAssocID="{681E9B04-1180-4BD2-B1EA-4B0EA033716C}" presName="Image" presStyleLbl="node1" presStyleIdx="0" presStyleCnt="2"/>
      <dgm:spPr/>
    </dgm:pt>
    <dgm:pt modelId="{40D6A146-1A2E-40C5-B95B-983D08003839}" type="pres">
      <dgm:prSet presAssocID="{681E9B04-1180-4BD2-B1EA-4B0EA033716C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07331A3A-1383-4378-9DC2-263288E7AAD6}" type="pres">
      <dgm:prSet presAssocID="{985494C5-36EF-4066-825D-7169561FC06A}" presName="childComposite" presStyleCnt="0">
        <dgm:presLayoutVars>
          <dgm:chMax val="0"/>
          <dgm:chPref val="0"/>
        </dgm:presLayoutVars>
      </dgm:prSet>
      <dgm:spPr/>
    </dgm:pt>
    <dgm:pt modelId="{48E4203C-075C-4B47-A96E-BB7837C4E055}" type="pres">
      <dgm:prSet presAssocID="{985494C5-36EF-4066-825D-7169561FC06A}" presName="Image" presStyleLbl="node1" presStyleIdx="1" presStyleCnt="2"/>
      <dgm:spPr/>
    </dgm:pt>
    <dgm:pt modelId="{EADC264C-E9BE-41EC-90A1-766B55EBFEF7}" type="pres">
      <dgm:prSet presAssocID="{985494C5-36EF-4066-825D-7169561FC06A}" presName="childText" presStyleLbl="lnNode1" presStyleIdx="1" presStyleCnt="2" custScaleY="123612">
        <dgm:presLayoutVars>
          <dgm:chMax val="0"/>
          <dgm:chPref val="0"/>
          <dgm:bulletEnabled val="1"/>
        </dgm:presLayoutVars>
      </dgm:prSet>
      <dgm:spPr/>
    </dgm:pt>
  </dgm:ptLst>
  <dgm:cxnLst>
    <dgm:cxn modelId="{328E0102-9406-4D3C-A051-8D8321C3E5FF}" type="presOf" srcId="{36FD97B5-5988-4229-AA12-67FC46096413}" destId="{9CB0E3D5-5737-4208-A876-C4BBB61B32C2}" srcOrd="0" destOrd="0" presId="urn:microsoft.com/office/officeart/2008/layout/PictureAccentList"/>
    <dgm:cxn modelId="{DB8A953D-6A54-424C-9045-93612B3298C8}" srcId="{0F04D395-A415-4C3B-882F-8E8290A38ED1}" destId="{985494C5-36EF-4066-825D-7169561FC06A}" srcOrd="1" destOrd="0" parTransId="{32E491AA-2833-4551-81BC-7801D9CB5720}" sibTransId="{A2A4DDA1-5D50-41E5-96C5-8AB9567E2D51}"/>
    <dgm:cxn modelId="{D4F1F944-EB0B-43DB-8553-08E48B1B832D}" type="presOf" srcId="{681E9B04-1180-4BD2-B1EA-4B0EA033716C}" destId="{40D6A146-1A2E-40C5-B95B-983D08003839}" srcOrd="0" destOrd="0" presId="urn:microsoft.com/office/officeart/2008/layout/PictureAccentList"/>
    <dgm:cxn modelId="{BF7DA862-5968-4884-BFC0-524FC07600D5}" srcId="{0F04D395-A415-4C3B-882F-8E8290A38ED1}" destId="{681E9B04-1180-4BD2-B1EA-4B0EA033716C}" srcOrd="0" destOrd="0" parTransId="{F93AF2BC-D4A7-4C75-9DE8-25C3C44E7E17}" sibTransId="{64BBEBE4-3C60-4822-A0B9-C43DFA40FCDE}"/>
    <dgm:cxn modelId="{4C7EC98E-0579-466B-9EEC-06BA4476D945}" type="presOf" srcId="{985494C5-36EF-4066-825D-7169561FC06A}" destId="{EADC264C-E9BE-41EC-90A1-766B55EBFEF7}" srcOrd="0" destOrd="0" presId="urn:microsoft.com/office/officeart/2008/layout/PictureAccentList"/>
    <dgm:cxn modelId="{81C159A3-054C-499E-8C88-D03DBDB1798E}" srcId="{36FD97B5-5988-4229-AA12-67FC46096413}" destId="{0F04D395-A415-4C3B-882F-8E8290A38ED1}" srcOrd="0" destOrd="0" parTransId="{CC3B77E0-62AB-4263-9D22-7AC0282B6D32}" sibTransId="{1BD81DAB-5154-41FE-83CE-556038977C86}"/>
    <dgm:cxn modelId="{A7BDB8BB-0541-4D36-BB82-1FF8E128938F}" type="presOf" srcId="{0F04D395-A415-4C3B-882F-8E8290A38ED1}" destId="{06E4C455-1E6D-4DB8-8CED-C922223BE276}" srcOrd="0" destOrd="0" presId="urn:microsoft.com/office/officeart/2008/layout/PictureAccentList"/>
    <dgm:cxn modelId="{6EBEDD5C-21CC-4CD0-AECC-ADAFB60B2486}" type="presParOf" srcId="{9CB0E3D5-5737-4208-A876-C4BBB61B32C2}" destId="{66B0CA1E-DFB8-44A9-9B9A-4AB77CE4FCAE}" srcOrd="0" destOrd="0" presId="urn:microsoft.com/office/officeart/2008/layout/PictureAccentList"/>
    <dgm:cxn modelId="{E9EBDEE6-7C2E-41E8-A11F-71DC37BEDD00}" type="presParOf" srcId="{66B0CA1E-DFB8-44A9-9B9A-4AB77CE4FCAE}" destId="{9529A465-A002-4AAD-A08F-47288A8685E5}" srcOrd="0" destOrd="0" presId="urn:microsoft.com/office/officeart/2008/layout/PictureAccentList"/>
    <dgm:cxn modelId="{5B5EF537-37DA-454A-B6DC-1C9CC93525B0}" type="presParOf" srcId="{9529A465-A002-4AAD-A08F-47288A8685E5}" destId="{06E4C455-1E6D-4DB8-8CED-C922223BE276}" srcOrd="0" destOrd="0" presId="urn:microsoft.com/office/officeart/2008/layout/PictureAccentList"/>
    <dgm:cxn modelId="{16E8C2BF-715F-495E-9134-7463150B1952}" type="presParOf" srcId="{66B0CA1E-DFB8-44A9-9B9A-4AB77CE4FCAE}" destId="{21B2D210-C97C-490A-84F1-5FC20DA29860}" srcOrd="1" destOrd="0" presId="urn:microsoft.com/office/officeart/2008/layout/PictureAccentList"/>
    <dgm:cxn modelId="{962A3733-3AF2-49DC-85E1-8F09ABE16C34}" type="presParOf" srcId="{21B2D210-C97C-490A-84F1-5FC20DA29860}" destId="{DD425845-F300-460A-B5B8-767065719279}" srcOrd="0" destOrd="0" presId="urn:microsoft.com/office/officeart/2008/layout/PictureAccentList"/>
    <dgm:cxn modelId="{84D84CAF-BC33-40F3-BF5F-44310ABBBAC9}" type="presParOf" srcId="{DD425845-F300-460A-B5B8-767065719279}" destId="{E9390E4B-90BF-40C4-B52E-CC1793B132A8}" srcOrd="0" destOrd="0" presId="urn:microsoft.com/office/officeart/2008/layout/PictureAccentList"/>
    <dgm:cxn modelId="{4A8415AA-2F61-4E2B-BD56-848CC107DF21}" type="presParOf" srcId="{DD425845-F300-460A-B5B8-767065719279}" destId="{40D6A146-1A2E-40C5-B95B-983D08003839}" srcOrd="1" destOrd="0" presId="urn:microsoft.com/office/officeart/2008/layout/PictureAccentList"/>
    <dgm:cxn modelId="{E5ACBD4E-899D-4275-BEAD-DC6D01A0BC03}" type="presParOf" srcId="{21B2D210-C97C-490A-84F1-5FC20DA29860}" destId="{07331A3A-1383-4378-9DC2-263288E7AAD6}" srcOrd="1" destOrd="0" presId="urn:microsoft.com/office/officeart/2008/layout/PictureAccentList"/>
    <dgm:cxn modelId="{B3010A42-A6C0-4E9D-90F7-F15DD6F93149}" type="presParOf" srcId="{07331A3A-1383-4378-9DC2-263288E7AAD6}" destId="{48E4203C-075C-4B47-A96E-BB7837C4E055}" srcOrd="0" destOrd="0" presId="urn:microsoft.com/office/officeart/2008/layout/PictureAccentList"/>
    <dgm:cxn modelId="{858824F8-A68F-448D-8C91-28056626F50B}" type="presParOf" srcId="{07331A3A-1383-4378-9DC2-263288E7AAD6}" destId="{EADC264C-E9BE-41EC-90A1-766B55EBFEF7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FD97B5-5988-4229-AA12-67FC46096413}" type="doc">
      <dgm:prSet loTypeId="urn:microsoft.com/office/officeart/2008/layout/PictureAccentList" loCatId="picture" qsTypeId="urn:microsoft.com/office/officeart/2005/8/quickstyle/3d2" qsCatId="3D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0F04D395-A415-4C3B-882F-8E8290A38ED1}">
      <dgm:prSet phldrT="[Текст]" custT="1"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ru-RU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Специальные требования к составу специальных условий при обучении студентов с инвалидностью и ОВЗ:</a:t>
          </a:r>
          <a:endParaRPr lang="ru-RU" sz="24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C3B77E0-62AB-4263-9D22-7AC0282B6D32}" type="parTrans" cxnId="{81C159A3-054C-499E-8C88-D03DBDB1798E}">
      <dgm:prSet/>
      <dgm:spPr/>
      <dgm:t>
        <a:bodyPr/>
        <a:lstStyle/>
        <a:p>
          <a:pPr>
            <a:lnSpc>
              <a:spcPct val="90000"/>
            </a:lnSpc>
            <a:spcBef>
              <a:spcPts val="0"/>
            </a:spcBef>
            <a:spcAft>
              <a:spcPts val="0"/>
            </a:spcAft>
          </a:pPr>
          <a:endParaRPr lang="ru-RU" sz="2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BD81DAB-5154-41FE-83CE-556038977C86}" type="sibTrans" cxnId="{81C159A3-054C-499E-8C88-D03DBDB1798E}">
      <dgm:prSet custT="1"/>
      <dgm:spPr/>
      <dgm:t>
        <a:bodyPr/>
        <a:lstStyle/>
        <a:p>
          <a:pPr>
            <a:lnSpc>
              <a:spcPct val="90000"/>
            </a:lnSpc>
            <a:spcBef>
              <a:spcPts val="0"/>
            </a:spcBef>
            <a:spcAft>
              <a:spcPts val="0"/>
            </a:spcAft>
          </a:pPr>
          <a:endParaRPr lang="ru-RU" sz="2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81E9B04-1180-4BD2-B1EA-4B0EA033716C}">
      <dgm:prSet phldrT="[Текст]" custT="1"/>
      <dgm:spPr/>
      <dgm:t>
        <a:bodyPr lIns="108000" rIns="108000"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ru-RU" sz="24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адаптации ОП;</a:t>
          </a:r>
          <a:endParaRPr lang="ru-RU" sz="24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93AF2BC-D4A7-4C75-9DE8-25C3C44E7E17}" type="parTrans" cxnId="{BF7DA862-5968-4884-BFC0-524FC07600D5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64BBEBE4-3C60-4822-A0B9-C43DFA40FCDE}" type="sibTrans" cxnId="{BF7DA862-5968-4884-BFC0-524FC07600D5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4AAF5EEC-E06E-4F1B-8EA0-66CC0FE98CB3}">
      <dgm:prSet custT="1"/>
      <dgm:spPr/>
      <dgm:t>
        <a:bodyPr lIns="108000" rIns="108000"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ru-RU" sz="24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адаптации методов обучения;</a:t>
          </a:r>
          <a:endParaRPr lang="ru-RU" sz="24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303C347-9D70-4AED-BD2A-934D272EED29}" type="parTrans" cxnId="{60D44119-2146-4AD2-AF79-C29D6596621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2FD8C3D-AC9D-4413-B462-18301894B335}" type="sibTrans" cxnId="{60D44119-2146-4AD2-AF79-C29D6596621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FFCD643-8B63-4E2D-9594-B22833796F39}">
      <dgm:prSet custT="1"/>
      <dgm:spPr/>
      <dgm:t>
        <a:bodyPr lIns="108000" rIns="108000"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ru-RU" sz="24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специальным учебникам</a:t>
          </a:r>
          <a:br>
            <a:rPr lang="ru-RU" sz="24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ru-RU" sz="24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и учебным пособиям;</a:t>
          </a:r>
          <a:endParaRPr lang="ru-RU" sz="24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7C5C20-495F-4655-B5CB-D34598288934}" type="parTrans" cxnId="{BFFE762C-9578-44D4-A2FF-266915A6490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76EB03A-7BBA-447C-8D74-2A9F2F401CD2}" type="sibTrans" cxnId="{BFFE762C-9578-44D4-A2FF-266915A6490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A4A8D6B-FA6D-4F8C-8C14-54741A925454}">
      <dgm:prSet custT="1"/>
      <dgm:spPr/>
      <dgm:t>
        <a:bodyPr lIns="108000" rIns="108000"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ru-RU" sz="24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специальным дидактическим материалам.</a:t>
          </a:r>
          <a:endParaRPr lang="ru-RU" sz="24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F10132D-753A-48F7-AF1E-53BAB76F92DB}" type="parTrans" cxnId="{FA9F46FB-983F-4EDB-A571-B39C2BDC625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EB42002-944C-4AFC-9887-55E257FD2068}" type="sibTrans" cxnId="{FA9F46FB-983F-4EDB-A571-B39C2BDC625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CB0E3D5-5737-4208-A876-C4BBB61B32C2}" type="pres">
      <dgm:prSet presAssocID="{36FD97B5-5988-4229-AA12-67FC4609641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66B0CA1E-DFB8-44A9-9B9A-4AB77CE4FCAE}" type="pres">
      <dgm:prSet presAssocID="{0F04D395-A415-4C3B-882F-8E8290A38ED1}" presName="root" presStyleCnt="0">
        <dgm:presLayoutVars>
          <dgm:chMax/>
          <dgm:chPref val="4"/>
        </dgm:presLayoutVars>
      </dgm:prSet>
      <dgm:spPr/>
    </dgm:pt>
    <dgm:pt modelId="{9529A465-A002-4AAD-A08F-47288A8685E5}" type="pres">
      <dgm:prSet presAssocID="{0F04D395-A415-4C3B-882F-8E8290A38ED1}" presName="rootComposite" presStyleCnt="0">
        <dgm:presLayoutVars/>
      </dgm:prSet>
      <dgm:spPr/>
    </dgm:pt>
    <dgm:pt modelId="{06E4C455-1E6D-4DB8-8CED-C922223BE276}" type="pres">
      <dgm:prSet presAssocID="{0F04D395-A415-4C3B-882F-8E8290A38ED1}" presName="rootText" presStyleLbl="node0" presStyleIdx="0" presStyleCnt="1" custScaleY="130569">
        <dgm:presLayoutVars>
          <dgm:chMax/>
          <dgm:chPref val="4"/>
        </dgm:presLayoutVars>
      </dgm:prSet>
      <dgm:spPr/>
    </dgm:pt>
    <dgm:pt modelId="{21B2D210-C97C-490A-84F1-5FC20DA29860}" type="pres">
      <dgm:prSet presAssocID="{0F04D395-A415-4C3B-882F-8E8290A38ED1}" presName="childShape" presStyleCnt="0">
        <dgm:presLayoutVars>
          <dgm:chMax val="0"/>
          <dgm:chPref val="0"/>
        </dgm:presLayoutVars>
      </dgm:prSet>
      <dgm:spPr/>
    </dgm:pt>
    <dgm:pt modelId="{DD425845-F300-460A-B5B8-767065719279}" type="pres">
      <dgm:prSet presAssocID="{681E9B04-1180-4BD2-B1EA-4B0EA033716C}" presName="childComposite" presStyleCnt="0">
        <dgm:presLayoutVars>
          <dgm:chMax val="0"/>
          <dgm:chPref val="0"/>
        </dgm:presLayoutVars>
      </dgm:prSet>
      <dgm:spPr/>
    </dgm:pt>
    <dgm:pt modelId="{E9390E4B-90BF-40C4-B52E-CC1793B132A8}" type="pres">
      <dgm:prSet presAssocID="{681E9B04-1180-4BD2-B1EA-4B0EA033716C}" presName="Image" presStyleLbl="node1" presStyleIdx="0" presStyleCnt="4"/>
      <dgm:spPr/>
    </dgm:pt>
    <dgm:pt modelId="{40D6A146-1A2E-40C5-B95B-983D08003839}" type="pres">
      <dgm:prSet presAssocID="{681E9B04-1180-4BD2-B1EA-4B0EA033716C}" presName="childText" presStyleLbl="lnNode1" presStyleIdx="0" presStyleCnt="4">
        <dgm:presLayoutVars>
          <dgm:chMax val="0"/>
          <dgm:chPref val="0"/>
          <dgm:bulletEnabled val="1"/>
        </dgm:presLayoutVars>
      </dgm:prSet>
      <dgm:spPr/>
    </dgm:pt>
    <dgm:pt modelId="{13E2B583-B321-4BB7-BB46-633BAB759F55}" type="pres">
      <dgm:prSet presAssocID="{4AAF5EEC-E06E-4F1B-8EA0-66CC0FE98CB3}" presName="childComposite" presStyleCnt="0">
        <dgm:presLayoutVars>
          <dgm:chMax val="0"/>
          <dgm:chPref val="0"/>
        </dgm:presLayoutVars>
      </dgm:prSet>
      <dgm:spPr/>
    </dgm:pt>
    <dgm:pt modelId="{3295403B-3508-43D9-B429-86D3B089AB3B}" type="pres">
      <dgm:prSet presAssocID="{4AAF5EEC-E06E-4F1B-8EA0-66CC0FE98CB3}" presName="Image" presStyleLbl="node1" presStyleIdx="1" presStyleCnt="4"/>
      <dgm:spPr/>
    </dgm:pt>
    <dgm:pt modelId="{F30F5AD9-4AF7-4F34-865E-6DCAC63BDA61}" type="pres">
      <dgm:prSet presAssocID="{4AAF5EEC-E06E-4F1B-8EA0-66CC0FE98CB3}" presName="childText" presStyleLbl="lnNode1" presStyleIdx="1" presStyleCnt="4">
        <dgm:presLayoutVars>
          <dgm:chMax val="0"/>
          <dgm:chPref val="0"/>
          <dgm:bulletEnabled val="1"/>
        </dgm:presLayoutVars>
      </dgm:prSet>
      <dgm:spPr/>
    </dgm:pt>
    <dgm:pt modelId="{2E4982D6-8530-4A01-843B-FA512264B208}" type="pres">
      <dgm:prSet presAssocID="{6FFCD643-8B63-4E2D-9594-B22833796F39}" presName="childComposite" presStyleCnt="0">
        <dgm:presLayoutVars>
          <dgm:chMax val="0"/>
          <dgm:chPref val="0"/>
        </dgm:presLayoutVars>
      </dgm:prSet>
      <dgm:spPr/>
    </dgm:pt>
    <dgm:pt modelId="{C5185DF4-9E18-4574-8AEF-2326A306C880}" type="pres">
      <dgm:prSet presAssocID="{6FFCD643-8B63-4E2D-9594-B22833796F39}" presName="Image" presStyleLbl="node1" presStyleIdx="2" presStyleCnt="4"/>
      <dgm:spPr/>
    </dgm:pt>
    <dgm:pt modelId="{DE3BC3F6-9B7F-4763-9454-E497DB043C1C}" type="pres">
      <dgm:prSet presAssocID="{6FFCD643-8B63-4E2D-9594-B22833796F39}" presName="childText" presStyleLbl="lnNode1" presStyleIdx="2" presStyleCnt="4">
        <dgm:presLayoutVars>
          <dgm:chMax val="0"/>
          <dgm:chPref val="0"/>
          <dgm:bulletEnabled val="1"/>
        </dgm:presLayoutVars>
      </dgm:prSet>
      <dgm:spPr/>
    </dgm:pt>
    <dgm:pt modelId="{F2B4579D-87BD-4F86-A1CA-6C5E8C868F49}" type="pres">
      <dgm:prSet presAssocID="{EA4A8D6B-FA6D-4F8C-8C14-54741A925454}" presName="childComposite" presStyleCnt="0">
        <dgm:presLayoutVars>
          <dgm:chMax val="0"/>
          <dgm:chPref val="0"/>
        </dgm:presLayoutVars>
      </dgm:prSet>
      <dgm:spPr/>
    </dgm:pt>
    <dgm:pt modelId="{6B520127-6BC2-443B-A966-D1E06696420B}" type="pres">
      <dgm:prSet presAssocID="{EA4A8D6B-FA6D-4F8C-8C14-54741A925454}" presName="Image" presStyleLbl="node1" presStyleIdx="3" presStyleCnt="4"/>
      <dgm:spPr/>
    </dgm:pt>
    <dgm:pt modelId="{6A9AF414-F2DC-4E0C-8AE1-A17EB6D6AE23}" type="pres">
      <dgm:prSet presAssocID="{EA4A8D6B-FA6D-4F8C-8C14-54741A925454}" presName="childText" presStyleLbl="ln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28E0102-9406-4D3C-A051-8D8321C3E5FF}" type="presOf" srcId="{36FD97B5-5988-4229-AA12-67FC46096413}" destId="{9CB0E3D5-5737-4208-A876-C4BBB61B32C2}" srcOrd="0" destOrd="0" presId="urn:microsoft.com/office/officeart/2008/layout/PictureAccentList"/>
    <dgm:cxn modelId="{60D44119-2146-4AD2-AF79-C29D65966217}" srcId="{0F04D395-A415-4C3B-882F-8E8290A38ED1}" destId="{4AAF5EEC-E06E-4F1B-8EA0-66CC0FE98CB3}" srcOrd="1" destOrd="0" parTransId="{C303C347-9D70-4AED-BD2A-934D272EED29}" sibTransId="{92FD8C3D-AC9D-4413-B462-18301894B335}"/>
    <dgm:cxn modelId="{BFFE762C-9578-44D4-A2FF-266915A6490A}" srcId="{0F04D395-A415-4C3B-882F-8E8290A38ED1}" destId="{6FFCD643-8B63-4E2D-9594-B22833796F39}" srcOrd="2" destOrd="0" parTransId="{F27C5C20-495F-4655-B5CB-D34598288934}" sibTransId="{C76EB03A-7BBA-447C-8D74-2A9F2F401CD2}"/>
    <dgm:cxn modelId="{26978939-F223-460F-BFC6-AD299E7999D1}" type="presOf" srcId="{681E9B04-1180-4BD2-B1EA-4B0EA033716C}" destId="{40D6A146-1A2E-40C5-B95B-983D08003839}" srcOrd="0" destOrd="0" presId="urn:microsoft.com/office/officeart/2008/layout/PictureAccentList"/>
    <dgm:cxn modelId="{BF7DA862-5968-4884-BFC0-524FC07600D5}" srcId="{0F04D395-A415-4C3B-882F-8E8290A38ED1}" destId="{681E9B04-1180-4BD2-B1EA-4B0EA033716C}" srcOrd="0" destOrd="0" parTransId="{F93AF2BC-D4A7-4C75-9DE8-25C3C44E7E17}" sibTransId="{64BBEBE4-3C60-4822-A0B9-C43DFA40FCDE}"/>
    <dgm:cxn modelId="{15F7896E-2174-4985-9290-DCB20889EB99}" type="presOf" srcId="{EA4A8D6B-FA6D-4F8C-8C14-54741A925454}" destId="{6A9AF414-F2DC-4E0C-8AE1-A17EB6D6AE23}" srcOrd="0" destOrd="0" presId="urn:microsoft.com/office/officeart/2008/layout/PictureAccentList"/>
    <dgm:cxn modelId="{DCF86A93-AA4C-4A1C-8DFA-CE5194E6212D}" type="presOf" srcId="{4AAF5EEC-E06E-4F1B-8EA0-66CC0FE98CB3}" destId="{F30F5AD9-4AF7-4F34-865E-6DCAC63BDA61}" srcOrd="0" destOrd="0" presId="urn:microsoft.com/office/officeart/2008/layout/PictureAccentList"/>
    <dgm:cxn modelId="{C753889A-BFC3-4F83-9730-8388EF09A159}" type="presOf" srcId="{6FFCD643-8B63-4E2D-9594-B22833796F39}" destId="{DE3BC3F6-9B7F-4763-9454-E497DB043C1C}" srcOrd="0" destOrd="0" presId="urn:microsoft.com/office/officeart/2008/layout/PictureAccentList"/>
    <dgm:cxn modelId="{81C159A3-054C-499E-8C88-D03DBDB1798E}" srcId="{36FD97B5-5988-4229-AA12-67FC46096413}" destId="{0F04D395-A415-4C3B-882F-8E8290A38ED1}" srcOrd="0" destOrd="0" parTransId="{CC3B77E0-62AB-4263-9D22-7AC0282B6D32}" sibTransId="{1BD81DAB-5154-41FE-83CE-556038977C86}"/>
    <dgm:cxn modelId="{A7BDB8BB-0541-4D36-BB82-1FF8E128938F}" type="presOf" srcId="{0F04D395-A415-4C3B-882F-8E8290A38ED1}" destId="{06E4C455-1E6D-4DB8-8CED-C922223BE276}" srcOrd="0" destOrd="0" presId="urn:microsoft.com/office/officeart/2008/layout/PictureAccentList"/>
    <dgm:cxn modelId="{FA9F46FB-983F-4EDB-A571-B39C2BDC6250}" srcId="{0F04D395-A415-4C3B-882F-8E8290A38ED1}" destId="{EA4A8D6B-FA6D-4F8C-8C14-54741A925454}" srcOrd="3" destOrd="0" parTransId="{DF10132D-753A-48F7-AF1E-53BAB76F92DB}" sibTransId="{AEB42002-944C-4AFC-9887-55E257FD2068}"/>
    <dgm:cxn modelId="{6EBEDD5C-21CC-4CD0-AECC-ADAFB60B2486}" type="presParOf" srcId="{9CB0E3D5-5737-4208-A876-C4BBB61B32C2}" destId="{66B0CA1E-DFB8-44A9-9B9A-4AB77CE4FCAE}" srcOrd="0" destOrd="0" presId="urn:microsoft.com/office/officeart/2008/layout/PictureAccentList"/>
    <dgm:cxn modelId="{E9EBDEE6-7C2E-41E8-A11F-71DC37BEDD00}" type="presParOf" srcId="{66B0CA1E-DFB8-44A9-9B9A-4AB77CE4FCAE}" destId="{9529A465-A002-4AAD-A08F-47288A8685E5}" srcOrd="0" destOrd="0" presId="urn:microsoft.com/office/officeart/2008/layout/PictureAccentList"/>
    <dgm:cxn modelId="{5B5EF537-37DA-454A-B6DC-1C9CC93525B0}" type="presParOf" srcId="{9529A465-A002-4AAD-A08F-47288A8685E5}" destId="{06E4C455-1E6D-4DB8-8CED-C922223BE276}" srcOrd="0" destOrd="0" presId="urn:microsoft.com/office/officeart/2008/layout/PictureAccentList"/>
    <dgm:cxn modelId="{16E8C2BF-715F-495E-9134-7463150B1952}" type="presParOf" srcId="{66B0CA1E-DFB8-44A9-9B9A-4AB77CE4FCAE}" destId="{21B2D210-C97C-490A-84F1-5FC20DA29860}" srcOrd="1" destOrd="0" presId="urn:microsoft.com/office/officeart/2008/layout/PictureAccentList"/>
    <dgm:cxn modelId="{FE613516-6455-4063-A57A-0D98C1B71135}" type="presParOf" srcId="{21B2D210-C97C-490A-84F1-5FC20DA29860}" destId="{DD425845-F300-460A-B5B8-767065719279}" srcOrd="0" destOrd="0" presId="urn:microsoft.com/office/officeart/2008/layout/PictureAccentList"/>
    <dgm:cxn modelId="{698016E0-72A9-48D5-883E-99A51AA3580A}" type="presParOf" srcId="{DD425845-F300-460A-B5B8-767065719279}" destId="{E9390E4B-90BF-40C4-B52E-CC1793B132A8}" srcOrd="0" destOrd="0" presId="urn:microsoft.com/office/officeart/2008/layout/PictureAccentList"/>
    <dgm:cxn modelId="{CE2CDA62-F164-4363-A86C-2B1A3B297D75}" type="presParOf" srcId="{DD425845-F300-460A-B5B8-767065719279}" destId="{40D6A146-1A2E-40C5-B95B-983D08003839}" srcOrd="1" destOrd="0" presId="urn:microsoft.com/office/officeart/2008/layout/PictureAccentList"/>
    <dgm:cxn modelId="{741E3C0D-E6BF-4639-AA33-5ADBE4F03655}" type="presParOf" srcId="{21B2D210-C97C-490A-84F1-5FC20DA29860}" destId="{13E2B583-B321-4BB7-BB46-633BAB759F55}" srcOrd="1" destOrd="0" presId="urn:microsoft.com/office/officeart/2008/layout/PictureAccentList"/>
    <dgm:cxn modelId="{0EBBF919-011B-420E-865F-5C1AFCDBBC92}" type="presParOf" srcId="{13E2B583-B321-4BB7-BB46-633BAB759F55}" destId="{3295403B-3508-43D9-B429-86D3B089AB3B}" srcOrd="0" destOrd="0" presId="urn:microsoft.com/office/officeart/2008/layout/PictureAccentList"/>
    <dgm:cxn modelId="{13DA831E-6E1F-4028-BDFD-0862F7C35E6C}" type="presParOf" srcId="{13E2B583-B321-4BB7-BB46-633BAB759F55}" destId="{F30F5AD9-4AF7-4F34-865E-6DCAC63BDA61}" srcOrd="1" destOrd="0" presId="urn:microsoft.com/office/officeart/2008/layout/PictureAccentList"/>
    <dgm:cxn modelId="{62E40ABE-C8B9-49B6-A32E-AFBDC21F186B}" type="presParOf" srcId="{21B2D210-C97C-490A-84F1-5FC20DA29860}" destId="{2E4982D6-8530-4A01-843B-FA512264B208}" srcOrd="2" destOrd="0" presId="urn:microsoft.com/office/officeart/2008/layout/PictureAccentList"/>
    <dgm:cxn modelId="{AA2A1F04-59F8-4105-9BA1-983126CA18C9}" type="presParOf" srcId="{2E4982D6-8530-4A01-843B-FA512264B208}" destId="{C5185DF4-9E18-4574-8AEF-2326A306C880}" srcOrd="0" destOrd="0" presId="urn:microsoft.com/office/officeart/2008/layout/PictureAccentList"/>
    <dgm:cxn modelId="{148BE81D-459F-4EB7-8835-A7AD36553CF3}" type="presParOf" srcId="{2E4982D6-8530-4A01-843B-FA512264B208}" destId="{DE3BC3F6-9B7F-4763-9454-E497DB043C1C}" srcOrd="1" destOrd="0" presId="urn:microsoft.com/office/officeart/2008/layout/PictureAccentList"/>
    <dgm:cxn modelId="{EDAF814D-3FCF-40BC-B170-56817CA2FA0E}" type="presParOf" srcId="{21B2D210-C97C-490A-84F1-5FC20DA29860}" destId="{F2B4579D-87BD-4F86-A1CA-6C5E8C868F49}" srcOrd="3" destOrd="0" presId="urn:microsoft.com/office/officeart/2008/layout/PictureAccentList"/>
    <dgm:cxn modelId="{EDE1E19A-2FF7-4340-9481-23FE730384A3}" type="presParOf" srcId="{F2B4579D-87BD-4F86-A1CA-6C5E8C868F49}" destId="{6B520127-6BC2-443B-A966-D1E06696420B}" srcOrd="0" destOrd="0" presId="urn:microsoft.com/office/officeart/2008/layout/PictureAccentList"/>
    <dgm:cxn modelId="{EBBB14D5-3237-4E33-A72A-77A84626A315}" type="presParOf" srcId="{F2B4579D-87BD-4F86-A1CA-6C5E8C868F49}" destId="{6A9AF414-F2DC-4E0C-8AE1-A17EB6D6AE23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56A64-DCC5-401F-9E25-F51DAB595071}">
      <dsp:nvSpPr>
        <dsp:cNvPr id="0" name=""/>
        <dsp:cNvSpPr/>
      </dsp:nvSpPr>
      <dsp:spPr>
        <a:xfrm rot="10800000">
          <a:off x="674640" y="3039"/>
          <a:ext cx="6233699" cy="903099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8242" tIns="91440" rIns="36000" bIns="91440" numCol="1" spcCol="1270" anchor="ctr" anchorCtr="0">
          <a:noAutofit/>
        </a:bodyPr>
        <a:lstStyle/>
        <a:p>
          <a:pPr marL="0" lvl="0" indent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организации архитектурной среды образовательной организации;</a:t>
          </a:r>
        </a:p>
      </dsp:txBody>
      <dsp:txXfrm rot="10800000">
        <a:off x="900415" y="3039"/>
        <a:ext cx="6007924" cy="903099"/>
      </dsp:txXfrm>
    </dsp:sp>
    <dsp:sp modelId="{DB512C00-5147-46D3-BDB6-2434EE5EFCEC}">
      <dsp:nvSpPr>
        <dsp:cNvPr id="0" name=""/>
        <dsp:cNvSpPr/>
      </dsp:nvSpPr>
      <dsp:spPr>
        <a:xfrm>
          <a:off x="6184" y="3843"/>
          <a:ext cx="903099" cy="903099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EF664E-6ABC-47F8-B170-CDA07D0EF6BD}">
      <dsp:nvSpPr>
        <dsp:cNvPr id="0" name=""/>
        <dsp:cNvSpPr/>
      </dsp:nvSpPr>
      <dsp:spPr>
        <a:xfrm rot="10800000">
          <a:off x="674640" y="1175720"/>
          <a:ext cx="6233699" cy="903099"/>
        </a:xfrm>
        <a:prstGeom prst="homePlat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8242" tIns="91440" rIns="36000" bIns="91440" numCol="1" spcCol="1270" anchor="ctr" anchorCtr="0">
          <a:noAutofit/>
        </a:bodyPr>
        <a:lstStyle/>
        <a:p>
          <a:pPr marL="0" lvl="0" indent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организации рабочего места обучающегося;</a:t>
          </a:r>
        </a:p>
      </dsp:txBody>
      <dsp:txXfrm rot="10800000">
        <a:off x="900415" y="1175720"/>
        <a:ext cx="6007924" cy="903099"/>
      </dsp:txXfrm>
    </dsp:sp>
    <dsp:sp modelId="{3256160D-D58B-49DA-A4E0-0471DEA697D0}">
      <dsp:nvSpPr>
        <dsp:cNvPr id="0" name=""/>
        <dsp:cNvSpPr/>
      </dsp:nvSpPr>
      <dsp:spPr>
        <a:xfrm>
          <a:off x="6184" y="1176524"/>
          <a:ext cx="903099" cy="903099"/>
        </a:xfrm>
        <a:prstGeom prst="ellipse">
          <a:avLst/>
        </a:prstGeom>
        <a:solidFill>
          <a:schemeClr val="accent2">
            <a:tint val="50000"/>
            <a:hueOff val="2501437"/>
            <a:satOff val="-2237"/>
            <a:lumOff val="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588508-C6A5-47A4-9DB0-89F324132583}">
      <dsp:nvSpPr>
        <dsp:cNvPr id="0" name=""/>
        <dsp:cNvSpPr/>
      </dsp:nvSpPr>
      <dsp:spPr>
        <a:xfrm rot="10800000">
          <a:off x="674640" y="2348401"/>
          <a:ext cx="6233699" cy="903099"/>
        </a:xfrm>
        <a:prstGeom prst="homePlat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8242" tIns="91440" rIns="36000" bIns="91440" numCol="1" spcCol="1270" anchor="ctr" anchorCtr="0">
          <a:noAutofit/>
        </a:bodyPr>
        <a:lstStyle/>
        <a:p>
          <a:pPr marL="0" lvl="0" indent="0" algn="ctr" defTabSz="1066800">
            <a:lnSpc>
              <a:spcPct val="8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техническим и программным средствам общего и специального назначения, учебно-методическому обеспечению.</a:t>
          </a:r>
        </a:p>
      </dsp:txBody>
      <dsp:txXfrm rot="10800000">
        <a:off x="900415" y="2348401"/>
        <a:ext cx="6007924" cy="903099"/>
      </dsp:txXfrm>
    </dsp:sp>
    <dsp:sp modelId="{690CBBD6-A006-40BF-AB89-3CC3E44096FE}">
      <dsp:nvSpPr>
        <dsp:cNvPr id="0" name=""/>
        <dsp:cNvSpPr/>
      </dsp:nvSpPr>
      <dsp:spPr>
        <a:xfrm>
          <a:off x="6184" y="2349201"/>
          <a:ext cx="903099" cy="903099"/>
        </a:xfrm>
        <a:prstGeom prst="ellipse">
          <a:avLst/>
        </a:prstGeom>
        <a:solidFill>
          <a:schemeClr val="accent2">
            <a:tint val="50000"/>
            <a:hueOff val="5002875"/>
            <a:satOff val="-4473"/>
            <a:lumOff val="1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4C455-1E6D-4DB8-8CED-C922223BE276}">
      <dsp:nvSpPr>
        <dsp:cNvPr id="0" name=""/>
        <dsp:cNvSpPr/>
      </dsp:nvSpPr>
      <dsp:spPr>
        <a:xfrm>
          <a:off x="0" y="235651"/>
          <a:ext cx="6095999" cy="1016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Структура требований к составу специальных условий</a:t>
          </a:r>
          <a:endParaRPr lang="ru-RU" sz="24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9758" y="265409"/>
        <a:ext cx="6036483" cy="956484"/>
      </dsp:txXfrm>
    </dsp:sp>
    <dsp:sp modelId="{E9390E4B-90BF-40C4-B52E-CC1793B132A8}">
      <dsp:nvSpPr>
        <dsp:cNvPr id="0" name=""/>
        <dsp:cNvSpPr/>
      </dsp:nvSpPr>
      <dsp:spPr>
        <a:xfrm>
          <a:off x="0" y="1434531"/>
          <a:ext cx="1016000" cy="101600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0D6A146-1A2E-40C5-B95B-983D08003839}">
      <dsp:nvSpPr>
        <dsp:cNvPr id="0" name=""/>
        <dsp:cNvSpPr/>
      </dsp:nvSpPr>
      <dsp:spPr>
        <a:xfrm>
          <a:off x="1076959" y="1434531"/>
          <a:ext cx="5019040" cy="101600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Wingdings 2" panose="05020102010507070707" pitchFamily="18" charset="2"/>
            </a:rPr>
            <a:t> </a:t>
          </a:r>
          <a:r>
            <a:rPr lang="ru-RU" sz="24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Общие требования </a:t>
          </a:r>
        </a:p>
      </dsp:txBody>
      <dsp:txXfrm>
        <a:off x="1126565" y="1484137"/>
        <a:ext cx="4919828" cy="916788"/>
      </dsp:txXfrm>
    </dsp:sp>
    <dsp:sp modelId="{48E4203C-075C-4B47-A96E-BB7837C4E055}">
      <dsp:nvSpPr>
        <dsp:cNvPr id="0" name=""/>
        <dsp:cNvSpPr/>
      </dsp:nvSpPr>
      <dsp:spPr>
        <a:xfrm>
          <a:off x="0" y="2692399"/>
          <a:ext cx="1016000" cy="101600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ADC264C-E9BE-41EC-90A1-766B55EBFEF7}">
      <dsp:nvSpPr>
        <dsp:cNvPr id="0" name=""/>
        <dsp:cNvSpPr/>
      </dsp:nvSpPr>
      <dsp:spPr>
        <a:xfrm>
          <a:off x="1076960" y="2572451"/>
          <a:ext cx="5019040" cy="125589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Wingdings 2" panose="05020102010507070707" pitchFamily="18" charset="2"/>
            </a:rPr>
            <a:t> </a:t>
          </a:r>
          <a:r>
            <a:rPr lang="ru-RU" sz="24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Специальные требования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(по нозологиям)</a:t>
          </a:r>
        </a:p>
      </dsp:txBody>
      <dsp:txXfrm>
        <a:off x="1138279" y="2633770"/>
        <a:ext cx="4896402" cy="11332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4C455-1E6D-4DB8-8CED-C922223BE276}">
      <dsp:nvSpPr>
        <dsp:cNvPr id="0" name=""/>
        <dsp:cNvSpPr/>
      </dsp:nvSpPr>
      <dsp:spPr>
        <a:xfrm>
          <a:off x="1220579" y="2364"/>
          <a:ext cx="5274111" cy="10758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Специальные требования к составу специальных условий при обучении студентов с инвалидностью и ОВЗ:</a:t>
          </a:r>
          <a:endParaRPr lang="ru-RU" sz="24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252089" y="33874"/>
        <a:ext cx="5211091" cy="1012824"/>
      </dsp:txXfrm>
    </dsp:sp>
    <dsp:sp modelId="{E9390E4B-90BF-40C4-B52E-CC1793B132A8}">
      <dsp:nvSpPr>
        <dsp:cNvPr id="0" name=""/>
        <dsp:cNvSpPr/>
      </dsp:nvSpPr>
      <dsp:spPr>
        <a:xfrm>
          <a:off x="1220579" y="1226522"/>
          <a:ext cx="823966" cy="82396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D6A146-1A2E-40C5-B95B-983D08003839}">
      <dsp:nvSpPr>
        <dsp:cNvPr id="0" name=""/>
        <dsp:cNvSpPr/>
      </dsp:nvSpPr>
      <dsp:spPr>
        <a:xfrm>
          <a:off x="2093984" y="1226522"/>
          <a:ext cx="4400706" cy="82396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00" tIns="170688" rIns="108000" bIns="170688" numCol="1" spcCol="1270" anchor="ctr" anchorCtr="0">
          <a:noAutofit/>
        </a:bodyPr>
        <a:lstStyle/>
        <a:p>
          <a:pPr marL="0" lvl="0" indent="0" algn="ctr" defTabSz="10668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адаптации ОП;</a:t>
          </a:r>
          <a:endParaRPr lang="ru-RU" sz="24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34214" y="1266752"/>
        <a:ext cx="4320246" cy="743506"/>
      </dsp:txXfrm>
    </dsp:sp>
    <dsp:sp modelId="{3295403B-3508-43D9-B429-86D3B089AB3B}">
      <dsp:nvSpPr>
        <dsp:cNvPr id="0" name=""/>
        <dsp:cNvSpPr/>
      </dsp:nvSpPr>
      <dsp:spPr>
        <a:xfrm>
          <a:off x="1220579" y="2149365"/>
          <a:ext cx="823966" cy="82396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0F5AD9-4AF7-4F34-865E-6DCAC63BDA61}">
      <dsp:nvSpPr>
        <dsp:cNvPr id="0" name=""/>
        <dsp:cNvSpPr/>
      </dsp:nvSpPr>
      <dsp:spPr>
        <a:xfrm>
          <a:off x="2093984" y="2149365"/>
          <a:ext cx="4400706" cy="82396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00" tIns="170688" rIns="108000" bIns="170688" numCol="1" spcCol="1270" anchor="ctr" anchorCtr="0">
          <a:noAutofit/>
        </a:bodyPr>
        <a:lstStyle/>
        <a:p>
          <a:pPr marL="0" lvl="0" indent="0" algn="ctr" defTabSz="10668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адаптации методов обучения;</a:t>
          </a:r>
          <a:endParaRPr lang="ru-RU" sz="24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34214" y="2189595"/>
        <a:ext cx="4320246" cy="743506"/>
      </dsp:txXfrm>
    </dsp:sp>
    <dsp:sp modelId="{C5185DF4-9E18-4574-8AEF-2326A306C880}">
      <dsp:nvSpPr>
        <dsp:cNvPr id="0" name=""/>
        <dsp:cNvSpPr/>
      </dsp:nvSpPr>
      <dsp:spPr>
        <a:xfrm>
          <a:off x="1220579" y="3072207"/>
          <a:ext cx="823966" cy="82396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3BC3F6-9B7F-4763-9454-E497DB043C1C}">
      <dsp:nvSpPr>
        <dsp:cNvPr id="0" name=""/>
        <dsp:cNvSpPr/>
      </dsp:nvSpPr>
      <dsp:spPr>
        <a:xfrm>
          <a:off x="2093984" y="3072207"/>
          <a:ext cx="4400706" cy="82396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00" tIns="170688" rIns="108000" bIns="170688" numCol="1" spcCol="1270" anchor="ctr" anchorCtr="0">
          <a:noAutofit/>
        </a:bodyPr>
        <a:lstStyle/>
        <a:p>
          <a:pPr marL="0" lvl="0" indent="0" algn="ctr" defTabSz="10668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специальным учебникам</a:t>
          </a:r>
          <a:br>
            <a:rPr lang="ru-RU" sz="24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ru-RU" sz="24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и учебным пособиям;</a:t>
          </a:r>
          <a:endParaRPr lang="ru-RU" sz="24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34214" y="3112437"/>
        <a:ext cx="4320246" cy="743506"/>
      </dsp:txXfrm>
    </dsp:sp>
    <dsp:sp modelId="{6B520127-6BC2-443B-A966-D1E06696420B}">
      <dsp:nvSpPr>
        <dsp:cNvPr id="0" name=""/>
        <dsp:cNvSpPr/>
      </dsp:nvSpPr>
      <dsp:spPr>
        <a:xfrm>
          <a:off x="1220579" y="3995050"/>
          <a:ext cx="823966" cy="82396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9AF414-F2DC-4E0C-8AE1-A17EB6D6AE23}">
      <dsp:nvSpPr>
        <dsp:cNvPr id="0" name=""/>
        <dsp:cNvSpPr/>
      </dsp:nvSpPr>
      <dsp:spPr>
        <a:xfrm>
          <a:off x="2093984" y="3995050"/>
          <a:ext cx="4400706" cy="82396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00" tIns="170688" rIns="108000" bIns="170688" numCol="1" spcCol="1270" anchor="ctr" anchorCtr="0">
          <a:noAutofit/>
        </a:bodyPr>
        <a:lstStyle/>
        <a:p>
          <a:pPr marL="0" lvl="0" indent="0" algn="ctr" defTabSz="1066800">
            <a:lnSpc>
              <a:spcPct val="8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к специальным дидактическим материалам.</a:t>
          </a:r>
          <a:endParaRPr lang="ru-RU" sz="24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34214" y="4035280"/>
        <a:ext cx="4320246" cy="743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080874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8694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6193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88780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30968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27399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40464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4631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7834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7693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3475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0227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9040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4601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9508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403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3968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4.jpg"/><Relationship Id="rId9" Type="http://schemas.microsoft.com/office/2007/relationships/diagramDrawing" Target="../diagrams/drawing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jp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4.jpg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2" name="AutoShape 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90FC8498-D9D7-41A0-9013-F1576C27C31F}"/>
              </a:ext>
            </a:extLst>
          </p:cNvPr>
          <p:cNvGrpSpPr/>
          <p:nvPr/>
        </p:nvGrpSpPr>
        <p:grpSpPr>
          <a:xfrm>
            <a:off x="-328945" y="0"/>
            <a:ext cx="9150424" cy="6858000"/>
            <a:chOff x="0" y="0"/>
            <a:chExt cx="9150424" cy="6858000"/>
          </a:xfrm>
        </p:grpSpPr>
        <p:sp>
          <p:nvSpPr>
            <p:cNvPr id="21" name="TextBox 20"/>
            <p:cNvSpPr txBox="1"/>
            <p:nvPr/>
          </p:nvSpPr>
          <p:spPr>
            <a:xfrm>
              <a:off x="2668469" y="6268647"/>
              <a:ext cx="24345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/>
                <a:t>2020 год</a:t>
              </a:r>
            </a:p>
          </p:txBody>
        </p: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0A25714F-8765-47FF-9A28-EA8E04FBA4E4}"/>
                </a:ext>
              </a:extLst>
            </p:cNvPr>
            <p:cNvGrpSpPr/>
            <p:nvPr/>
          </p:nvGrpSpPr>
          <p:grpSpPr>
            <a:xfrm>
              <a:off x="6864440" y="0"/>
              <a:ext cx="2285984" cy="6858000"/>
              <a:chOff x="6858016" y="0"/>
              <a:chExt cx="2285984" cy="6858000"/>
            </a:xfrm>
          </p:grpSpPr>
          <p:grpSp>
            <p:nvGrpSpPr>
              <p:cNvPr id="2" name="Группа 1">
                <a:extLst>
                  <a:ext uri="{FF2B5EF4-FFF2-40B4-BE49-F238E27FC236}">
                    <a16:creationId xmlns:a16="http://schemas.microsoft.com/office/drawing/2014/main" id="{F83044F1-5AA7-46DA-857F-D7A9B7206C84}"/>
                  </a:ext>
                </a:extLst>
              </p:cNvPr>
              <p:cNvGrpSpPr/>
              <p:nvPr/>
            </p:nvGrpSpPr>
            <p:grpSpPr>
              <a:xfrm>
                <a:off x="7715272" y="0"/>
                <a:ext cx="1428728" cy="6858000"/>
                <a:chOff x="7715272" y="0"/>
                <a:chExt cx="1428728" cy="6858000"/>
              </a:xfrm>
            </p:grpSpPr>
            <p:sp>
              <p:nvSpPr>
                <p:cNvPr id="6" name="Прямоугольник 5"/>
                <p:cNvSpPr/>
                <p:nvPr/>
              </p:nvSpPr>
              <p:spPr>
                <a:xfrm>
                  <a:off x="7715272" y="0"/>
                  <a:ext cx="1428728" cy="685800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lumMod val="6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6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6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pic>
              <p:nvPicPr>
                <p:cNvPr id="9" name="Рисунок 8" descr="C:\Users\Алия\AppData\Local\Microsoft\Windows\Temporary Internet Files\Content.Word\3.jpg"/>
                <p:cNvPicPr/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8215338" y="0"/>
                  <a:ext cx="266699" cy="6858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3" name="Группа 2">
                <a:extLst>
                  <a:ext uri="{FF2B5EF4-FFF2-40B4-BE49-F238E27FC236}">
                    <a16:creationId xmlns:a16="http://schemas.microsoft.com/office/drawing/2014/main" id="{0E11DCB1-8A4F-4B77-8879-007666267C80}"/>
                  </a:ext>
                </a:extLst>
              </p:cNvPr>
              <p:cNvGrpSpPr/>
              <p:nvPr/>
            </p:nvGrpSpPr>
            <p:grpSpPr>
              <a:xfrm>
                <a:off x="6858016" y="71438"/>
                <a:ext cx="785818" cy="1571612"/>
                <a:chOff x="6858016" y="71438"/>
                <a:chExt cx="785818" cy="1571612"/>
              </a:xfrm>
            </p:grpSpPr>
            <p:pic>
              <p:nvPicPr>
                <p:cNvPr id="37896" name="Picture 8" descr="http://bpgt-edu.ucoz.ru/banners/banner_mo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 l="11912" r="10658" b="31224"/>
                <a:stretch>
                  <a:fillRect/>
                </a:stretch>
              </p:blipFill>
              <p:spPr bwMode="auto">
                <a:xfrm>
                  <a:off x="6929454" y="71438"/>
                  <a:ext cx="714348" cy="714348"/>
                </a:xfrm>
                <a:prstGeom prst="rect">
                  <a:avLst/>
                </a:prstGeom>
                <a:noFill/>
              </p:spPr>
            </p:pic>
            <p:pic>
              <p:nvPicPr>
                <p:cNvPr id="12" name="Рисунок 11" descr="C:\Users\Алия\AppData\Local\Microsoft\Windows\Temporary Internet Files\Content.Word\¦д¦-TАTГ¦-2.jpg"/>
                <p:cNvPicPr/>
                <p:nvPr/>
              </p:nvPicPr>
              <p:blipFill>
                <a:blip r:embed="rId4" cstate="print"/>
                <a:srcRect l="11555" r="-35" b="35724"/>
                <a:stretch>
                  <a:fillRect/>
                </a:stretch>
              </p:blipFill>
              <p:spPr bwMode="auto">
                <a:xfrm>
                  <a:off x="6858016" y="928670"/>
                  <a:ext cx="785818" cy="7143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DDDDCA15-885B-4954-A161-71B884F973D3}"/>
                </a:ext>
              </a:extLst>
            </p:cNvPr>
            <p:cNvGrpSpPr/>
            <p:nvPr/>
          </p:nvGrpSpPr>
          <p:grpSpPr>
            <a:xfrm>
              <a:off x="0" y="225812"/>
              <a:ext cx="7358114" cy="1276606"/>
              <a:chOff x="0" y="225812"/>
              <a:chExt cx="7358114" cy="1276606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0" y="225812"/>
                <a:ext cx="735811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МИНИСТЕРСТВО НАУКИ И ВЫСШЕГО ОБРАЗОВАНИЯ РОССИЙСКОЙ ФЕДЕРАЦИИ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965950" y="1040753"/>
                <a:ext cx="54262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РУМЦ ГУУ</a:t>
                </a: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442458" y="1923273"/>
              <a:ext cx="7308279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/>
                <a:t>Круглый стол «Повышение доступности и качества высшего образования для инвалидов отдельных нозологических групп»</a:t>
              </a:r>
              <a:endParaRPr lang="ru-RU" sz="2400" dirty="0"/>
            </a:p>
            <a:p>
              <a:pPr algn="ctr"/>
              <a:endParaRPr lang="ru-RU" dirty="0"/>
            </a:p>
            <a:p>
              <a:pPr algn="ctr"/>
              <a:endParaRPr lang="ru-RU" dirty="0"/>
            </a:p>
            <a:p>
              <a:pPr algn="ctr"/>
              <a:r>
                <a:rPr lang="ru-RU" sz="2400" b="1" i="1" dirty="0"/>
                <a:t>Реализация требований к условиям организации образовательного процесса как условие повышения доступности и качества высшего образования для инвалидов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B8C4FA4-7FAA-4769-891B-5D1B889BFB60}"/>
              </a:ext>
            </a:extLst>
          </p:cNvPr>
          <p:cNvSpPr txBox="1"/>
          <p:nvPr/>
        </p:nvSpPr>
        <p:spPr>
          <a:xfrm>
            <a:off x="460375" y="5178823"/>
            <a:ext cx="7170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br>
              <a:rPr lang="ru-RU" sz="2400" b="1" dirty="0"/>
            </a:br>
            <a:r>
              <a:rPr lang="ru-RU" sz="2400" b="1" dirty="0"/>
              <a:t>Митрофанова Е.А.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D87858-6D15-574D-845E-55DA0FBC7077}"/>
              </a:ext>
            </a:extLst>
          </p:cNvPr>
          <p:cNvSpPr txBox="1"/>
          <p:nvPr/>
        </p:nvSpPr>
        <p:spPr>
          <a:xfrm>
            <a:off x="3300248" y="4277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497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9216E6C6-2D8E-4E79-86AA-6447D2E56D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9444606"/>
              </p:ext>
            </p:extLst>
          </p:nvPr>
        </p:nvGraphicFramePr>
        <p:xfrm>
          <a:off x="0" y="1514763"/>
          <a:ext cx="7715271" cy="4821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14430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7A5389D-E864-4BB8-A53F-BCDA88978950}"/>
              </a:ext>
            </a:extLst>
          </p:cNvPr>
          <p:cNvSpPr/>
          <p:nvPr/>
        </p:nvSpPr>
        <p:spPr>
          <a:xfrm>
            <a:off x="73891" y="1239964"/>
            <a:ext cx="7641381" cy="586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300"/>
              </a:spcAft>
            </a:pPr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Специальные условия адаптации методов обучения</a:t>
            </a:r>
            <a:b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для обучающихся с нарушениями зрения: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графические изображения (графики, таблицы, карты, схемы), используемые на лекциях, семинарских или практических занятиях обязательно сопровождать подробным словесным описанием, что позволит и остальным студентам более глубоко осваивать представленный учебный материал;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при описании графиков функций, необходимо включать не только стандартные выражения «Возрастает на отрезке...», «Убывает на интервале...», желательно, чтобы описание включало сравнения с графиками более простых функций, или даже с формами окружающих предметов: «Как более пологая ветвь параболы», «Как колокол», «Похоже на широкополую шляпу» и т. д.;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крайне желательно, готовить студентам с сенсорной депривацией, раздаточный графический материал в виде рельефных изображений;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при исправлении ошибки, допущенной в ходе рассуждения, необходимо пояснять не только какая ошибка допущена, но и где именно внесено исправление: для этого прочитать фрагмент, к котором допущена ошибка, или описательно прокомментировать ошибочную выкладку, например: «В формуле, которую мы обозначили двумя звездочками «или» в формуле для нахождения производной косинуса...» и т. д.</a:t>
            </a:r>
          </a:p>
        </p:txBody>
      </p:sp>
    </p:spTree>
    <p:extLst>
      <p:ext uri="{BB962C8B-B14F-4D97-AF65-F5344CB8AC3E}">
        <p14:creationId xmlns:p14="http://schemas.microsoft.com/office/powerpoint/2010/main" val="1778224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1492C8F-A863-42FF-BB85-3DB149A925A3}"/>
              </a:ext>
            </a:extLst>
          </p:cNvPr>
          <p:cNvSpPr/>
          <p:nvPr/>
        </p:nvSpPr>
        <p:spPr>
          <a:xfrm>
            <a:off x="155575" y="1301469"/>
            <a:ext cx="7477605" cy="331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1200"/>
              </a:spcAft>
            </a:pPr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Специальные условия адаптации методов обучения</a:t>
            </a:r>
            <a:b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для обучающихся с нарушениями слуха: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для неслышащих студентов - помощь сурдопереводчика в ходе учебного процесса, в общении;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обеспечение специально разработанным учебным пособиям и дидактическим материалам (конспектам лекций, практическим заданиям, презентациям,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видеофайлам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с сурдопереводом и др.), имеющимся в библиотеке, в системе дистанционного обучения вуза в электронном варианте;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изложение учебного материала с использованием наглядности (мультимедиа презентации, схемы, таблицы).</a:t>
            </a:r>
          </a:p>
        </p:txBody>
      </p:sp>
    </p:spTree>
    <p:extLst>
      <p:ext uri="{BB962C8B-B14F-4D97-AF65-F5344CB8AC3E}">
        <p14:creationId xmlns:p14="http://schemas.microsoft.com/office/powerpoint/2010/main" val="699166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489B092-97F7-4029-AAE6-C71A1AD1F8B0}"/>
              </a:ext>
            </a:extLst>
          </p:cNvPr>
          <p:cNvSpPr/>
          <p:nvPr/>
        </p:nvSpPr>
        <p:spPr>
          <a:xfrm>
            <a:off x="155575" y="1301469"/>
            <a:ext cx="7477605" cy="5760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1200"/>
              </a:spcAft>
            </a:pPr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При отсутствии сурдоперевода и в целях развития навыков понимания речи особое значение придается следующим условиям организации занятия, формам предъявления информации: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хорошее освещение лица преподавателя;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четкость, выразительность, плавность речи, соблюдение орфоэпических норм произношения, исключение утрированной артикуляции;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постепенное наращивание темпа и приближение его к темпу нормальной разговорной речи;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учёт подготовленности студентов к восприятию текста, их интеллектуальное своеобразие, особенности речевого развития, сформированность навыков зрительного и слухового восприятия речи;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опора на дополнительные средства (письменные записи, дактилологию),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использование иллюстративного материала, привлечение ярких и интересных примеров, собственных наблюдений студентов и др.</a:t>
            </a:r>
          </a:p>
        </p:txBody>
      </p:sp>
    </p:spTree>
    <p:extLst>
      <p:ext uri="{BB962C8B-B14F-4D97-AF65-F5344CB8AC3E}">
        <p14:creationId xmlns:p14="http://schemas.microsoft.com/office/powerpoint/2010/main" val="3510232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9A80A38-BAC8-4B3C-83B9-AD78D9C527FF}"/>
              </a:ext>
            </a:extLst>
          </p:cNvPr>
          <p:cNvSpPr/>
          <p:nvPr/>
        </p:nvSpPr>
        <p:spPr>
          <a:xfrm>
            <a:off x="155575" y="1301469"/>
            <a:ext cx="7477605" cy="7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1200"/>
              </a:spcAft>
            </a:pP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Требования к специальным учебникам и учебным пособиям для студентов с инвалидностью по зрению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2FA295BD-F20F-4A64-A482-C8E5EE1C8C74}"/>
              </a:ext>
            </a:extLst>
          </p:cNvPr>
          <p:cNvGrpSpPr/>
          <p:nvPr/>
        </p:nvGrpSpPr>
        <p:grpSpPr>
          <a:xfrm>
            <a:off x="307975" y="2051176"/>
            <a:ext cx="7245400" cy="4670004"/>
            <a:chOff x="307975" y="2051176"/>
            <a:chExt cx="7245400" cy="4670004"/>
          </a:xfrm>
        </p:grpSpPr>
        <p:sp>
          <p:nvSpPr>
            <p:cNvPr id="4" name="Прямоугольник: скругленные углы 3">
              <a:extLst>
                <a:ext uri="{FF2B5EF4-FFF2-40B4-BE49-F238E27FC236}">
                  <a16:creationId xmlns:a16="http://schemas.microsoft.com/office/drawing/2014/main" id="{17A32034-64EC-4590-B736-B24500F86549}"/>
                </a:ext>
              </a:extLst>
            </p:cNvPr>
            <p:cNvSpPr/>
            <p:nvPr/>
          </p:nvSpPr>
          <p:spPr>
            <a:xfrm>
              <a:off x="307975" y="2051176"/>
              <a:ext cx="7245400" cy="756000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78505" tIns="78505" rIns="78505" bIns="78505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800" b="1" i="1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В печатной форме</a:t>
              </a:r>
              <a:r>
                <a:rPr lang="ru-RU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, изданные рельефно-точечным шрифтом Брайля, учебная информация из которых воспринимается тактильными анализаторами студентов.</a:t>
              </a:r>
            </a:p>
          </p:txBody>
        </p:sp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3A3BAB40-D3CF-48A9-99DD-6508098460E2}"/>
                </a:ext>
              </a:extLst>
            </p:cNvPr>
            <p:cNvSpPr/>
            <p:nvPr/>
          </p:nvSpPr>
          <p:spPr>
            <a:xfrm>
              <a:off x="307975" y="2927572"/>
              <a:ext cx="7245400" cy="756000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78505" tIns="78505" rIns="78505" bIns="78505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800" b="1" i="1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В электронной форме, представленные в виде цифровой аудиозаписи </a:t>
              </a:r>
              <a:r>
                <a:rPr lang="ru-RU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форматов mp3 или </a:t>
              </a:r>
              <a:r>
                <a:rPr lang="ru-RU" sz="1800" kern="1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daisy</a:t>
              </a:r>
              <a:r>
                <a:rPr lang="ru-RU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, которые воспринимаются слуховыми анализаторами студентов.</a:t>
              </a:r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EE52628A-7875-46B2-AE6F-2910CB3BB6A6}"/>
                </a:ext>
              </a:extLst>
            </p:cNvPr>
            <p:cNvSpPr/>
            <p:nvPr/>
          </p:nvSpPr>
          <p:spPr>
            <a:xfrm>
              <a:off x="307975" y="3803968"/>
              <a:ext cx="7245400" cy="2917212"/>
            </a:xfrm>
            <a:prstGeom prst="roundRect">
              <a:avLst>
                <a:gd name="adj" fmla="val 5586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78407" tIns="178407" rIns="178407" bIns="178407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800" b="1" i="1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В электронной форме, представленные в электронных форматах хранения текстов</a:t>
              </a:r>
              <a:r>
                <a:rPr lang="ru-RU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: TXT, RTF, DOC, DOCX, HTML, </a:t>
              </a:r>
              <a:r>
                <a:rPr lang="ru-RU" sz="1800" kern="1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LaTeX</a:t>
              </a:r>
              <a:r>
                <a:rPr lang="ru-RU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, которые могут восприниматься слуховыми анализаторами при использовании специальных компьютерных программ синтезаторов речи, тактильными анализаторами, при использовании </a:t>
              </a:r>
              <a:r>
                <a:rPr lang="ru-RU" sz="1800" kern="1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брайлевских</a:t>
              </a:r>
              <a:r>
                <a:rPr lang="ru-RU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 принтеров и дисплеев и специального программного обеспечения </a:t>
              </a:r>
              <a:r>
                <a:rPr lang="ru-RU" sz="1800" kern="1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невизуального</a:t>
              </a:r>
              <a:r>
                <a:rPr lang="ru-RU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 доступа к информации и зрительными анализаторами слабовидящих студентов, при условии использования специальных </a:t>
              </a:r>
              <a:r>
                <a:rPr lang="ru-RU" sz="1800" kern="1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тифлотехнических</a:t>
              </a:r>
              <a:r>
                <a:rPr lang="ru-RU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 и программных средств для гибкой модификации отображения учебного текста на экране компьютера, подстраиваемой под особенности зрения конкретного студента.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4482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9A80A38-BAC8-4B3C-83B9-AD78D9C527FF}"/>
              </a:ext>
            </a:extLst>
          </p:cNvPr>
          <p:cNvSpPr/>
          <p:nvPr/>
        </p:nvSpPr>
        <p:spPr>
          <a:xfrm>
            <a:off x="155575" y="1301469"/>
            <a:ext cx="7477605" cy="430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1200"/>
              </a:spcAft>
            </a:pP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Требования к специальным учебникам и учебным пособиям для студентов с нарушением ОДА</a:t>
            </a:r>
          </a:p>
          <a:p>
            <a:pPr algn="just">
              <a:lnSpc>
                <a:spcPct val="90000"/>
              </a:lnSpc>
            </a:pPr>
            <a:r>
              <a:rPr lang="ru-RU" sz="2100" dirty="0">
                <a:latin typeface="Calibri" panose="020F0502020204030204" pitchFamily="34" charset="0"/>
                <a:cs typeface="Calibri" panose="020F0502020204030204" pitchFamily="34" charset="0"/>
              </a:rPr>
              <a:t>Создание адаптированных учебников для лиц с нарушением опорно-двигательного аппарата не является специфической учебно-методической задачей, поскольку при нарушении исключительно опорно-двигательных функций и сохранном интеллекте, как правило, не требуется существенных адаптаций и модификаций содержания данных учебников.</a:t>
            </a:r>
          </a:p>
          <a:p>
            <a:pPr algn="just">
              <a:lnSpc>
                <a:spcPct val="90000"/>
              </a:lnSpc>
              <a:spcBef>
                <a:spcPts val="1800"/>
              </a:spcBef>
            </a:pPr>
            <a:r>
              <a:rPr lang="ru-RU" sz="2100" b="1" dirty="0">
                <a:latin typeface="Calibri" panose="020F0502020204030204" pitchFamily="34" charset="0"/>
                <a:cs typeface="Calibri" panose="020F0502020204030204" pitchFamily="34" charset="0"/>
              </a:rPr>
              <a:t>Исключение</a:t>
            </a:r>
            <a:r>
              <a:rPr lang="ru-RU" sz="2100" dirty="0">
                <a:latin typeface="Calibri" panose="020F0502020204030204" pitchFamily="34" charset="0"/>
                <a:cs typeface="Calibri" panose="020F0502020204030204" pitchFamily="34" charset="0"/>
              </a:rPr>
              <a:t> составляют обучающиеся имеющие двигательные патологии в силу разнообразных неврологических нарушений, которые опосредуют возникновение комплекса возможных проблем с мелкой моторикой, снижением функций зрительных и слуховых анализаторов. </a:t>
            </a:r>
          </a:p>
        </p:txBody>
      </p:sp>
    </p:spTree>
    <p:extLst>
      <p:ext uri="{BB962C8B-B14F-4D97-AF65-F5344CB8AC3E}">
        <p14:creationId xmlns:p14="http://schemas.microsoft.com/office/powerpoint/2010/main" val="365319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9A80A38-BAC8-4B3C-83B9-AD78D9C527FF}"/>
              </a:ext>
            </a:extLst>
          </p:cNvPr>
          <p:cNvSpPr/>
          <p:nvPr/>
        </p:nvSpPr>
        <p:spPr>
          <a:xfrm>
            <a:off x="155575" y="1301469"/>
            <a:ext cx="7477605" cy="5347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1200"/>
              </a:spcAft>
            </a:pP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ТРЕБОВАНИЯ К ОРГАНИЗАЦИИ ПРАКТИКИ СТУДЕНТОВ  С ИНВАЛИДНОСТЬЮ И ОВЗ</a:t>
            </a:r>
          </a:p>
          <a:p>
            <a:pPr algn="just">
              <a:lnSpc>
                <a:spcPct val="90000"/>
              </a:lnSpc>
            </a:pPr>
            <a:r>
              <a:rPr lang="ru-RU" sz="1900" dirty="0">
                <a:latin typeface="Calibri" panose="020F0502020204030204" pitchFamily="34" charset="0"/>
                <a:cs typeface="Calibri" panose="020F0502020204030204" pitchFamily="34" charset="0"/>
              </a:rPr>
              <a:t>Планирование мест прохождения практик для студентов с ОВЗ производится с учетом требований их доступности для данных обучающихся и рекомендации медико-социальной экспертизы, а также индивидуальной программе реабилитации инвалида, относительно рекомендованных условий и видов труда.</a:t>
            </a:r>
          </a:p>
          <a:p>
            <a:pPr algn="just">
              <a:lnSpc>
                <a:spcPct val="90000"/>
              </a:lnSpc>
            </a:pPr>
            <a:r>
              <a:rPr lang="ru-RU" sz="1900" dirty="0">
                <a:latin typeface="Calibri" panose="020F0502020204030204" pitchFamily="34" charset="0"/>
                <a:cs typeface="Calibri" panose="020F0502020204030204" pitchFamily="34" charset="0"/>
              </a:rPr>
              <a:t>При необходимости для прохождения практики создаются специальные рабочие места в соответствии с характером ограничений здоровья, а также с учетом характера труда и выполняемых трудовых функций. Формы проведения практики для обучающихся инвалидов и лиц с ОВЗ могут быть установлены с учетом их индивидуальных возможностей и состояния здоровья; </a:t>
            </a:r>
          </a:p>
          <a:p>
            <a:pPr algn="just">
              <a:lnSpc>
                <a:spcPct val="90000"/>
              </a:lnSpc>
            </a:pPr>
            <a:r>
              <a:rPr lang="ru-RU" sz="1900" dirty="0">
                <a:latin typeface="Calibri" panose="020F0502020204030204" pitchFamily="34" charset="0"/>
                <a:cs typeface="Calibri" panose="020F0502020204030204" pitchFamily="34" charset="0"/>
              </a:rPr>
              <a:t>Учет индивидуальных особенностей обучающихся инвалидов и лиц с ОВЗ может быть отражен в индивидуальном задании на практику; </a:t>
            </a:r>
          </a:p>
          <a:p>
            <a:pPr algn="just">
              <a:lnSpc>
                <a:spcPct val="90000"/>
              </a:lnSpc>
            </a:pPr>
            <a:r>
              <a:rPr lang="ru-RU" sz="1900" dirty="0">
                <a:latin typeface="Calibri" panose="020F0502020204030204" pitchFamily="34" charset="0"/>
                <a:cs typeface="Calibri" panose="020F0502020204030204" pitchFamily="34" charset="0"/>
              </a:rPr>
              <a:t>Планирование производственно-адаптационной практики - специально организованной работы студентов с инвалидностью и ОВЗ в режиме неполной занятости один или более дней в неделю в организациях возможного будущего трудоустройства.</a:t>
            </a:r>
          </a:p>
        </p:txBody>
      </p:sp>
    </p:spTree>
    <p:extLst>
      <p:ext uri="{BB962C8B-B14F-4D97-AF65-F5344CB8AC3E}">
        <p14:creationId xmlns:p14="http://schemas.microsoft.com/office/powerpoint/2010/main" val="4243071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/>
                <a:t>Круглый стол</a:t>
              </a:r>
              <a:br>
                <a:rPr lang="ru-RU" b="1" spc="-10"/>
              </a:br>
              <a:r>
                <a:rPr lang="ru-RU" b="1" spc="-10"/>
                <a:t>«</a:t>
              </a:r>
              <a:r>
                <a:rPr lang="ru-RU" b="1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9A80A38-BAC8-4B3C-83B9-AD78D9C527FF}"/>
              </a:ext>
            </a:extLst>
          </p:cNvPr>
          <p:cNvSpPr/>
          <p:nvPr/>
        </p:nvSpPr>
        <p:spPr>
          <a:xfrm>
            <a:off x="155575" y="1301469"/>
            <a:ext cx="7477605" cy="7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1200"/>
              </a:spcAft>
            </a:pP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ТРЕБОВАНИЯ К ОЦЕНОЧНЫМ СРЕДСТВАМ</a:t>
            </a:r>
            <a:b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ДЛЯ СТУДЕНТОВ  С ИНВАЛИДНОСТЬЮ И ОВЗ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8F72E9E7-1605-4DF6-92C5-DF6D815DC075}"/>
              </a:ext>
            </a:extLst>
          </p:cNvPr>
          <p:cNvGrpSpPr/>
          <p:nvPr/>
        </p:nvGrpSpPr>
        <p:grpSpPr>
          <a:xfrm>
            <a:off x="155575" y="3264564"/>
            <a:ext cx="7397799" cy="3342260"/>
            <a:chOff x="155575" y="3246090"/>
            <a:chExt cx="7397799" cy="3482230"/>
          </a:xfrm>
        </p:grpSpPr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444CF2CE-B34D-4231-AEF8-8F78F755542B}"/>
                </a:ext>
              </a:extLst>
            </p:cNvPr>
            <p:cNvSpPr/>
            <p:nvPr/>
          </p:nvSpPr>
          <p:spPr>
            <a:xfrm>
              <a:off x="2299855" y="3379721"/>
              <a:ext cx="5253519" cy="1187440"/>
            </a:xfrm>
            <a:custGeom>
              <a:avLst/>
              <a:gdLst>
                <a:gd name="connsiteX0" fmla="*/ 147111 w 882650"/>
                <a:gd name="connsiteY0" fmla="*/ 0 h 4734592"/>
                <a:gd name="connsiteX1" fmla="*/ 735539 w 882650"/>
                <a:gd name="connsiteY1" fmla="*/ 0 h 4734592"/>
                <a:gd name="connsiteX2" fmla="*/ 882650 w 882650"/>
                <a:gd name="connsiteY2" fmla="*/ 147111 h 4734592"/>
                <a:gd name="connsiteX3" fmla="*/ 882650 w 882650"/>
                <a:gd name="connsiteY3" fmla="*/ 4734592 h 4734592"/>
                <a:gd name="connsiteX4" fmla="*/ 882650 w 882650"/>
                <a:gd name="connsiteY4" fmla="*/ 4734592 h 4734592"/>
                <a:gd name="connsiteX5" fmla="*/ 0 w 882650"/>
                <a:gd name="connsiteY5" fmla="*/ 4734592 h 4734592"/>
                <a:gd name="connsiteX6" fmla="*/ 0 w 882650"/>
                <a:gd name="connsiteY6" fmla="*/ 4734592 h 4734592"/>
                <a:gd name="connsiteX7" fmla="*/ 0 w 882650"/>
                <a:gd name="connsiteY7" fmla="*/ 147111 h 4734592"/>
                <a:gd name="connsiteX8" fmla="*/ 147111 w 882650"/>
                <a:gd name="connsiteY8" fmla="*/ 0 h 4734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2650" h="4734592">
                  <a:moveTo>
                    <a:pt x="882650" y="789113"/>
                  </a:moveTo>
                  <a:lnTo>
                    <a:pt x="882650" y="3945479"/>
                  </a:lnTo>
                  <a:cubicBezTo>
                    <a:pt x="882650" y="4381293"/>
                    <a:pt x="870371" y="4734592"/>
                    <a:pt x="855225" y="4734592"/>
                  </a:cubicBezTo>
                  <a:lnTo>
                    <a:pt x="0" y="4734592"/>
                  </a:lnTo>
                  <a:lnTo>
                    <a:pt x="0" y="4734592"/>
                  </a:lnTo>
                  <a:lnTo>
                    <a:pt x="0" y="0"/>
                  </a:lnTo>
                  <a:lnTo>
                    <a:pt x="0" y="0"/>
                  </a:lnTo>
                  <a:lnTo>
                    <a:pt x="855225" y="0"/>
                  </a:lnTo>
                  <a:cubicBezTo>
                    <a:pt x="870371" y="0"/>
                    <a:pt x="882650" y="353299"/>
                    <a:pt x="882650" y="789113"/>
                  </a:cubicBezTo>
                  <a:close/>
                </a:path>
              </a:pathLst>
            </a:custGeom>
          </p:spPr>
          <p:style>
            <a:lnRef idx="1">
              <a:schemeClr val="accent5">
                <a:tint val="40000"/>
                <a:alpha val="90000"/>
                <a:hueOff val="-3580161"/>
                <a:satOff val="16084"/>
                <a:lumOff val="1106"/>
                <a:alphaOff val="0"/>
              </a:schemeClr>
            </a:lnRef>
            <a:fillRef idx="1">
              <a:schemeClr val="accent5">
                <a:tint val="40000"/>
                <a:alpha val="90000"/>
                <a:hueOff val="-3580161"/>
                <a:satOff val="16084"/>
                <a:lumOff val="1106"/>
                <a:alphaOff val="0"/>
              </a:schemeClr>
            </a:fillRef>
            <a:effectRef idx="2">
              <a:schemeClr val="accent5">
                <a:tint val="40000"/>
                <a:alpha val="90000"/>
                <a:hueOff val="-3580161"/>
                <a:satOff val="16084"/>
                <a:lumOff val="110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00" tIns="166911" rIns="290736" bIns="166913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 печатной форме увеличенным шрифтом, </a:t>
              </a:r>
            </a:p>
            <a:p>
              <a:pPr marL="228600" lvl="1" indent="-228600" algn="l" defTabSz="8890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 форме электронного документа,</a:t>
              </a:r>
            </a:p>
            <a:p>
              <a:pPr marL="228600" lvl="1" indent="-228600" algn="l" defTabSz="8890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 форме аудиофайла,</a:t>
              </a:r>
            </a:p>
            <a:p>
              <a:pPr marL="228600" lvl="1" indent="-228600" algn="l" defTabSz="8890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 печатной форме на языке Брайля.</a:t>
              </a:r>
            </a:p>
          </p:txBody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72CDFD92-0E18-4173-8E01-6877AC4097A6}"/>
                </a:ext>
              </a:extLst>
            </p:cNvPr>
            <p:cNvSpPr/>
            <p:nvPr/>
          </p:nvSpPr>
          <p:spPr>
            <a:xfrm>
              <a:off x="155575" y="3246090"/>
              <a:ext cx="2144280" cy="1484300"/>
            </a:xfrm>
            <a:custGeom>
              <a:avLst/>
              <a:gdLst>
                <a:gd name="connsiteX0" fmla="*/ 0 w 2663208"/>
                <a:gd name="connsiteY0" fmla="*/ 183889 h 1103312"/>
                <a:gd name="connsiteX1" fmla="*/ 183889 w 2663208"/>
                <a:gd name="connsiteY1" fmla="*/ 0 h 1103312"/>
                <a:gd name="connsiteX2" fmla="*/ 2479319 w 2663208"/>
                <a:gd name="connsiteY2" fmla="*/ 0 h 1103312"/>
                <a:gd name="connsiteX3" fmla="*/ 2663208 w 2663208"/>
                <a:gd name="connsiteY3" fmla="*/ 183889 h 1103312"/>
                <a:gd name="connsiteX4" fmla="*/ 2663208 w 2663208"/>
                <a:gd name="connsiteY4" fmla="*/ 919423 h 1103312"/>
                <a:gd name="connsiteX5" fmla="*/ 2479319 w 2663208"/>
                <a:gd name="connsiteY5" fmla="*/ 1103312 h 1103312"/>
                <a:gd name="connsiteX6" fmla="*/ 183889 w 2663208"/>
                <a:gd name="connsiteY6" fmla="*/ 1103312 h 1103312"/>
                <a:gd name="connsiteX7" fmla="*/ 0 w 2663208"/>
                <a:gd name="connsiteY7" fmla="*/ 919423 h 1103312"/>
                <a:gd name="connsiteX8" fmla="*/ 0 w 2663208"/>
                <a:gd name="connsiteY8" fmla="*/ 183889 h 110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63208" h="1103312">
                  <a:moveTo>
                    <a:pt x="0" y="183889"/>
                  </a:moveTo>
                  <a:cubicBezTo>
                    <a:pt x="0" y="82330"/>
                    <a:pt x="82330" y="0"/>
                    <a:pt x="183889" y="0"/>
                  </a:cubicBezTo>
                  <a:lnTo>
                    <a:pt x="2479319" y="0"/>
                  </a:lnTo>
                  <a:cubicBezTo>
                    <a:pt x="2580878" y="0"/>
                    <a:pt x="2663208" y="82330"/>
                    <a:pt x="2663208" y="183889"/>
                  </a:cubicBezTo>
                  <a:lnTo>
                    <a:pt x="2663208" y="919423"/>
                  </a:lnTo>
                  <a:cubicBezTo>
                    <a:pt x="2663208" y="1020982"/>
                    <a:pt x="2580878" y="1103312"/>
                    <a:pt x="2479319" y="1103312"/>
                  </a:cubicBezTo>
                  <a:lnTo>
                    <a:pt x="183889" y="1103312"/>
                  </a:lnTo>
                  <a:cubicBezTo>
                    <a:pt x="82330" y="1103312"/>
                    <a:pt x="0" y="1020982"/>
                    <a:pt x="0" y="919423"/>
                  </a:cubicBezTo>
                  <a:lnTo>
                    <a:pt x="0" y="18388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3311292"/>
                <a:satOff val="13270"/>
                <a:lumOff val="2876"/>
                <a:alphaOff val="0"/>
              </a:schemeClr>
            </a:fillRef>
            <a:effectRef idx="3">
              <a:schemeClr val="accent5">
                <a:hueOff val="-3311292"/>
                <a:satOff val="13270"/>
                <a:lumOff val="287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91959" rIns="130059" bIns="91959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8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С нарушениями зрения</a:t>
              </a:r>
            </a:p>
          </p:txBody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F22EAA70-64B5-4D37-AB1E-A43D511F415D}"/>
                </a:ext>
              </a:extLst>
            </p:cNvPr>
            <p:cNvSpPr/>
            <p:nvPr/>
          </p:nvSpPr>
          <p:spPr>
            <a:xfrm>
              <a:off x="2299855" y="4874595"/>
              <a:ext cx="5253519" cy="595536"/>
            </a:xfrm>
            <a:custGeom>
              <a:avLst/>
              <a:gdLst>
                <a:gd name="connsiteX0" fmla="*/ 147111 w 882650"/>
                <a:gd name="connsiteY0" fmla="*/ 0 h 4734592"/>
                <a:gd name="connsiteX1" fmla="*/ 735539 w 882650"/>
                <a:gd name="connsiteY1" fmla="*/ 0 h 4734592"/>
                <a:gd name="connsiteX2" fmla="*/ 882650 w 882650"/>
                <a:gd name="connsiteY2" fmla="*/ 147111 h 4734592"/>
                <a:gd name="connsiteX3" fmla="*/ 882650 w 882650"/>
                <a:gd name="connsiteY3" fmla="*/ 4734592 h 4734592"/>
                <a:gd name="connsiteX4" fmla="*/ 882650 w 882650"/>
                <a:gd name="connsiteY4" fmla="*/ 4734592 h 4734592"/>
                <a:gd name="connsiteX5" fmla="*/ 0 w 882650"/>
                <a:gd name="connsiteY5" fmla="*/ 4734592 h 4734592"/>
                <a:gd name="connsiteX6" fmla="*/ 0 w 882650"/>
                <a:gd name="connsiteY6" fmla="*/ 4734592 h 4734592"/>
                <a:gd name="connsiteX7" fmla="*/ 0 w 882650"/>
                <a:gd name="connsiteY7" fmla="*/ 147111 h 4734592"/>
                <a:gd name="connsiteX8" fmla="*/ 147111 w 882650"/>
                <a:gd name="connsiteY8" fmla="*/ 0 h 4734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2650" h="4734592">
                  <a:moveTo>
                    <a:pt x="882650" y="789113"/>
                  </a:moveTo>
                  <a:lnTo>
                    <a:pt x="882650" y="3945479"/>
                  </a:lnTo>
                  <a:cubicBezTo>
                    <a:pt x="882650" y="4381293"/>
                    <a:pt x="870371" y="4734592"/>
                    <a:pt x="855225" y="4734592"/>
                  </a:cubicBezTo>
                  <a:lnTo>
                    <a:pt x="0" y="4734592"/>
                  </a:lnTo>
                  <a:lnTo>
                    <a:pt x="0" y="4734592"/>
                  </a:lnTo>
                  <a:lnTo>
                    <a:pt x="0" y="0"/>
                  </a:lnTo>
                  <a:lnTo>
                    <a:pt x="0" y="0"/>
                  </a:lnTo>
                  <a:lnTo>
                    <a:pt x="855225" y="0"/>
                  </a:lnTo>
                  <a:cubicBezTo>
                    <a:pt x="870371" y="0"/>
                    <a:pt x="882650" y="353299"/>
                    <a:pt x="882650" y="789113"/>
                  </a:cubicBezTo>
                  <a:close/>
                </a:path>
              </a:pathLst>
            </a:custGeom>
          </p:spPr>
          <p:style>
            <a:lnRef idx="1">
              <a:schemeClr val="accent5">
                <a:tint val="40000"/>
                <a:alpha val="90000"/>
                <a:hueOff val="-7160321"/>
                <a:satOff val="32169"/>
                <a:lumOff val="2211"/>
                <a:alphaOff val="0"/>
              </a:schemeClr>
            </a:lnRef>
            <a:fillRef idx="1">
              <a:schemeClr val="accent5">
                <a:tint val="40000"/>
                <a:alpha val="90000"/>
                <a:hueOff val="-7160321"/>
                <a:satOff val="32169"/>
                <a:lumOff val="2211"/>
                <a:alphaOff val="0"/>
              </a:schemeClr>
            </a:fillRef>
            <a:effectRef idx="2">
              <a:schemeClr val="accent5">
                <a:tint val="40000"/>
                <a:alpha val="90000"/>
                <a:hueOff val="-7160321"/>
                <a:satOff val="32169"/>
                <a:lumOff val="2211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00" tIns="166912" rIns="290736" bIns="166912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 печатной форме,</a:t>
              </a:r>
            </a:p>
            <a:p>
              <a:pPr marL="228600" lvl="1" indent="-228600" algn="l" defTabSz="8890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 форме электронного документа.</a:t>
              </a:r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24508B24-0202-4C6D-B70D-BAA935D5DBDC}"/>
                </a:ext>
              </a:extLst>
            </p:cNvPr>
            <p:cNvSpPr/>
            <p:nvPr/>
          </p:nvSpPr>
          <p:spPr>
            <a:xfrm>
              <a:off x="155575" y="4787565"/>
              <a:ext cx="2144280" cy="744420"/>
            </a:xfrm>
            <a:custGeom>
              <a:avLst/>
              <a:gdLst>
                <a:gd name="connsiteX0" fmla="*/ 0 w 2663208"/>
                <a:gd name="connsiteY0" fmla="*/ 183889 h 1103312"/>
                <a:gd name="connsiteX1" fmla="*/ 183889 w 2663208"/>
                <a:gd name="connsiteY1" fmla="*/ 0 h 1103312"/>
                <a:gd name="connsiteX2" fmla="*/ 2479319 w 2663208"/>
                <a:gd name="connsiteY2" fmla="*/ 0 h 1103312"/>
                <a:gd name="connsiteX3" fmla="*/ 2663208 w 2663208"/>
                <a:gd name="connsiteY3" fmla="*/ 183889 h 1103312"/>
                <a:gd name="connsiteX4" fmla="*/ 2663208 w 2663208"/>
                <a:gd name="connsiteY4" fmla="*/ 919423 h 1103312"/>
                <a:gd name="connsiteX5" fmla="*/ 2479319 w 2663208"/>
                <a:gd name="connsiteY5" fmla="*/ 1103312 h 1103312"/>
                <a:gd name="connsiteX6" fmla="*/ 183889 w 2663208"/>
                <a:gd name="connsiteY6" fmla="*/ 1103312 h 1103312"/>
                <a:gd name="connsiteX7" fmla="*/ 0 w 2663208"/>
                <a:gd name="connsiteY7" fmla="*/ 919423 h 1103312"/>
                <a:gd name="connsiteX8" fmla="*/ 0 w 2663208"/>
                <a:gd name="connsiteY8" fmla="*/ 183889 h 110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63208" h="1103312">
                  <a:moveTo>
                    <a:pt x="0" y="183889"/>
                  </a:moveTo>
                  <a:cubicBezTo>
                    <a:pt x="0" y="82330"/>
                    <a:pt x="82330" y="0"/>
                    <a:pt x="183889" y="0"/>
                  </a:cubicBezTo>
                  <a:lnTo>
                    <a:pt x="2479319" y="0"/>
                  </a:lnTo>
                  <a:cubicBezTo>
                    <a:pt x="2580878" y="0"/>
                    <a:pt x="2663208" y="82330"/>
                    <a:pt x="2663208" y="183889"/>
                  </a:cubicBezTo>
                  <a:lnTo>
                    <a:pt x="2663208" y="919423"/>
                  </a:lnTo>
                  <a:cubicBezTo>
                    <a:pt x="2663208" y="1020982"/>
                    <a:pt x="2580878" y="1103312"/>
                    <a:pt x="2479319" y="1103312"/>
                  </a:cubicBezTo>
                  <a:lnTo>
                    <a:pt x="183889" y="1103312"/>
                  </a:lnTo>
                  <a:cubicBezTo>
                    <a:pt x="82330" y="1103312"/>
                    <a:pt x="0" y="1020982"/>
                    <a:pt x="0" y="919423"/>
                  </a:cubicBezTo>
                  <a:lnTo>
                    <a:pt x="0" y="18388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6622584"/>
                <a:satOff val="26541"/>
                <a:lumOff val="5752"/>
                <a:alphaOff val="0"/>
              </a:schemeClr>
            </a:fillRef>
            <a:effectRef idx="3">
              <a:schemeClr val="accent5">
                <a:hueOff val="-6622584"/>
                <a:satOff val="26541"/>
                <a:lumOff val="575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91959" rIns="130059" bIns="91959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8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С нарушениями слуха</a:t>
              </a:r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E49A855A-F94E-483E-9E5E-1A22B70CC23D}"/>
                </a:ext>
              </a:extLst>
            </p:cNvPr>
            <p:cNvSpPr/>
            <p:nvPr/>
          </p:nvSpPr>
          <p:spPr>
            <a:xfrm>
              <a:off x="2299855" y="5735339"/>
              <a:ext cx="5253519" cy="882650"/>
            </a:xfrm>
            <a:custGeom>
              <a:avLst/>
              <a:gdLst>
                <a:gd name="connsiteX0" fmla="*/ 147111 w 882650"/>
                <a:gd name="connsiteY0" fmla="*/ 0 h 4734592"/>
                <a:gd name="connsiteX1" fmla="*/ 735539 w 882650"/>
                <a:gd name="connsiteY1" fmla="*/ 0 h 4734592"/>
                <a:gd name="connsiteX2" fmla="*/ 882650 w 882650"/>
                <a:gd name="connsiteY2" fmla="*/ 147111 h 4734592"/>
                <a:gd name="connsiteX3" fmla="*/ 882650 w 882650"/>
                <a:gd name="connsiteY3" fmla="*/ 4734592 h 4734592"/>
                <a:gd name="connsiteX4" fmla="*/ 882650 w 882650"/>
                <a:gd name="connsiteY4" fmla="*/ 4734592 h 4734592"/>
                <a:gd name="connsiteX5" fmla="*/ 0 w 882650"/>
                <a:gd name="connsiteY5" fmla="*/ 4734592 h 4734592"/>
                <a:gd name="connsiteX6" fmla="*/ 0 w 882650"/>
                <a:gd name="connsiteY6" fmla="*/ 4734592 h 4734592"/>
                <a:gd name="connsiteX7" fmla="*/ 0 w 882650"/>
                <a:gd name="connsiteY7" fmla="*/ 147111 h 4734592"/>
                <a:gd name="connsiteX8" fmla="*/ 147111 w 882650"/>
                <a:gd name="connsiteY8" fmla="*/ 0 h 4734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2650" h="4734592">
                  <a:moveTo>
                    <a:pt x="882650" y="789113"/>
                  </a:moveTo>
                  <a:lnTo>
                    <a:pt x="882650" y="3945479"/>
                  </a:lnTo>
                  <a:cubicBezTo>
                    <a:pt x="882650" y="4381293"/>
                    <a:pt x="870371" y="4734592"/>
                    <a:pt x="855225" y="4734592"/>
                  </a:cubicBezTo>
                  <a:lnTo>
                    <a:pt x="0" y="4734592"/>
                  </a:lnTo>
                  <a:lnTo>
                    <a:pt x="0" y="4734592"/>
                  </a:lnTo>
                  <a:lnTo>
                    <a:pt x="0" y="0"/>
                  </a:lnTo>
                  <a:lnTo>
                    <a:pt x="0" y="0"/>
                  </a:lnTo>
                  <a:lnTo>
                    <a:pt x="855225" y="0"/>
                  </a:lnTo>
                  <a:cubicBezTo>
                    <a:pt x="870371" y="0"/>
                    <a:pt x="882650" y="353299"/>
                    <a:pt x="882650" y="789113"/>
                  </a:cubicBezTo>
                  <a:close/>
                </a:path>
              </a:pathLst>
            </a:custGeom>
          </p:spPr>
          <p:style>
            <a:lnRef idx="1">
              <a:schemeClr val="accent5">
                <a:tint val="40000"/>
                <a:alpha val="90000"/>
                <a:hueOff val="-10740482"/>
                <a:satOff val="48253"/>
                <a:lumOff val="3317"/>
                <a:alphaOff val="0"/>
              </a:schemeClr>
            </a:lnRef>
            <a:fillRef idx="1">
              <a:schemeClr val="accent5">
                <a:tint val="40000"/>
                <a:alpha val="90000"/>
                <a:hueOff val="-10740482"/>
                <a:satOff val="48253"/>
                <a:lumOff val="3317"/>
                <a:alphaOff val="0"/>
              </a:schemeClr>
            </a:fillRef>
            <a:effectRef idx="2">
              <a:schemeClr val="accent5">
                <a:tint val="40000"/>
                <a:alpha val="90000"/>
                <a:hueOff val="-10740482"/>
                <a:satOff val="48253"/>
                <a:lumOff val="331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00" tIns="166912" rIns="290736" bIns="166912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 печатной форме,</a:t>
              </a:r>
            </a:p>
            <a:p>
              <a:pPr marL="228600" lvl="1" indent="-228600" algn="l" defTabSz="8890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 форме электронного документа,</a:t>
              </a:r>
            </a:p>
            <a:p>
              <a:pPr marL="228600" lvl="1" indent="-228600" algn="l" defTabSz="8890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 форме аудиофайла. </a:t>
              </a:r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C9687C7B-F0C1-4EAE-BB48-2AF31538C380}"/>
                </a:ext>
              </a:extLst>
            </p:cNvPr>
            <p:cNvSpPr/>
            <p:nvPr/>
          </p:nvSpPr>
          <p:spPr>
            <a:xfrm>
              <a:off x="155575" y="5625008"/>
              <a:ext cx="2144280" cy="1103312"/>
            </a:xfrm>
            <a:custGeom>
              <a:avLst/>
              <a:gdLst>
                <a:gd name="connsiteX0" fmla="*/ 0 w 2663208"/>
                <a:gd name="connsiteY0" fmla="*/ 183889 h 1103312"/>
                <a:gd name="connsiteX1" fmla="*/ 183889 w 2663208"/>
                <a:gd name="connsiteY1" fmla="*/ 0 h 1103312"/>
                <a:gd name="connsiteX2" fmla="*/ 2479319 w 2663208"/>
                <a:gd name="connsiteY2" fmla="*/ 0 h 1103312"/>
                <a:gd name="connsiteX3" fmla="*/ 2663208 w 2663208"/>
                <a:gd name="connsiteY3" fmla="*/ 183889 h 1103312"/>
                <a:gd name="connsiteX4" fmla="*/ 2663208 w 2663208"/>
                <a:gd name="connsiteY4" fmla="*/ 919423 h 1103312"/>
                <a:gd name="connsiteX5" fmla="*/ 2479319 w 2663208"/>
                <a:gd name="connsiteY5" fmla="*/ 1103312 h 1103312"/>
                <a:gd name="connsiteX6" fmla="*/ 183889 w 2663208"/>
                <a:gd name="connsiteY6" fmla="*/ 1103312 h 1103312"/>
                <a:gd name="connsiteX7" fmla="*/ 0 w 2663208"/>
                <a:gd name="connsiteY7" fmla="*/ 919423 h 1103312"/>
                <a:gd name="connsiteX8" fmla="*/ 0 w 2663208"/>
                <a:gd name="connsiteY8" fmla="*/ 183889 h 110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63208" h="1103312">
                  <a:moveTo>
                    <a:pt x="0" y="183889"/>
                  </a:moveTo>
                  <a:cubicBezTo>
                    <a:pt x="0" y="82330"/>
                    <a:pt x="82330" y="0"/>
                    <a:pt x="183889" y="0"/>
                  </a:cubicBezTo>
                  <a:lnTo>
                    <a:pt x="2479319" y="0"/>
                  </a:lnTo>
                  <a:cubicBezTo>
                    <a:pt x="2580878" y="0"/>
                    <a:pt x="2663208" y="82330"/>
                    <a:pt x="2663208" y="183889"/>
                  </a:cubicBezTo>
                  <a:lnTo>
                    <a:pt x="2663208" y="919423"/>
                  </a:lnTo>
                  <a:cubicBezTo>
                    <a:pt x="2663208" y="1020982"/>
                    <a:pt x="2580878" y="1103312"/>
                    <a:pt x="2479319" y="1103312"/>
                  </a:cubicBezTo>
                  <a:lnTo>
                    <a:pt x="183889" y="1103312"/>
                  </a:lnTo>
                  <a:cubicBezTo>
                    <a:pt x="82330" y="1103312"/>
                    <a:pt x="0" y="1020982"/>
                    <a:pt x="0" y="919423"/>
                  </a:cubicBezTo>
                  <a:lnTo>
                    <a:pt x="0" y="18388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3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91959" rIns="130059" bIns="91959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8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С нарушениями опорно-двигательного аппарата</a:t>
              </a:r>
            </a:p>
          </p:txBody>
        </p:sp>
      </p:grp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1D11FF03-1FB2-4078-A41E-AF4816D6CD29}"/>
              </a:ext>
            </a:extLst>
          </p:cNvPr>
          <p:cNvSpPr/>
          <p:nvPr/>
        </p:nvSpPr>
        <p:spPr>
          <a:xfrm>
            <a:off x="2381946" y="2058015"/>
            <a:ext cx="5171427" cy="1077744"/>
          </a:xfrm>
          <a:prstGeom prst="roundRect">
            <a:avLst>
              <a:gd name="adj" fmla="val 997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91959" rIns="130059" bIns="91959" numCol="1" spcCol="1270" anchor="ctr" anchorCtr="0">
            <a:noAutofit/>
          </a:bodyPr>
          <a:lstStyle/>
          <a:p>
            <a:pPr marL="0" lvl="0" indent="0" algn="ctr" defTabSz="889000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20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Формы оценочных средств, адаптированные к ограничениям здоровья и восприятия информации обучающихся инвалидов и лиц с ОВЗ </a:t>
            </a: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061C5D7F-9DCF-4792-A3F0-5CF9837286CB}"/>
              </a:ext>
            </a:extLst>
          </p:cNvPr>
          <p:cNvSpPr/>
          <p:nvPr/>
        </p:nvSpPr>
        <p:spPr>
          <a:xfrm>
            <a:off x="155575" y="2032447"/>
            <a:ext cx="2144280" cy="1103312"/>
          </a:xfrm>
          <a:prstGeom prst="roundRect">
            <a:avLst>
              <a:gd name="adj" fmla="val 1248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91959" rIns="130059" bIns="91959" numCol="1" spcCol="1270" anchor="ctr" anchorCtr="0">
            <a:noAutofit/>
          </a:bodyPr>
          <a:lstStyle/>
          <a:p>
            <a:pPr marL="0" lvl="0" indent="0" algn="ctr" defTabSz="889000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20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Категории обучающихся</a:t>
            </a:r>
            <a:br>
              <a:rPr lang="ru-RU" sz="20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 нозологиям</a:t>
            </a:r>
          </a:p>
        </p:txBody>
      </p:sp>
    </p:spTree>
    <p:extLst>
      <p:ext uri="{BB962C8B-B14F-4D97-AF65-F5344CB8AC3E}">
        <p14:creationId xmlns:p14="http://schemas.microsoft.com/office/powerpoint/2010/main" val="382140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9A80A38-BAC8-4B3C-83B9-AD78D9C527FF}"/>
              </a:ext>
            </a:extLst>
          </p:cNvPr>
          <p:cNvSpPr/>
          <p:nvPr/>
        </p:nvSpPr>
        <p:spPr>
          <a:xfrm>
            <a:off x="155575" y="1301469"/>
            <a:ext cx="7477605" cy="5527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ФЗ «Об образовании в РФ» от 29.12.2012 № 273-ФЗ</a:t>
            </a:r>
          </a:p>
          <a:p>
            <a:pPr algn="ctr">
              <a:lnSpc>
                <a:spcPct val="85000"/>
              </a:lnSpc>
              <a:spcAft>
                <a:spcPts val="1200"/>
              </a:spcAft>
            </a:pPr>
            <a:r>
              <a:rPr lang="ru-RU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Статья 79, пункт 3</a:t>
            </a:r>
          </a:p>
          <a:p>
            <a:pPr algn="just">
              <a:lnSpc>
                <a:spcPct val="90000"/>
              </a:lnSpc>
            </a:pPr>
            <a:r>
              <a:rPr lang="ru-RU" sz="2100" dirty="0">
                <a:latin typeface="Calibri" panose="020F0502020204030204" pitchFamily="34" charset="0"/>
                <a:cs typeface="Calibri" panose="020F0502020204030204" pitchFamily="34" charset="0"/>
              </a:rPr>
              <a:t>Под специальными условиями для получения образования обучающимися с ограниченными возможностями здоровья понимаются условия обучения, воспитания и развития таких обучающихся, включающие в себя использование специальных образовательных программ и методов обучения и воспитания, специальных учебников, учебных пособий и дидактических материалов, специальных технических средств обучения коллективного и индивидуального пользования, предоставление услуг ассистента (помощника), оказывающего обучающимся необходимую техническую помощь, проведение групповых и индивидуальных коррекционных занятий, обеспечение доступа в здания организаций, осуществляющих образовательную деятельность, и другие условия, без которых невозможно или затруднено освоение образовательных программ обучающимися с ограниченными возможностями здоровья.</a:t>
            </a:r>
          </a:p>
        </p:txBody>
      </p:sp>
    </p:spTree>
    <p:extLst>
      <p:ext uri="{BB962C8B-B14F-4D97-AF65-F5344CB8AC3E}">
        <p14:creationId xmlns:p14="http://schemas.microsoft.com/office/powerpoint/2010/main" val="88266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9A80A38-BAC8-4B3C-83B9-AD78D9C527FF}"/>
              </a:ext>
            </a:extLst>
          </p:cNvPr>
          <p:cNvSpPr/>
          <p:nvPr/>
        </p:nvSpPr>
        <p:spPr>
          <a:xfrm>
            <a:off x="170104" y="1364583"/>
            <a:ext cx="7383271" cy="5418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В системе организации доступности образовательного процесса обучающихся с инвалидностью и ОВЗ должна быть отражена </a:t>
            </a:r>
            <a:r>
              <a:rPr lang="ru-RU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специфика требовании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̆: </a:t>
            </a:r>
          </a:p>
          <a:p>
            <a:pPr algn="just">
              <a:lnSpc>
                <a:spcPct val="80000"/>
              </a:lnSpc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Требования разработаны с целью создания условий для получения высшего образования лицами</a:t>
            </a:r>
            <a:b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 инвалидностью. 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D00BC09D-FABB-48D2-9AD3-C1E495C447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138245"/>
              </p:ext>
            </p:extLst>
          </p:nvPr>
        </p:nvGraphicFramePr>
        <p:xfrm>
          <a:off x="394000" y="2401455"/>
          <a:ext cx="6927272" cy="3252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74392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9A80A38-BAC8-4B3C-83B9-AD78D9C527FF}"/>
              </a:ext>
            </a:extLst>
          </p:cNvPr>
          <p:cNvSpPr/>
          <p:nvPr/>
        </p:nvSpPr>
        <p:spPr>
          <a:xfrm>
            <a:off x="170104" y="1364583"/>
            <a:ext cx="7383271" cy="986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Структура требований к составу специальных образовательных условий определена следующими </a:t>
            </a:r>
            <a:r>
              <a:rPr lang="ru-RU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нормативно-правовыми документами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525BD102-B33B-4D1B-B2C9-5074AD51A0C6}"/>
              </a:ext>
            </a:extLst>
          </p:cNvPr>
          <p:cNvGrpSpPr/>
          <p:nvPr/>
        </p:nvGrpSpPr>
        <p:grpSpPr>
          <a:xfrm>
            <a:off x="170104" y="2333792"/>
            <a:ext cx="7383271" cy="4377828"/>
            <a:chOff x="170103" y="4326155"/>
            <a:chExt cx="7383271" cy="195570"/>
          </a:xfrm>
        </p:grpSpPr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D2A700D6-C4AF-4FCC-B256-4071D6837B3F}"/>
                </a:ext>
              </a:extLst>
            </p:cNvPr>
            <p:cNvSpPr/>
            <p:nvPr/>
          </p:nvSpPr>
          <p:spPr>
            <a:xfrm>
              <a:off x="170103" y="4326155"/>
              <a:ext cx="7383271" cy="22515"/>
            </a:xfrm>
            <a:custGeom>
              <a:avLst/>
              <a:gdLst>
                <a:gd name="connsiteX0" fmla="*/ 0 w 7383271"/>
                <a:gd name="connsiteY0" fmla="*/ 8024 h 48143"/>
                <a:gd name="connsiteX1" fmla="*/ 8024 w 7383271"/>
                <a:gd name="connsiteY1" fmla="*/ 0 h 48143"/>
                <a:gd name="connsiteX2" fmla="*/ 7375247 w 7383271"/>
                <a:gd name="connsiteY2" fmla="*/ 0 h 48143"/>
                <a:gd name="connsiteX3" fmla="*/ 7383271 w 7383271"/>
                <a:gd name="connsiteY3" fmla="*/ 8024 h 48143"/>
                <a:gd name="connsiteX4" fmla="*/ 7383271 w 7383271"/>
                <a:gd name="connsiteY4" fmla="*/ 40119 h 48143"/>
                <a:gd name="connsiteX5" fmla="*/ 7375247 w 7383271"/>
                <a:gd name="connsiteY5" fmla="*/ 48143 h 48143"/>
                <a:gd name="connsiteX6" fmla="*/ 8024 w 7383271"/>
                <a:gd name="connsiteY6" fmla="*/ 48143 h 48143"/>
                <a:gd name="connsiteX7" fmla="*/ 0 w 7383271"/>
                <a:gd name="connsiteY7" fmla="*/ 40119 h 48143"/>
                <a:gd name="connsiteX8" fmla="*/ 0 w 7383271"/>
                <a:gd name="connsiteY8" fmla="*/ 8024 h 48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83271" h="48143">
                  <a:moveTo>
                    <a:pt x="0" y="8024"/>
                  </a:moveTo>
                  <a:cubicBezTo>
                    <a:pt x="0" y="3592"/>
                    <a:pt x="3592" y="0"/>
                    <a:pt x="8024" y="0"/>
                  </a:cubicBezTo>
                  <a:lnTo>
                    <a:pt x="7375247" y="0"/>
                  </a:lnTo>
                  <a:cubicBezTo>
                    <a:pt x="7379679" y="0"/>
                    <a:pt x="7383271" y="3592"/>
                    <a:pt x="7383271" y="8024"/>
                  </a:cubicBezTo>
                  <a:lnTo>
                    <a:pt x="7383271" y="40119"/>
                  </a:lnTo>
                  <a:cubicBezTo>
                    <a:pt x="7383271" y="44551"/>
                    <a:pt x="7379679" y="48143"/>
                    <a:pt x="7375247" y="48143"/>
                  </a:cubicBezTo>
                  <a:lnTo>
                    <a:pt x="8024" y="48143"/>
                  </a:lnTo>
                  <a:cubicBezTo>
                    <a:pt x="3592" y="48143"/>
                    <a:pt x="0" y="44551"/>
                    <a:pt x="0" y="40119"/>
                  </a:cubicBezTo>
                  <a:lnTo>
                    <a:pt x="0" y="8024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alpha val="9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350" tIns="38350" rIns="38350" bIns="3835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85000"/>
                </a:lnSpc>
                <a:spcBef>
                  <a:spcPct val="0"/>
                </a:spcBef>
                <a:buNone/>
              </a:pP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Федеральный закон «Об образовании в РФ» от 29.12.2012 №</a:t>
              </a:r>
              <a:r>
                <a:rPr lang="en-US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273-</a:t>
              </a: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ФЗ, статья 79. п.3</a:t>
              </a:r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B71EE5E8-1C1F-4A3F-AD6A-BCF29B3C8CAA}"/>
                </a:ext>
              </a:extLst>
            </p:cNvPr>
            <p:cNvSpPr/>
            <p:nvPr/>
          </p:nvSpPr>
          <p:spPr>
            <a:xfrm>
              <a:off x="170103" y="4350370"/>
              <a:ext cx="7383271" cy="53071"/>
            </a:xfrm>
            <a:custGeom>
              <a:avLst/>
              <a:gdLst>
                <a:gd name="connsiteX0" fmla="*/ 0 w 7383271"/>
                <a:gd name="connsiteY0" fmla="*/ 17292 h 103748"/>
                <a:gd name="connsiteX1" fmla="*/ 17292 w 7383271"/>
                <a:gd name="connsiteY1" fmla="*/ 0 h 103748"/>
                <a:gd name="connsiteX2" fmla="*/ 7365979 w 7383271"/>
                <a:gd name="connsiteY2" fmla="*/ 0 h 103748"/>
                <a:gd name="connsiteX3" fmla="*/ 7383271 w 7383271"/>
                <a:gd name="connsiteY3" fmla="*/ 17292 h 103748"/>
                <a:gd name="connsiteX4" fmla="*/ 7383271 w 7383271"/>
                <a:gd name="connsiteY4" fmla="*/ 86456 h 103748"/>
                <a:gd name="connsiteX5" fmla="*/ 7365979 w 7383271"/>
                <a:gd name="connsiteY5" fmla="*/ 103748 h 103748"/>
                <a:gd name="connsiteX6" fmla="*/ 17292 w 7383271"/>
                <a:gd name="connsiteY6" fmla="*/ 103748 h 103748"/>
                <a:gd name="connsiteX7" fmla="*/ 0 w 7383271"/>
                <a:gd name="connsiteY7" fmla="*/ 86456 h 103748"/>
                <a:gd name="connsiteX8" fmla="*/ 0 w 7383271"/>
                <a:gd name="connsiteY8" fmla="*/ 17292 h 103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83271" h="103748">
                  <a:moveTo>
                    <a:pt x="0" y="17292"/>
                  </a:moveTo>
                  <a:cubicBezTo>
                    <a:pt x="0" y="7742"/>
                    <a:pt x="7742" y="0"/>
                    <a:pt x="17292" y="0"/>
                  </a:cubicBezTo>
                  <a:lnTo>
                    <a:pt x="7365979" y="0"/>
                  </a:lnTo>
                  <a:cubicBezTo>
                    <a:pt x="7375529" y="0"/>
                    <a:pt x="7383271" y="7742"/>
                    <a:pt x="7383271" y="17292"/>
                  </a:cubicBezTo>
                  <a:lnTo>
                    <a:pt x="7383271" y="86456"/>
                  </a:lnTo>
                  <a:cubicBezTo>
                    <a:pt x="7383271" y="96006"/>
                    <a:pt x="7375529" y="103748"/>
                    <a:pt x="7365979" y="103748"/>
                  </a:cubicBezTo>
                  <a:lnTo>
                    <a:pt x="17292" y="103748"/>
                  </a:lnTo>
                  <a:cubicBezTo>
                    <a:pt x="7742" y="103748"/>
                    <a:pt x="0" y="96006"/>
                    <a:pt x="0" y="86456"/>
                  </a:cubicBezTo>
                  <a:lnTo>
                    <a:pt x="0" y="17292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alpha val="90000"/>
                <a:hueOff val="0"/>
                <a:satOff val="0"/>
                <a:lumOff val="0"/>
                <a:alphaOff val="-13333"/>
              </a:schemeClr>
            </a:fillRef>
            <a:effectRef idx="3">
              <a:schemeClr val="accent5">
                <a:alpha val="90000"/>
                <a:hueOff val="0"/>
                <a:satOff val="0"/>
                <a:lumOff val="0"/>
                <a:alphaOff val="-13333"/>
              </a:schemeClr>
            </a:effectRef>
            <a:fontRef idx="minor">
              <a:schemeClr val="lt1"/>
            </a:fontRef>
          </p:style>
          <p:txBody>
            <a:bodyPr spcFirstLastPara="0" vert="horz" wrap="square" lIns="41065" tIns="41065" rIns="41065" bIns="41065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85000"/>
                </a:lnSpc>
                <a:spcBef>
                  <a:spcPct val="0"/>
                </a:spcBef>
                <a:buNone/>
              </a:pP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Порядок организации и осуществления образовательной деятельности</a:t>
              </a:r>
              <a:b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по образовательным программам высшего образования – программам бакалавриата, программам специалитета, программам магистратур, утверждённый приказом Министерства образования и науки</a:t>
              </a:r>
              <a:b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Российской Федерации от 19 декабря 2014 г. № </a:t>
              </a:r>
              <a:r>
                <a:rPr lang="en-US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1367</a:t>
              </a:r>
              <a:endParaRPr lang="ru-RU" sz="180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6B053532-0E34-4D07-9E5B-B9B93273846E}"/>
                </a:ext>
              </a:extLst>
            </p:cNvPr>
            <p:cNvSpPr/>
            <p:nvPr/>
          </p:nvSpPr>
          <p:spPr>
            <a:xfrm>
              <a:off x="170103" y="4405491"/>
              <a:ext cx="7383271" cy="62721"/>
            </a:xfrm>
            <a:custGeom>
              <a:avLst/>
              <a:gdLst>
                <a:gd name="connsiteX0" fmla="*/ 0 w 10000"/>
                <a:gd name="connsiteY0" fmla="*/ 1667 h 10000"/>
                <a:gd name="connsiteX1" fmla="*/ 2 w 10000"/>
                <a:gd name="connsiteY1" fmla="*/ 0 h 10000"/>
                <a:gd name="connsiteX2" fmla="*/ 9998 w 10000"/>
                <a:gd name="connsiteY2" fmla="*/ 0 h 10000"/>
                <a:gd name="connsiteX3" fmla="*/ 10000 w 10000"/>
                <a:gd name="connsiteY3" fmla="*/ 1667 h 10000"/>
                <a:gd name="connsiteX4" fmla="*/ 10000 w 10000"/>
                <a:gd name="connsiteY4" fmla="*/ 8333 h 10000"/>
                <a:gd name="connsiteX5" fmla="*/ 9998 w 10000"/>
                <a:gd name="connsiteY5" fmla="*/ 10000 h 10000"/>
                <a:gd name="connsiteX6" fmla="*/ 2 w 10000"/>
                <a:gd name="connsiteY6" fmla="*/ 10000 h 10000"/>
                <a:gd name="connsiteX7" fmla="*/ 0 w 10000"/>
                <a:gd name="connsiteY7" fmla="*/ 8333 h 10000"/>
                <a:gd name="connsiteX8" fmla="*/ 0 w 10000"/>
                <a:gd name="connsiteY8" fmla="*/ 166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" h="10000">
                  <a:moveTo>
                    <a:pt x="0" y="1667"/>
                  </a:moveTo>
                  <a:cubicBezTo>
                    <a:pt x="0" y="746"/>
                    <a:pt x="1" y="0"/>
                    <a:pt x="2" y="0"/>
                  </a:cubicBezTo>
                  <a:lnTo>
                    <a:pt x="9998" y="0"/>
                  </a:lnTo>
                  <a:cubicBezTo>
                    <a:pt x="9999" y="0"/>
                    <a:pt x="10000" y="746"/>
                    <a:pt x="10000" y="1667"/>
                  </a:cubicBezTo>
                  <a:lnTo>
                    <a:pt x="10000" y="8333"/>
                  </a:lnTo>
                  <a:cubicBezTo>
                    <a:pt x="10000" y="9254"/>
                    <a:pt x="9999" y="10000"/>
                    <a:pt x="9998" y="10000"/>
                  </a:cubicBezTo>
                  <a:lnTo>
                    <a:pt x="2" y="10000"/>
                  </a:lnTo>
                  <a:cubicBezTo>
                    <a:pt x="1" y="10000"/>
                    <a:pt x="0" y="9254"/>
                    <a:pt x="0" y="8333"/>
                  </a:cubicBezTo>
                  <a:lnTo>
                    <a:pt x="0" y="1667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alpha val="90000"/>
                <a:hueOff val="0"/>
                <a:satOff val="0"/>
                <a:lumOff val="0"/>
                <a:alphaOff val="-26667"/>
              </a:schemeClr>
            </a:fillRef>
            <a:effectRef idx="3">
              <a:schemeClr val="accent5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  <p:txBody>
            <a:bodyPr spcFirstLastPara="0" vert="horz" wrap="square" lIns="36351" tIns="36351" rIns="36351" bIns="3635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85000"/>
                </a:lnSpc>
                <a:spcBef>
                  <a:spcPct val="0"/>
                </a:spcBef>
                <a:buNone/>
              </a:pP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Порядок приема на обучение по образовательным программам высшего образования – программам бакалавриата, программам специалитета, программам магистратуры на 2014 / 2015 учебный год, утверждённый приказом Министерства образования и науки Российской Федерации</a:t>
              </a:r>
              <a:b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от 09.01.2014 г. №</a:t>
              </a:r>
              <a:r>
                <a:rPr lang="en-US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3, </a:t>
              </a: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зарегистрирован Министерством юстиции</a:t>
              </a:r>
              <a:b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Российской Федерации 19.02.2014 г., рег. №</a:t>
              </a:r>
              <a:r>
                <a:rPr lang="en-US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31352 </a:t>
              </a:r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E455EE36-319B-4E16-8AF2-7EE26A1EF240}"/>
                </a:ext>
              </a:extLst>
            </p:cNvPr>
            <p:cNvSpPr/>
            <p:nvPr/>
          </p:nvSpPr>
          <p:spPr>
            <a:xfrm>
              <a:off x="170103" y="4470262"/>
              <a:ext cx="7383271" cy="51463"/>
            </a:xfrm>
            <a:custGeom>
              <a:avLst/>
              <a:gdLst>
                <a:gd name="connsiteX0" fmla="*/ 0 w 10000"/>
                <a:gd name="connsiteY0" fmla="*/ 1667 h 10000"/>
                <a:gd name="connsiteX1" fmla="*/ 1 w 10000"/>
                <a:gd name="connsiteY1" fmla="*/ 0 h 10000"/>
                <a:gd name="connsiteX2" fmla="*/ 9999 w 10000"/>
                <a:gd name="connsiteY2" fmla="*/ 0 h 10000"/>
                <a:gd name="connsiteX3" fmla="*/ 10000 w 10000"/>
                <a:gd name="connsiteY3" fmla="*/ 1667 h 10000"/>
                <a:gd name="connsiteX4" fmla="*/ 10000 w 10000"/>
                <a:gd name="connsiteY4" fmla="*/ 8333 h 10000"/>
                <a:gd name="connsiteX5" fmla="*/ 9999 w 10000"/>
                <a:gd name="connsiteY5" fmla="*/ 10000 h 10000"/>
                <a:gd name="connsiteX6" fmla="*/ 1 w 10000"/>
                <a:gd name="connsiteY6" fmla="*/ 10000 h 10000"/>
                <a:gd name="connsiteX7" fmla="*/ 0 w 10000"/>
                <a:gd name="connsiteY7" fmla="*/ 8333 h 10000"/>
                <a:gd name="connsiteX8" fmla="*/ 0 w 10000"/>
                <a:gd name="connsiteY8" fmla="*/ 166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" h="10000">
                  <a:moveTo>
                    <a:pt x="0" y="1667"/>
                  </a:moveTo>
                  <a:cubicBezTo>
                    <a:pt x="0" y="746"/>
                    <a:pt x="0" y="0"/>
                    <a:pt x="1" y="0"/>
                  </a:cubicBezTo>
                  <a:lnTo>
                    <a:pt x="9999" y="0"/>
                  </a:lnTo>
                  <a:cubicBezTo>
                    <a:pt x="10000" y="0"/>
                    <a:pt x="10000" y="746"/>
                    <a:pt x="10000" y="1667"/>
                  </a:cubicBezTo>
                  <a:lnTo>
                    <a:pt x="10000" y="8333"/>
                  </a:lnTo>
                  <a:cubicBezTo>
                    <a:pt x="10000" y="9254"/>
                    <a:pt x="10000" y="10000"/>
                    <a:pt x="9999" y="10000"/>
                  </a:cubicBezTo>
                  <a:lnTo>
                    <a:pt x="1" y="10000"/>
                  </a:lnTo>
                  <a:cubicBezTo>
                    <a:pt x="0" y="10000"/>
                    <a:pt x="0" y="9254"/>
                    <a:pt x="0" y="8333"/>
                  </a:cubicBezTo>
                  <a:lnTo>
                    <a:pt x="0" y="1667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alpha val="90000"/>
                <a:hueOff val="0"/>
                <a:satOff val="0"/>
                <a:lumOff val="0"/>
                <a:alphaOff val="-40000"/>
              </a:schemeClr>
            </a:fillRef>
            <a:effectRef idx="3">
              <a:schemeClr val="accent5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288" tIns="36288" rIns="36288" bIns="36288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85000"/>
                </a:lnSpc>
                <a:spcBef>
                  <a:spcPct val="0"/>
                </a:spcBef>
                <a:buNone/>
              </a:pP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Порядок применения организациями, осуществляющими</a:t>
              </a:r>
              <a:b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образовательную деятельность, электронного обучения, дистанционных образовательных технологий при реализации образовательных программ</a:t>
              </a:r>
              <a:b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(утвержден приказом Министерство образования и науки</a:t>
              </a:r>
              <a:b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Российской Федерации от 9 января 2014 г. №</a:t>
              </a:r>
              <a:r>
                <a:rPr lang="en-US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5495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9A80A38-BAC8-4B3C-83B9-AD78D9C527FF}"/>
              </a:ext>
            </a:extLst>
          </p:cNvPr>
          <p:cNvSpPr/>
          <p:nvPr/>
        </p:nvSpPr>
        <p:spPr>
          <a:xfrm>
            <a:off x="170104" y="1364583"/>
            <a:ext cx="7383271" cy="986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Структура требований к составу специальных образовательных условий определена следующими </a:t>
            </a:r>
            <a:r>
              <a:rPr lang="ru-RU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нормативно-правовыми документами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525BD102-B33B-4D1B-B2C9-5074AD51A0C6}"/>
              </a:ext>
            </a:extLst>
          </p:cNvPr>
          <p:cNvGrpSpPr/>
          <p:nvPr/>
        </p:nvGrpSpPr>
        <p:grpSpPr>
          <a:xfrm>
            <a:off x="170104" y="2350687"/>
            <a:ext cx="7383271" cy="3727792"/>
            <a:chOff x="170103" y="4352328"/>
            <a:chExt cx="7383271" cy="166531"/>
          </a:xfrm>
        </p:grpSpPr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B71EE5E8-1C1F-4A3F-AD6A-BCF29B3C8CAA}"/>
                </a:ext>
              </a:extLst>
            </p:cNvPr>
            <p:cNvSpPr/>
            <p:nvPr/>
          </p:nvSpPr>
          <p:spPr>
            <a:xfrm>
              <a:off x="170103" y="4352328"/>
              <a:ext cx="7383271" cy="54680"/>
            </a:xfrm>
            <a:custGeom>
              <a:avLst/>
              <a:gdLst>
                <a:gd name="connsiteX0" fmla="*/ 0 w 7383271"/>
                <a:gd name="connsiteY0" fmla="*/ 17292 h 103748"/>
                <a:gd name="connsiteX1" fmla="*/ 17292 w 7383271"/>
                <a:gd name="connsiteY1" fmla="*/ 0 h 103748"/>
                <a:gd name="connsiteX2" fmla="*/ 7365979 w 7383271"/>
                <a:gd name="connsiteY2" fmla="*/ 0 h 103748"/>
                <a:gd name="connsiteX3" fmla="*/ 7383271 w 7383271"/>
                <a:gd name="connsiteY3" fmla="*/ 17292 h 103748"/>
                <a:gd name="connsiteX4" fmla="*/ 7383271 w 7383271"/>
                <a:gd name="connsiteY4" fmla="*/ 86456 h 103748"/>
                <a:gd name="connsiteX5" fmla="*/ 7365979 w 7383271"/>
                <a:gd name="connsiteY5" fmla="*/ 103748 h 103748"/>
                <a:gd name="connsiteX6" fmla="*/ 17292 w 7383271"/>
                <a:gd name="connsiteY6" fmla="*/ 103748 h 103748"/>
                <a:gd name="connsiteX7" fmla="*/ 0 w 7383271"/>
                <a:gd name="connsiteY7" fmla="*/ 86456 h 103748"/>
                <a:gd name="connsiteX8" fmla="*/ 0 w 7383271"/>
                <a:gd name="connsiteY8" fmla="*/ 17292 h 103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83271" h="103748">
                  <a:moveTo>
                    <a:pt x="0" y="17292"/>
                  </a:moveTo>
                  <a:cubicBezTo>
                    <a:pt x="0" y="7742"/>
                    <a:pt x="7742" y="0"/>
                    <a:pt x="17292" y="0"/>
                  </a:cubicBezTo>
                  <a:lnTo>
                    <a:pt x="7365979" y="0"/>
                  </a:lnTo>
                  <a:cubicBezTo>
                    <a:pt x="7375529" y="0"/>
                    <a:pt x="7383271" y="7742"/>
                    <a:pt x="7383271" y="17292"/>
                  </a:cubicBezTo>
                  <a:lnTo>
                    <a:pt x="7383271" y="86456"/>
                  </a:lnTo>
                  <a:cubicBezTo>
                    <a:pt x="7383271" y="96006"/>
                    <a:pt x="7375529" y="103748"/>
                    <a:pt x="7365979" y="103748"/>
                  </a:cubicBezTo>
                  <a:lnTo>
                    <a:pt x="17292" y="103748"/>
                  </a:lnTo>
                  <a:cubicBezTo>
                    <a:pt x="7742" y="103748"/>
                    <a:pt x="0" y="96006"/>
                    <a:pt x="0" y="86456"/>
                  </a:cubicBezTo>
                  <a:lnTo>
                    <a:pt x="0" y="17292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alpha val="90000"/>
                <a:hueOff val="0"/>
                <a:satOff val="0"/>
                <a:lumOff val="0"/>
                <a:alphaOff val="-13333"/>
              </a:schemeClr>
            </a:fillRef>
            <a:effectRef idx="3">
              <a:schemeClr val="accent5">
                <a:alpha val="90000"/>
                <a:hueOff val="0"/>
                <a:satOff val="0"/>
                <a:lumOff val="0"/>
                <a:alphaOff val="-13333"/>
              </a:schemeClr>
            </a:effectRef>
            <a:fontRef idx="minor">
              <a:schemeClr val="lt1"/>
            </a:fontRef>
          </p:style>
          <p:txBody>
            <a:bodyPr spcFirstLastPara="0" vert="horz" wrap="square" lIns="41065" tIns="41065" rIns="41065" bIns="41065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85000"/>
                </a:lnSpc>
                <a:spcBef>
                  <a:spcPct val="0"/>
                </a:spcBef>
                <a:buNone/>
              </a:pP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Методические рекомендации к организации образовательного процесса для обучения инвалидов в профессиональных образовательных организациях, в том числе оснащенности образовательного процесса (Письмо Министерство образования и науки Российской Федерации</a:t>
              </a:r>
              <a:b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от 08.04.2014 г. № АК-44/05вн)</a:t>
              </a:r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6B053532-0E34-4D07-9E5B-B9B93273846E}"/>
                </a:ext>
              </a:extLst>
            </p:cNvPr>
            <p:cNvSpPr/>
            <p:nvPr/>
          </p:nvSpPr>
          <p:spPr>
            <a:xfrm>
              <a:off x="170103" y="4409058"/>
              <a:ext cx="7383271" cy="64329"/>
            </a:xfrm>
            <a:custGeom>
              <a:avLst/>
              <a:gdLst>
                <a:gd name="connsiteX0" fmla="*/ 0 w 10000"/>
                <a:gd name="connsiteY0" fmla="*/ 1667 h 10000"/>
                <a:gd name="connsiteX1" fmla="*/ 2 w 10000"/>
                <a:gd name="connsiteY1" fmla="*/ 0 h 10000"/>
                <a:gd name="connsiteX2" fmla="*/ 9998 w 10000"/>
                <a:gd name="connsiteY2" fmla="*/ 0 h 10000"/>
                <a:gd name="connsiteX3" fmla="*/ 10000 w 10000"/>
                <a:gd name="connsiteY3" fmla="*/ 1667 h 10000"/>
                <a:gd name="connsiteX4" fmla="*/ 10000 w 10000"/>
                <a:gd name="connsiteY4" fmla="*/ 8333 h 10000"/>
                <a:gd name="connsiteX5" fmla="*/ 9998 w 10000"/>
                <a:gd name="connsiteY5" fmla="*/ 10000 h 10000"/>
                <a:gd name="connsiteX6" fmla="*/ 2 w 10000"/>
                <a:gd name="connsiteY6" fmla="*/ 10000 h 10000"/>
                <a:gd name="connsiteX7" fmla="*/ 0 w 10000"/>
                <a:gd name="connsiteY7" fmla="*/ 8333 h 10000"/>
                <a:gd name="connsiteX8" fmla="*/ 0 w 10000"/>
                <a:gd name="connsiteY8" fmla="*/ 166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" h="10000">
                  <a:moveTo>
                    <a:pt x="0" y="1667"/>
                  </a:moveTo>
                  <a:cubicBezTo>
                    <a:pt x="0" y="746"/>
                    <a:pt x="1" y="0"/>
                    <a:pt x="2" y="0"/>
                  </a:cubicBezTo>
                  <a:lnTo>
                    <a:pt x="9998" y="0"/>
                  </a:lnTo>
                  <a:cubicBezTo>
                    <a:pt x="9999" y="0"/>
                    <a:pt x="10000" y="746"/>
                    <a:pt x="10000" y="1667"/>
                  </a:cubicBezTo>
                  <a:lnTo>
                    <a:pt x="10000" y="8333"/>
                  </a:lnTo>
                  <a:cubicBezTo>
                    <a:pt x="10000" y="9254"/>
                    <a:pt x="9999" y="10000"/>
                    <a:pt x="9998" y="10000"/>
                  </a:cubicBezTo>
                  <a:lnTo>
                    <a:pt x="2" y="10000"/>
                  </a:lnTo>
                  <a:cubicBezTo>
                    <a:pt x="1" y="10000"/>
                    <a:pt x="0" y="9254"/>
                    <a:pt x="0" y="8333"/>
                  </a:cubicBezTo>
                  <a:lnTo>
                    <a:pt x="0" y="1667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alpha val="90000"/>
                <a:hueOff val="0"/>
                <a:satOff val="0"/>
                <a:lumOff val="0"/>
                <a:alphaOff val="-26667"/>
              </a:schemeClr>
            </a:fillRef>
            <a:effectRef idx="3">
              <a:schemeClr val="accent5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  <p:txBody>
            <a:bodyPr spcFirstLastPara="0" vert="horz" wrap="square" lIns="36351" tIns="36351" rIns="36351" bIns="3635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85000"/>
                </a:lnSpc>
                <a:spcBef>
                  <a:spcPct val="0"/>
                </a:spcBef>
                <a:buNone/>
              </a:pP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Об организации образовательной деятельности в организациях, реализующих образовательные программы высшего образования для обучающихся инвалидов и лиц с ограниченными возможностями здоровья, в условиях предупреждения распространения новой коронавирусной инфекции (COVID-19) на территории Российской Федерации (приказ Минобрнауки России от 23 марта 2020 г. № 465)</a:t>
              </a:r>
              <a:endParaRPr lang="en-US" sz="180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E455EE36-319B-4E16-8AF2-7EE26A1EF240}"/>
                </a:ext>
              </a:extLst>
            </p:cNvPr>
            <p:cNvSpPr/>
            <p:nvPr/>
          </p:nvSpPr>
          <p:spPr>
            <a:xfrm>
              <a:off x="170103" y="4475437"/>
              <a:ext cx="7383271" cy="43422"/>
            </a:xfrm>
            <a:custGeom>
              <a:avLst/>
              <a:gdLst>
                <a:gd name="connsiteX0" fmla="*/ 0 w 10000"/>
                <a:gd name="connsiteY0" fmla="*/ 1667 h 10000"/>
                <a:gd name="connsiteX1" fmla="*/ 1 w 10000"/>
                <a:gd name="connsiteY1" fmla="*/ 0 h 10000"/>
                <a:gd name="connsiteX2" fmla="*/ 9999 w 10000"/>
                <a:gd name="connsiteY2" fmla="*/ 0 h 10000"/>
                <a:gd name="connsiteX3" fmla="*/ 10000 w 10000"/>
                <a:gd name="connsiteY3" fmla="*/ 1667 h 10000"/>
                <a:gd name="connsiteX4" fmla="*/ 10000 w 10000"/>
                <a:gd name="connsiteY4" fmla="*/ 8333 h 10000"/>
                <a:gd name="connsiteX5" fmla="*/ 9999 w 10000"/>
                <a:gd name="connsiteY5" fmla="*/ 10000 h 10000"/>
                <a:gd name="connsiteX6" fmla="*/ 1 w 10000"/>
                <a:gd name="connsiteY6" fmla="*/ 10000 h 10000"/>
                <a:gd name="connsiteX7" fmla="*/ 0 w 10000"/>
                <a:gd name="connsiteY7" fmla="*/ 8333 h 10000"/>
                <a:gd name="connsiteX8" fmla="*/ 0 w 10000"/>
                <a:gd name="connsiteY8" fmla="*/ 166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" h="10000">
                  <a:moveTo>
                    <a:pt x="0" y="1667"/>
                  </a:moveTo>
                  <a:cubicBezTo>
                    <a:pt x="0" y="746"/>
                    <a:pt x="0" y="0"/>
                    <a:pt x="1" y="0"/>
                  </a:cubicBezTo>
                  <a:lnTo>
                    <a:pt x="9999" y="0"/>
                  </a:lnTo>
                  <a:cubicBezTo>
                    <a:pt x="10000" y="0"/>
                    <a:pt x="10000" y="746"/>
                    <a:pt x="10000" y="1667"/>
                  </a:cubicBezTo>
                  <a:lnTo>
                    <a:pt x="10000" y="8333"/>
                  </a:lnTo>
                  <a:cubicBezTo>
                    <a:pt x="10000" y="9254"/>
                    <a:pt x="10000" y="10000"/>
                    <a:pt x="9999" y="10000"/>
                  </a:cubicBezTo>
                  <a:lnTo>
                    <a:pt x="1" y="10000"/>
                  </a:lnTo>
                  <a:cubicBezTo>
                    <a:pt x="0" y="10000"/>
                    <a:pt x="0" y="9254"/>
                    <a:pt x="0" y="8333"/>
                  </a:cubicBezTo>
                  <a:lnTo>
                    <a:pt x="0" y="1667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alpha val="90000"/>
                <a:hueOff val="0"/>
                <a:satOff val="0"/>
                <a:lumOff val="0"/>
                <a:alphaOff val="-40000"/>
              </a:schemeClr>
            </a:fillRef>
            <a:effectRef idx="3">
              <a:schemeClr val="accent5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288" tIns="36288" rIns="36288" bIns="36288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85000"/>
                </a:lnSpc>
                <a:spcBef>
                  <a:spcPct val="0"/>
                </a:spcBef>
                <a:buNone/>
              </a:pP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Рекомендации по организации образовательной деятельности</a:t>
              </a:r>
              <a:b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для обучающихся с инвалидностью и ограниченными возможностями здоровья в рамках реализации приказа Минобрнауки России</a:t>
              </a:r>
              <a:b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от 23 марта 2020 г. № 465</a:t>
              </a:r>
              <a:endParaRPr lang="en-US" sz="1800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964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9216E6C6-2D8E-4E79-86AA-6447D2E56D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1865499"/>
              </p:ext>
            </p:extLst>
          </p:nvPr>
        </p:nvGraphicFramePr>
        <p:xfrm>
          <a:off x="874291" y="167907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932979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9A80A38-BAC8-4B3C-83B9-AD78D9C527FF}"/>
              </a:ext>
            </a:extLst>
          </p:cNvPr>
          <p:cNvSpPr/>
          <p:nvPr/>
        </p:nvSpPr>
        <p:spPr>
          <a:xfrm>
            <a:off x="170104" y="1254208"/>
            <a:ext cx="7383271" cy="986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4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Общие требования</a:t>
            </a:r>
            <a:r>
              <a:rPr lang="ru-RU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к составу специальных условий для всех нозологических групп при обучении студентов с инвалидностью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5F1EC48B-1BF7-445A-AFCE-9694695BAF58}"/>
              </a:ext>
            </a:extLst>
          </p:cNvPr>
          <p:cNvGrpSpPr/>
          <p:nvPr/>
        </p:nvGrpSpPr>
        <p:grpSpPr>
          <a:xfrm>
            <a:off x="155574" y="2234994"/>
            <a:ext cx="7478750" cy="4463179"/>
            <a:chOff x="175689" y="3156757"/>
            <a:chExt cx="7478750" cy="2941644"/>
          </a:xfrm>
        </p:grpSpPr>
        <p:sp>
          <p:nvSpPr>
            <p:cNvPr id="4" name="Полилиния: фигура 3">
              <a:extLst>
                <a:ext uri="{FF2B5EF4-FFF2-40B4-BE49-F238E27FC236}">
                  <a16:creationId xmlns:a16="http://schemas.microsoft.com/office/drawing/2014/main" id="{916948EB-D9AF-4082-B30C-F8FA0C76931D}"/>
                </a:ext>
              </a:extLst>
            </p:cNvPr>
            <p:cNvSpPr/>
            <p:nvPr/>
          </p:nvSpPr>
          <p:spPr>
            <a:xfrm>
              <a:off x="175690" y="3156757"/>
              <a:ext cx="3169890" cy="1660911"/>
            </a:xfrm>
            <a:custGeom>
              <a:avLst/>
              <a:gdLst>
                <a:gd name="connsiteX0" fmla="*/ 0 w 2311812"/>
                <a:gd name="connsiteY0" fmla="*/ 0 h 1387087"/>
                <a:gd name="connsiteX1" fmla="*/ 2311812 w 2311812"/>
                <a:gd name="connsiteY1" fmla="*/ 0 h 1387087"/>
                <a:gd name="connsiteX2" fmla="*/ 2311812 w 2311812"/>
                <a:gd name="connsiteY2" fmla="*/ 1387087 h 1387087"/>
                <a:gd name="connsiteX3" fmla="*/ 0 w 2311812"/>
                <a:gd name="connsiteY3" fmla="*/ 1387087 h 1387087"/>
                <a:gd name="connsiteX4" fmla="*/ 0 w 2311812"/>
                <a:gd name="connsiteY4" fmla="*/ 0 h 1387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1812" h="1387087">
                  <a:moveTo>
                    <a:pt x="0" y="0"/>
                  </a:moveTo>
                  <a:lnTo>
                    <a:pt x="2311812" y="0"/>
                  </a:lnTo>
                  <a:lnTo>
                    <a:pt x="2311812" y="1387087"/>
                  </a:lnTo>
                  <a:lnTo>
                    <a:pt x="0" y="1387087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8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К организационному и управленческому обеспечению образовательного процесса инвалидов в образовательной организации высшего образования (наличие программы сопровождения инвалидов, мероприятий по работе с инвалидами, мероприятий по </a:t>
              </a:r>
              <a:r>
                <a:rPr lang="ru-RU" sz="1800" kern="12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трудо</a:t>
              </a: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-устройству инвалидов и пр.).</a:t>
              </a:r>
            </a:p>
          </p:txBody>
        </p:sp>
        <p:sp>
          <p:nvSpPr>
            <p:cNvPr id="5" name="Полилиния: фигура 4">
              <a:extLst>
                <a:ext uri="{FF2B5EF4-FFF2-40B4-BE49-F238E27FC236}">
                  <a16:creationId xmlns:a16="http://schemas.microsoft.com/office/drawing/2014/main" id="{88ACD2D1-065A-4B13-B395-DB0B1C1BB356}"/>
                </a:ext>
              </a:extLst>
            </p:cNvPr>
            <p:cNvSpPr/>
            <p:nvPr/>
          </p:nvSpPr>
          <p:spPr>
            <a:xfrm>
              <a:off x="3449224" y="3156757"/>
              <a:ext cx="1867924" cy="1660911"/>
            </a:xfrm>
            <a:custGeom>
              <a:avLst/>
              <a:gdLst>
                <a:gd name="connsiteX0" fmla="*/ 0 w 2311812"/>
                <a:gd name="connsiteY0" fmla="*/ 0 h 1387087"/>
                <a:gd name="connsiteX1" fmla="*/ 2311812 w 2311812"/>
                <a:gd name="connsiteY1" fmla="*/ 0 h 1387087"/>
                <a:gd name="connsiteX2" fmla="*/ 2311812 w 2311812"/>
                <a:gd name="connsiteY2" fmla="*/ 1387087 h 1387087"/>
                <a:gd name="connsiteX3" fmla="*/ 0 w 2311812"/>
                <a:gd name="connsiteY3" fmla="*/ 1387087 h 1387087"/>
                <a:gd name="connsiteX4" fmla="*/ 0 w 2311812"/>
                <a:gd name="connsiteY4" fmla="*/ 0 h 1387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1812" h="1387087">
                  <a:moveTo>
                    <a:pt x="0" y="0"/>
                  </a:moveTo>
                  <a:lnTo>
                    <a:pt x="2311812" y="0"/>
                  </a:lnTo>
                  <a:lnTo>
                    <a:pt x="2311812" y="1387087"/>
                  </a:lnTo>
                  <a:lnTo>
                    <a:pt x="0" y="1387087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812566"/>
                <a:satOff val="-4220"/>
                <a:lumOff val="-686"/>
                <a:alphaOff val="0"/>
              </a:schemeClr>
            </a:fillRef>
            <a:effectRef idx="2">
              <a:schemeClr val="accent3">
                <a:hueOff val="2812566"/>
                <a:satOff val="-4220"/>
                <a:lumOff val="-68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8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К нормативно-правовой документации и локальным актам, </a:t>
              </a:r>
              <a:r>
                <a:rPr lang="ru-RU" sz="1800" kern="12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регламенти-рующим</a:t>
              </a: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документам в образовательной организации высшего образования.</a:t>
              </a:r>
            </a:p>
          </p:txBody>
        </p:sp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92FF740D-2B1F-418E-A000-5B1C0994A7D1}"/>
                </a:ext>
              </a:extLst>
            </p:cNvPr>
            <p:cNvSpPr/>
            <p:nvPr/>
          </p:nvSpPr>
          <p:spPr>
            <a:xfrm>
              <a:off x="5418212" y="3156757"/>
              <a:ext cx="2235357" cy="1660911"/>
            </a:xfrm>
            <a:custGeom>
              <a:avLst/>
              <a:gdLst>
                <a:gd name="connsiteX0" fmla="*/ 0 w 2311812"/>
                <a:gd name="connsiteY0" fmla="*/ 0 h 1387087"/>
                <a:gd name="connsiteX1" fmla="*/ 2311812 w 2311812"/>
                <a:gd name="connsiteY1" fmla="*/ 0 h 1387087"/>
                <a:gd name="connsiteX2" fmla="*/ 2311812 w 2311812"/>
                <a:gd name="connsiteY2" fmla="*/ 1387087 h 1387087"/>
                <a:gd name="connsiteX3" fmla="*/ 0 w 2311812"/>
                <a:gd name="connsiteY3" fmla="*/ 1387087 h 1387087"/>
                <a:gd name="connsiteX4" fmla="*/ 0 w 2311812"/>
                <a:gd name="connsiteY4" fmla="*/ 0 h 1387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1812" h="1387087">
                  <a:moveTo>
                    <a:pt x="0" y="0"/>
                  </a:moveTo>
                  <a:lnTo>
                    <a:pt x="2311812" y="0"/>
                  </a:lnTo>
                  <a:lnTo>
                    <a:pt x="2311812" y="1387087"/>
                  </a:lnTo>
                  <a:lnTo>
                    <a:pt x="0" y="1387087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5625132"/>
                <a:satOff val="-8440"/>
                <a:lumOff val="-1373"/>
                <a:alphaOff val="0"/>
              </a:schemeClr>
            </a:fillRef>
            <a:effectRef idx="2">
              <a:schemeClr val="accent3"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8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К компетенциям руководителей, сотрудников специализированных подразделений вузов по работе с инвалидами, преподавателей вуза, в котором проходят обучение инвалиды.</a:t>
              </a:r>
            </a:p>
          </p:txBody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B2AE9F31-55D4-4FC2-8A2D-FB0674B68F64}"/>
                </a:ext>
              </a:extLst>
            </p:cNvPr>
            <p:cNvSpPr/>
            <p:nvPr/>
          </p:nvSpPr>
          <p:spPr>
            <a:xfrm>
              <a:off x="175689" y="4888309"/>
              <a:ext cx="3479263" cy="1210092"/>
            </a:xfrm>
            <a:custGeom>
              <a:avLst/>
              <a:gdLst>
                <a:gd name="connsiteX0" fmla="*/ 0 w 3510255"/>
                <a:gd name="connsiteY0" fmla="*/ 0 h 1387087"/>
                <a:gd name="connsiteX1" fmla="*/ 3510255 w 3510255"/>
                <a:gd name="connsiteY1" fmla="*/ 0 h 1387087"/>
                <a:gd name="connsiteX2" fmla="*/ 3510255 w 3510255"/>
                <a:gd name="connsiteY2" fmla="*/ 1387087 h 1387087"/>
                <a:gd name="connsiteX3" fmla="*/ 0 w 3510255"/>
                <a:gd name="connsiteY3" fmla="*/ 1387087 h 1387087"/>
                <a:gd name="connsiteX4" fmla="*/ 0 w 3510255"/>
                <a:gd name="connsiteY4" fmla="*/ 0 h 1387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10255" h="1387087">
                  <a:moveTo>
                    <a:pt x="0" y="0"/>
                  </a:moveTo>
                  <a:lnTo>
                    <a:pt x="3510255" y="0"/>
                  </a:lnTo>
                  <a:lnTo>
                    <a:pt x="3510255" y="1387087"/>
                  </a:lnTo>
                  <a:lnTo>
                    <a:pt x="0" y="1387087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8437698"/>
                <a:satOff val="-12660"/>
                <a:lumOff val="-2059"/>
                <a:alphaOff val="0"/>
              </a:schemeClr>
            </a:fillRef>
            <a:effectRef idx="2">
              <a:schemeClr val="accent3">
                <a:hueOff val="8437698"/>
                <a:satOff val="-12660"/>
                <a:lumOff val="-205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8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К повышению квалификации руководителей, сотрудников специализированных подразделений вузов по работе с инвалидами с целью комплексного сопровождения образовательного процесса инвалидов.</a:t>
              </a:r>
            </a:p>
          </p:txBody>
        </p:sp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id="{14EF8754-DD00-42D2-9864-36F2AB106138}"/>
                </a:ext>
              </a:extLst>
            </p:cNvPr>
            <p:cNvSpPr/>
            <p:nvPr/>
          </p:nvSpPr>
          <p:spPr>
            <a:xfrm>
              <a:off x="3771723" y="4888309"/>
              <a:ext cx="3882716" cy="1210092"/>
            </a:xfrm>
            <a:custGeom>
              <a:avLst/>
              <a:gdLst>
                <a:gd name="connsiteX0" fmla="*/ 0 w 3510255"/>
                <a:gd name="connsiteY0" fmla="*/ 0 h 1387087"/>
                <a:gd name="connsiteX1" fmla="*/ 3510255 w 3510255"/>
                <a:gd name="connsiteY1" fmla="*/ 0 h 1387087"/>
                <a:gd name="connsiteX2" fmla="*/ 3510255 w 3510255"/>
                <a:gd name="connsiteY2" fmla="*/ 1387087 h 1387087"/>
                <a:gd name="connsiteX3" fmla="*/ 0 w 3510255"/>
                <a:gd name="connsiteY3" fmla="*/ 1387087 h 1387087"/>
                <a:gd name="connsiteX4" fmla="*/ 0 w 3510255"/>
                <a:gd name="connsiteY4" fmla="*/ 0 h 1387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10255" h="1387087">
                  <a:moveTo>
                    <a:pt x="0" y="0"/>
                  </a:moveTo>
                  <a:lnTo>
                    <a:pt x="3510255" y="0"/>
                  </a:lnTo>
                  <a:lnTo>
                    <a:pt x="3510255" y="1387087"/>
                  </a:lnTo>
                  <a:lnTo>
                    <a:pt x="0" y="1387087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2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8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8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К повышению квалификации преподавателей с целью получения знаний о психофизиологических особенностях инвалидов, специфике приема-передачи учебной информации, применения специальных технических средств обучения.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625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00B467DA-3F51-4DED-9F30-657D26F0C78D}"/>
              </a:ext>
            </a:extLst>
          </p:cNvPr>
          <p:cNvGrpSpPr/>
          <p:nvPr/>
        </p:nvGrpSpPr>
        <p:grpSpPr>
          <a:xfrm>
            <a:off x="250586" y="2253261"/>
            <a:ext cx="7383738" cy="4447516"/>
            <a:chOff x="307975" y="2290278"/>
            <a:chExt cx="7245859" cy="4447516"/>
          </a:xfrm>
        </p:grpSpPr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9D9384EA-66B6-4757-97FD-5FFDF8BFBD6E}"/>
                </a:ext>
              </a:extLst>
            </p:cNvPr>
            <p:cNvSpPr/>
            <p:nvPr/>
          </p:nvSpPr>
          <p:spPr>
            <a:xfrm>
              <a:off x="307975" y="2742588"/>
              <a:ext cx="7245400" cy="1026000"/>
            </a:xfrm>
            <a:custGeom>
              <a:avLst/>
              <a:gdLst>
                <a:gd name="connsiteX0" fmla="*/ 0 w 7245400"/>
                <a:gd name="connsiteY0" fmla="*/ 0 h 1084387"/>
                <a:gd name="connsiteX1" fmla="*/ 7245400 w 7245400"/>
                <a:gd name="connsiteY1" fmla="*/ 0 h 1084387"/>
                <a:gd name="connsiteX2" fmla="*/ 7245400 w 7245400"/>
                <a:gd name="connsiteY2" fmla="*/ 1084387 h 1084387"/>
                <a:gd name="connsiteX3" fmla="*/ 0 w 7245400"/>
                <a:gd name="connsiteY3" fmla="*/ 1084387 h 1084387"/>
                <a:gd name="connsiteX4" fmla="*/ 0 w 7245400"/>
                <a:gd name="connsiteY4" fmla="*/ 0 h 1084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45400" h="1084387">
                  <a:moveTo>
                    <a:pt x="0" y="0"/>
                  </a:moveTo>
                  <a:lnTo>
                    <a:pt x="7245400" y="0"/>
                  </a:lnTo>
                  <a:lnTo>
                    <a:pt x="7245400" y="1084387"/>
                  </a:lnTo>
                  <a:lnTo>
                    <a:pt x="0" y="1084387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0000" tIns="432000" rIns="72000" bIns="36000" numCol="1" spcCol="1270" anchor="t" anchorCtr="0">
              <a:noAutofit/>
            </a:bodyPr>
            <a:lstStyle/>
            <a:p>
              <a:pPr marL="285750" lvl="1" indent="-285750" algn="l" defTabSz="8001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требования адаптации образовательных программ;</a:t>
              </a:r>
            </a:p>
            <a:p>
              <a:pPr marL="285750" lvl="1" indent="-285750" algn="l" defTabSz="8001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требования адаптации методов обучения и воспитания. </a:t>
              </a:r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9011F3DD-31A9-4878-AFD4-505CA02333B3}"/>
                </a:ext>
              </a:extLst>
            </p:cNvPr>
            <p:cNvSpPr/>
            <p:nvPr/>
          </p:nvSpPr>
          <p:spPr>
            <a:xfrm>
              <a:off x="393031" y="2290278"/>
              <a:ext cx="7023770" cy="864000"/>
            </a:xfrm>
            <a:custGeom>
              <a:avLst/>
              <a:gdLst>
                <a:gd name="connsiteX0" fmla="*/ 0 w 6886636"/>
                <a:gd name="connsiteY0" fmla="*/ 132843 h 797040"/>
                <a:gd name="connsiteX1" fmla="*/ 132843 w 6886636"/>
                <a:gd name="connsiteY1" fmla="*/ 0 h 797040"/>
                <a:gd name="connsiteX2" fmla="*/ 6753793 w 6886636"/>
                <a:gd name="connsiteY2" fmla="*/ 0 h 797040"/>
                <a:gd name="connsiteX3" fmla="*/ 6886636 w 6886636"/>
                <a:gd name="connsiteY3" fmla="*/ 132843 h 797040"/>
                <a:gd name="connsiteX4" fmla="*/ 6886636 w 6886636"/>
                <a:gd name="connsiteY4" fmla="*/ 664197 h 797040"/>
                <a:gd name="connsiteX5" fmla="*/ 6753793 w 6886636"/>
                <a:gd name="connsiteY5" fmla="*/ 797040 h 797040"/>
                <a:gd name="connsiteX6" fmla="*/ 132843 w 6886636"/>
                <a:gd name="connsiteY6" fmla="*/ 797040 h 797040"/>
                <a:gd name="connsiteX7" fmla="*/ 0 w 6886636"/>
                <a:gd name="connsiteY7" fmla="*/ 664197 h 797040"/>
                <a:gd name="connsiteX8" fmla="*/ 0 w 6886636"/>
                <a:gd name="connsiteY8" fmla="*/ 132843 h 797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86636" h="797040">
                  <a:moveTo>
                    <a:pt x="0" y="132843"/>
                  </a:moveTo>
                  <a:cubicBezTo>
                    <a:pt x="0" y="59476"/>
                    <a:pt x="59476" y="0"/>
                    <a:pt x="132843" y="0"/>
                  </a:cubicBezTo>
                  <a:lnTo>
                    <a:pt x="6753793" y="0"/>
                  </a:lnTo>
                  <a:cubicBezTo>
                    <a:pt x="6827160" y="0"/>
                    <a:pt x="6886636" y="59476"/>
                    <a:pt x="6886636" y="132843"/>
                  </a:cubicBezTo>
                  <a:lnTo>
                    <a:pt x="6886636" y="664197"/>
                  </a:lnTo>
                  <a:cubicBezTo>
                    <a:pt x="6886636" y="737564"/>
                    <a:pt x="6827160" y="797040"/>
                    <a:pt x="6753793" y="797040"/>
                  </a:cubicBezTo>
                  <a:lnTo>
                    <a:pt x="132843" y="797040"/>
                  </a:lnTo>
                  <a:cubicBezTo>
                    <a:pt x="59476" y="797040"/>
                    <a:pt x="0" y="737564"/>
                    <a:pt x="0" y="664197"/>
                  </a:cubicBezTo>
                  <a:lnTo>
                    <a:pt x="0" y="132843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38908" rIns="36000" bIns="38908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8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100" b="1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Требования к составу специальных условий в части, касающейся адаптации методического обеспечения</a:t>
              </a:r>
              <a:br>
                <a:rPr lang="ru-RU" sz="2100" b="1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2100" b="1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учебного процесса: </a:t>
              </a:r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FD757DAA-C128-423C-9357-0909A6D28AB0}"/>
                </a:ext>
              </a:extLst>
            </p:cNvPr>
            <p:cNvSpPr/>
            <p:nvPr/>
          </p:nvSpPr>
          <p:spPr>
            <a:xfrm>
              <a:off x="308434" y="4469794"/>
              <a:ext cx="7245400" cy="2268000"/>
            </a:xfrm>
            <a:custGeom>
              <a:avLst/>
              <a:gdLst>
                <a:gd name="connsiteX0" fmla="*/ 0 w 7245400"/>
                <a:gd name="connsiteY0" fmla="*/ 0 h 2338875"/>
                <a:gd name="connsiteX1" fmla="*/ 7245400 w 7245400"/>
                <a:gd name="connsiteY1" fmla="*/ 0 h 2338875"/>
                <a:gd name="connsiteX2" fmla="*/ 7245400 w 7245400"/>
                <a:gd name="connsiteY2" fmla="*/ 2338875 h 2338875"/>
                <a:gd name="connsiteX3" fmla="*/ 0 w 7245400"/>
                <a:gd name="connsiteY3" fmla="*/ 2338875 h 2338875"/>
                <a:gd name="connsiteX4" fmla="*/ 0 w 7245400"/>
                <a:gd name="connsiteY4" fmla="*/ 0 h 2338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45400" h="2338875">
                  <a:moveTo>
                    <a:pt x="0" y="0"/>
                  </a:moveTo>
                  <a:lnTo>
                    <a:pt x="7245400" y="0"/>
                  </a:lnTo>
                  <a:lnTo>
                    <a:pt x="7245400" y="2338875"/>
                  </a:lnTo>
                  <a:lnTo>
                    <a:pt x="0" y="233887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4">
                <a:hueOff val="-4464770"/>
                <a:satOff val="26899"/>
                <a:lumOff val="21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0000" tIns="432000" rIns="72000" bIns="36000" numCol="1" spcCol="1270" anchor="t" anchorCtr="0">
              <a:noAutofit/>
            </a:bodyPr>
            <a:lstStyle/>
            <a:p>
              <a:pPr marL="285750" lvl="1" indent="-285750" algn="l" defTabSz="8001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требования к содержанию и форме специальных учебников</a:t>
              </a:r>
              <a:b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и учебных пособий в зависимости от нозологии;</a:t>
              </a:r>
            </a:p>
            <a:p>
              <a:pPr marL="285750" lvl="1" indent="-285750" algn="l" defTabSz="8001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требования к специальным дидактическим материалам</a:t>
              </a:r>
              <a:b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для организации учебного процесса в вузах;</a:t>
              </a:r>
            </a:p>
            <a:p>
              <a:pPr marL="285750" lvl="1" indent="-285750" algn="l" defTabSz="800100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Ø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требования к составу специальных технических средств обучения коллективного и индивидуального пользования</a:t>
              </a:r>
              <a:b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при обучении в вузах студентов с определённой нозологией.</a:t>
              </a:r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F51C3A53-ACD3-4030-8071-8CFBA35C21F9}"/>
                </a:ext>
              </a:extLst>
            </p:cNvPr>
            <p:cNvSpPr/>
            <p:nvPr/>
          </p:nvSpPr>
          <p:spPr>
            <a:xfrm>
              <a:off x="393490" y="3966676"/>
              <a:ext cx="7023770" cy="864000"/>
            </a:xfrm>
            <a:custGeom>
              <a:avLst/>
              <a:gdLst>
                <a:gd name="connsiteX0" fmla="*/ 0 w 6886636"/>
                <a:gd name="connsiteY0" fmla="*/ 132843 h 797040"/>
                <a:gd name="connsiteX1" fmla="*/ 132843 w 6886636"/>
                <a:gd name="connsiteY1" fmla="*/ 0 h 797040"/>
                <a:gd name="connsiteX2" fmla="*/ 6753793 w 6886636"/>
                <a:gd name="connsiteY2" fmla="*/ 0 h 797040"/>
                <a:gd name="connsiteX3" fmla="*/ 6886636 w 6886636"/>
                <a:gd name="connsiteY3" fmla="*/ 132843 h 797040"/>
                <a:gd name="connsiteX4" fmla="*/ 6886636 w 6886636"/>
                <a:gd name="connsiteY4" fmla="*/ 664197 h 797040"/>
                <a:gd name="connsiteX5" fmla="*/ 6753793 w 6886636"/>
                <a:gd name="connsiteY5" fmla="*/ 797040 h 797040"/>
                <a:gd name="connsiteX6" fmla="*/ 132843 w 6886636"/>
                <a:gd name="connsiteY6" fmla="*/ 797040 h 797040"/>
                <a:gd name="connsiteX7" fmla="*/ 0 w 6886636"/>
                <a:gd name="connsiteY7" fmla="*/ 664197 h 797040"/>
                <a:gd name="connsiteX8" fmla="*/ 0 w 6886636"/>
                <a:gd name="connsiteY8" fmla="*/ 132843 h 797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86636" h="797040">
                  <a:moveTo>
                    <a:pt x="0" y="132843"/>
                  </a:moveTo>
                  <a:cubicBezTo>
                    <a:pt x="0" y="59476"/>
                    <a:pt x="59476" y="0"/>
                    <a:pt x="132843" y="0"/>
                  </a:cubicBezTo>
                  <a:lnTo>
                    <a:pt x="6753793" y="0"/>
                  </a:lnTo>
                  <a:cubicBezTo>
                    <a:pt x="6827160" y="0"/>
                    <a:pt x="6886636" y="59476"/>
                    <a:pt x="6886636" y="132843"/>
                  </a:cubicBezTo>
                  <a:lnTo>
                    <a:pt x="6886636" y="664197"/>
                  </a:lnTo>
                  <a:cubicBezTo>
                    <a:pt x="6886636" y="737564"/>
                    <a:pt x="6827160" y="797040"/>
                    <a:pt x="6753793" y="797040"/>
                  </a:cubicBezTo>
                  <a:lnTo>
                    <a:pt x="132843" y="797040"/>
                  </a:lnTo>
                  <a:cubicBezTo>
                    <a:pt x="59476" y="797040"/>
                    <a:pt x="0" y="737564"/>
                    <a:pt x="0" y="664197"/>
                  </a:cubicBezTo>
                  <a:lnTo>
                    <a:pt x="0" y="132843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2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38908" rIns="36000" bIns="38908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8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100" b="1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Требования к составу специальных условий в части, касающейся специального учебного и информационного обеспечения обучения в вузах студентов с инвалидностью:</a:t>
              </a:r>
            </a:p>
          </p:txBody>
        </p:sp>
      </p:grp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4458E08-459E-4D5D-8AAF-B3F5E8558E61}"/>
              </a:ext>
            </a:extLst>
          </p:cNvPr>
          <p:cNvSpPr/>
          <p:nvPr/>
        </p:nvSpPr>
        <p:spPr>
          <a:xfrm>
            <a:off x="170104" y="1254208"/>
            <a:ext cx="7383271" cy="986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4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Специальные требования</a:t>
            </a:r>
            <a:r>
              <a:rPr lang="ru-RU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к составу специальных условий для различных нозологических групп при обучении студентов с инвалидностью в вузах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72892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 descr="https://mail.vyatsu.ru/owa/service.svc/s/GetFileAttachment?id=AAMkADJhMmQ4Mzk1LWYyY2QtNDU5ZS04YjZkLTRjOWNjN2EzYTUyYQBGAAAAAABUCGQ90Fg3Q40UYVzh7vgaBwDZ6I%2FWweevRIzIfIOaoKYsAAAAVLUlAADxDGRvgwjDRpjtPTBahTpmAAPERDVkAAABEgAQAPUV2Z22wpRMriItro9pZJM%3D&amp;isImagePreview=True&amp;X-OWA-CANARY=9SUSdWZs-k2pxzqbJfOMObY8nfQjONYI9iVVGdCMaOQijCDa_OfIuOJ2jyoFEWSmXeJKlJZhs7E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 descr="https://mail.vyatsu.ru/owa/service.svc/s/GetFileAttachment?id=AAMkADJhMmQ4Mzk1LWYyY2QtNDU5ZS04YjZkLTRjOWNjN2EzYTUyYQBGAAAAAABUCGQ90Fg3Q40UYVzh7vgaBwDZ6I%2FWweevRIzIfIOaoKYsAAAAVLUlAADxDGRvgwjDRpjtPTBahTpmAAPERDVlAAABEgAQAM4HfwAC76xLpS%2BoVcgfyKQ%3D&amp;isImagePreview=True&amp;X-OWA-CANARY=QDomaCOYVEypIMZrQvxOGr9cHHskONYIQN1kSRLPncKXCBfnz380NDzGz-1GSWuuKSTSn0mQT-4.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8" name="Google Shape;108;p14"/>
            <p:cNvSpPr/>
            <p:nvPr/>
          </p:nvSpPr>
          <p:spPr>
            <a:xfrm>
              <a:off x="7715272" y="0"/>
              <a:ext cx="1428728" cy="6858000"/>
            </a:xfrm>
            <a:prstGeom prst="rect">
              <a:avLst/>
            </a:prstGeom>
            <a:gradFill>
              <a:gsLst>
                <a:gs pos="0">
                  <a:srgbClr val="5F5F5F"/>
                </a:gs>
                <a:gs pos="50000">
                  <a:srgbClr val="8A8A8A"/>
                </a:gs>
                <a:gs pos="100000">
                  <a:srgbClr val="A5A5A5"/>
                </a:gs>
              </a:gsLst>
              <a:lin ang="135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9" name="Google Shape;109;p14" descr="C:\Users\Алия\AppData\Local\Microsoft\Windows\Temporary Internet Files\Content.Word\3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15338" y="0"/>
              <a:ext cx="266699" cy="685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4" descr="C:\Users\Алия\AppData\Local\Microsoft\Windows\Temporary Internet Files\Content.Word\¦д¦-TАTГ¦-1.jpg"/>
            <p:cNvPicPr preferRelativeResize="0"/>
            <p:nvPr/>
          </p:nvPicPr>
          <p:blipFill rotWithShape="1">
            <a:blip r:embed="rId4">
              <a:alphaModFix/>
            </a:blip>
            <a:srcRect t="10166" r="78830" b="1"/>
            <a:stretch/>
          </p:blipFill>
          <p:spPr>
            <a:xfrm>
              <a:off x="155575" y="260647"/>
              <a:ext cx="1104057" cy="7701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4"/>
            <p:cNvSpPr txBox="1"/>
            <p:nvPr/>
          </p:nvSpPr>
          <p:spPr>
            <a:xfrm>
              <a:off x="1285852" y="53431"/>
              <a:ext cx="6429420" cy="10761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ru-RU" b="1" spc="-10" dirty="0"/>
                <a:t>Круглый стол</a:t>
              </a:r>
              <a:br>
                <a:rPr lang="ru-RU" b="1" spc="-10" dirty="0"/>
              </a:br>
              <a:r>
                <a:rPr lang="ru-RU" b="1" spc="-10" dirty="0"/>
                <a:t>«</a:t>
              </a:r>
              <a:r>
                <a:rPr lang="ru-RU" b="1" dirty="0"/>
                <a:t>Повышение доступности и качества высшего образования для инвалидов отдельных нозологических групп</a:t>
              </a:r>
              <a:r>
                <a:rPr lang="ru-RU" b="1" spc="-10" dirty="0"/>
                <a:t>»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rot="10800000" flipH="1">
              <a:off x="0" y="1204245"/>
              <a:ext cx="82153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26CAAA19-7660-401E-8D00-B161C4A7A8ED}"/>
              </a:ext>
            </a:extLst>
          </p:cNvPr>
          <p:cNvGrpSpPr/>
          <p:nvPr/>
        </p:nvGrpSpPr>
        <p:grpSpPr>
          <a:xfrm>
            <a:off x="165836" y="1350375"/>
            <a:ext cx="7383600" cy="5382402"/>
            <a:chOff x="957309" y="3314452"/>
            <a:chExt cx="6212276" cy="2959656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7FB447FC-3619-4659-95C0-927E984B38F8}"/>
                </a:ext>
              </a:extLst>
            </p:cNvPr>
            <p:cNvSpPr/>
            <p:nvPr/>
          </p:nvSpPr>
          <p:spPr>
            <a:xfrm>
              <a:off x="957309" y="3547788"/>
              <a:ext cx="6212276" cy="395911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4">
                <a:hueOff val="-1116192"/>
                <a:satOff val="6725"/>
                <a:lumOff val="53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A59DE7F4-CC82-423A-BE25-224DB26C404E}"/>
                </a:ext>
              </a:extLst>
            </p:cNvPr>
            <p:cNvSpPr/>
            <p:nvPr/>
          </p:nvSpPr>
          <p:spPr>
            <a:xfrm>
              <a:off x="1016806" y="3314452"/>
              <a:ext cx="6021455" cy="574071"/>
            </a:xfrm>
            <a:custGeom>
              <a:avLst/>
              <a:gdLst>
                <a:gd name="connsiteX0" fmla="*/ 0 w 4267200"/>
                <a:gd name="connsiteY0" fmla="*/ 88562 h 531360"/>
                <a:gd name="connsiteX1" fmla="*/ 88562 w 4267200"/>
                <a:gd name="connsiteY1" fmla="*/ 0 h 531360"/>
                <a:gd name="connsiteX2" fmla="*/ 4178638 w 4267200"/>
                <a:gd name="connsiteY2" fmla="*/ 0 h 531360"/>
                <a:gd name="connsiteX3" fmla="*/ 4267200 w 4267200"/>
                <a:gd name="connsiteY3" fmla="*/ 88562 h 531360"/>
                <a:gd name="connsiteX4" fmla="*/ 4267200 w 4267200"/>
                <a:gd name="connsiteY4" fmla="*/ 442798 h 531360"/>
                <a:gd name="connsiteX5" fmla="*/ 4178638 w 4267200"/>
                <a:gd name="connsiteY5" fmla="*/ 531360 h 531360"/>
                <a:gd name="connsiteX6" fmla="*/ 88562 w 4267200"/>
                <a:gd name="connsiteY6" fmla="*/ 531360 h 531360"/>
                <a:gd name="connsiteX7" fmla="*/ 0 w 4267200"/>
                <a:gd name="connsiteY7" fmla="*/ 442798 h 531360"/>
                <a:gd name="connsiteX8" fmla="*/ 0 w 4267200"/>
                <a:gd name="connsiteY8" fmla="*/ 88562 h 53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531360">
                  <a:moveTo>
                    <a:pt x="0" y="88562"/>
                  </a:moveTo>
                  <a:cubicBezTo>
                    <a:pt x="0" y="39651"/>
                    <a:pt x="39651" y="0"/>
                    <a:pt x="88562" y="0"/>
                  </a:cubicBezTo>
                  <a:lnTo>
                    <a:pt x="4178638" y="0"/>
                  </a:lnTo>
                  <a:cubicBezTo>
                    <a:pt x="4227549" y="0"/>
                    <a:pt x="4267200" y="39651"/>
                    <a:pt x="4267200" y="88562"/>
                  </a:cubicBezTo>
                  <a:lnTo>
                    <a:pt x="4267200" y="442798"/>
                  </a:lnTo>
                  <a:cubicBezTo>
                    <a:pt x="4267200" y="491709"/>
                    <a:pt x="4227549" y="531360"/>
                    <a:pt x="4178638" y="531360"/>
                  </a:cubicBezTo>
                  <a:lnTo>
                    <a:pt x="88562" y="531360"/>
                  </a:lnTo>
                  <a:cubicBezTo>
                    <a:pt x="39651" y="531360"/>
                    <a:pt x="0" y="491709"/>
                    <a:pt x="0" y="442798"/>
                  </a:cubicBezTo>
                  <a:lnTo>
                    <a:pt x="0" y="88562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16192"/>
                <a:satOff val="6725"/>
                <a:lumOff val="539"/>
                <a:alphaOff val="0"/>
              </a:schemeClr>
            </a:fillRef>
            <a:effectRef idx="2">
              <a:schemeClr val="accent4">
                <a:hueOff val="-1116192"/>
                <a:satOff val="6725"/>
                <a:lumOff val="53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36000" rIns="36000" bIns="36000" numCol="1" spcCol="1270" anchor="ctr" anchorCtr="0">
              <a:noAutofit/>
            </a:bodyPr>
            <a:lstStyle/>
            <a:p>
              <a:pPr lvl="0" defTabSz="800100">
                <a:lnSpc>
                  <a:spcPct val="80000"/>
                </a:lnSpc>
                <a:spcBef>
                  <a:spcPct val="0"/>
                </a:spcBef>
              </a:pPr>
              <a:r>
                <a:rPr lang="ru-RU" sz="2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Требования к составу специальных условий в части, касающейся предоставления услуг ассистента (помощника), оказывающего обучающимся необходимую техническую помощь при обучении в вузах студентов с инвалидностью</a:t>
              </a:r>
              <a:endParaRPr lang="ru-RU" sz="20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268DF6AA-22A9-4F2B-94EE-13F866A48036}"/>
                </a:ext>
              </a:extLst>
            </p:cNvPr>
            <p:cNvSpPr/>
            <p:nvPr/>
          </p:nvSpPr>
          <p:spPr>
            <a:xfrm>
              <a:off x="957309" y="4246771"/>
              <a:ext cx="6212276" cy="395911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4">
                <a:hueOff val="-2232385"/>
                <a:satOff val="13449"/>
                <a:lumOff val="107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id="{3BD57B2B-9865-43C3-BFAC-9F47F8E47068}"/>
                </a:ext>
              </a:extLst>
            </p:cNvPr>
            <p:cNvSpPr/>
            <p:nvPr/>
          </p:nvSpPr>
          <p:spPr>
            <a:xfrm>
              <a:off x="1016806" y="4010830"/>
              <a:ext cx="6021455" cy="574071"/>
            </a:xfrm>
            <a:custGeom>
              <a:avLst/>
              <a:gdLst>
                <a:gd name="connsiteX0" fmla="*/ 0 w 4267200"/>
                <a:gd name="connsiteY0" fmla="*/ 88562 h 531360"/>
                <a:gd name="connsiteX1" fmla="*/ 88562 w 4267200"/>
                <a:gd name="connsiteY1" fmla="*/ 0 h 531360"/>
                <a:gd name="connsiteX2" fmla="*/ 4178638 w 4267200"/>
                <a:gd name="connsiteY2" fmla="*/ 0 h 531360"/>
                <a:gd name="connsiteX3" fmla="*/ 4267200 w 4267200"/>
                <a:gd name="connsiteY3" fmla="*/ 88562 h 531360"/>
                <a:gd name="connsiteX4" fmla="*/ 4267200 w 4267200"/>
                <a:gd name="connsiteY4" fmla="*/ 442798 h 531360"/>
                <a:gd name="connsiteX5" fmla="*/ 4178638 w 4267200"/>
                <a:gd name="connsiteY5" fmla="*/ 531360 h 531360"/>
                <a:gd name="connsiteX6" fmla="*/ 88562 w 4267200"/>
                <a:gd name="connsiteY6" fmla="*/ 531360 h 531360"/>
                <a:gd name="connsiteX7" fmla="*/ 0 w 4267200"/>
                <a:gd name="connsiteY7" fmla="*/ 442798 h 531360"/>
                <a:gd name="connsiteX8" fmla="*/ 0 w 4267200"/>
                <a:gd name="connsiteY8" fmla="*/ 88562 h 53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531360">
                  <a:moveTo>
                    <a:pt x="0" y="88562"/>
                  </a:moveTo>
                  <a:cubicBezTo>
                    <a:pt x="0" y="39651"/>
                    <a:pt x="39651" y="0"/>
                    <a:pt x="88562" y="0"/>
                  </a:cubicBezTo>
                  <a:lnTo>
                    <a:pt x="4178638" y="0"/>
                  </a:lnTo>
                  <a:cubicBezTo>
                    <a:pt x="4227549" y="0"/>
                    <a:pt x="4267200" y="39651"/>
                    <a:pt x="4267200" y="88562"/>
                  </a:cubicBezTo>
                  <a:lnTo>
                    <a:pt x="4267200" y="442798"/>
                  </a:lnTo>
                  <a:cubicBezTo>
                    <a:pt x="4267200" y="491709"/>
                    <a:pt x="4227549" y="531360"/>
                    <a:pt x="4178638" y="531360"/>
                  </a:cubicBezTo>
                  <a:lnTo>
                    <a:pt x="88562" y="531360"/>
                  </a:lnTo>
                  <a:cubicBezTo>
                    <a:pt x="39651" y="531360"/>
                    <a:pt x="0" y="491709"/>
                    <a:pt x="0" y="442798"/>
                  </a:cubicBezTo>
                  <a:lnTo>
                    <a:pt x="0" y="88562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2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36000" rIns="36000" bIns="36000" numCol="1" spcCol="1270" anchor="ctr" anchorCtr="0">
              <a:noAutofit/>
            </a:bodyPr>
            <a:lstStyle/>
            <a:p>
              <a:pPr lvl="0" defTabSz="800100">
                <a:lnSpc>
                  <a:spcPct val="80000"/>
                </a:lnSpc>
                <a:spcBef>
                  <a:spcPct val="0"/>
                </a:spcBef>
              </a:pPr>
              <a:r>
                <a:rPr lang="ru-RU" sz="2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Требования к составу специальных условий в части, касающейся проведения коррекционных занятий (индивидуальных и групповых) при обучении в вузах студентов с инвалидностью</a:t>
              </a:r>
              <a:endParaRPr lang="ru-RU" sz="20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5A4B0795-AE48-4CCD-A47F-10DFA58B1FE5}"/>
                </a:ext>
              </a:extLst>
            </p:cNvPr>
            <p:cNvSpPr/>
            <p:nvPr/>
          </p:nvSpPr>
          <p:spPr>
            <a:xfrm>
              <a:off x="957309" y="5071826"/>
              <a:ext cx="6212276" cy="1202282"/>
            </a:xfrm>
            <a:prstGeom prst="rect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4">
                <a:hueOff val="-3348577"/>
                <a:satOff val="20174"/>
                <a:lumOff val="161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tIns="432000"/>
            <a:lstStyle/>
            <a:p>
              <a:pPr marL="285750" lvl="1" indent="-285750" defTabSz="800100">
                <a:lnSpc>
                  <a:spcPct val="80000"/>
                </a:lnSpc>
                <a:spcBef>
                  <a:spcPct val="0"/>
                </a:spcBef>
                <a:spcAft>
                  <a:spcPts val="100"/>
                </a:spcAft>
                <a:buFont typeface="Wingdings" panose="05000000000000000000" pitchFamily="2" charset="2"/>
                <a:buChar char="Ø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требования к архитектурной доступности образовательных организаций;</a:t>
              </a:r>
            </a:p>
            <a:p>
              <a:pPr marL="285750" lvl="1" indent="-285750" defTabSz="800100">
                <a:lnSpc>
                  <a:spcPct val="80000"/>
                </a:lnSpc>
                <a:spcBef>
                  <a:spcPct val="0"/>
                </a:spcBef>
                <a:spcAft>
                  <a:spcPts val="100"/>
                </a:spcAft>
                <a:buFont typeface="Wingdings" panose="05000000000000000000" pitchFamily="2" charset="2"/>
                <a:buChar char="Ø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требования к обеспечению безопасного пребывания студентов с инвалидностью на территории образовательной организации;</a:t>
              </a:r>
            </a:p>
            <a:p>
              <a:pPr marL="285750" lvl="1" indent="-285750" defTabSz="800100">
                <a:lnSpc>
                  <a:spcPct val="80000"/>
                </a:lnSpc>
                <a:spcBef>
                  <a:spcPct val="0"/>
                </a:spcBef>
                <a:spcAft>
                  <a:spcPts val="100"/>
                </a:spcAft>
                <a:buFont typeface="Wingdings" panose="05000000000000000000" pitchFamily="2" charset="2"/>
                <a:buChar char="Ø"/>
              </a:pPr>
              <a:r>
                <a:rPr lang="ru-RU" sz="2000" kern="1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требования к созданию специальных рабочих мест в аудиториях для инвалидов.</a:t>
              </a:r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id="{FA17584A-DBAF-40F1-8DD8-E80D85D369EA}"/>
                </a:ext>
              </a:extLst>
            </p:cNvPr>
            <p:cNvSpPr/>
            <p:nvPr/>
          </p:nvSpPr>
          <p:spPr>
            <a:xfrm>
              <a:off x="1025439" y="4704927"/>
              <a:ext cx="6021455" cy="574071"/>
            </a:xfrm>
            <a:custGeom>
              <a:avLst/>
              <a:gdLst>
                <a:gd name="connsiteX0" fmla="*/ 0 w 4267200"/>
                <a:gd name="connsiteY0" fmla="*/ 88562 h 531360"/>
                <a:gd name="connsiteX1" fmla="*/ 88562 w 4267200"/>
                <a:gd name="connsiteY1" fmla="*/ 0 h 531360"/>
                <a:gd name="connsiteX2" fmla="*/ 4178638 w 4267200"/>
                <a:gd name="connsiteY2" fmla="*/ 0 h 531360"/>
                <a:gd name="connsiteX3" fmla="*/ 4267200 w 4267200"/>
                <a:gd name="connsiteY3" fmla="*/ 88562 h 531360"/>
                <a:gd name="connsiteX4" fmla="*/ 4267200 w 4267200"/>
                <a:gd name="connsiteY4" fmla="*/ 442798 h 531360"/>
                <a:gd name="connsiteX5" fmla="*/ 4178638 w 4267200"/>
                <a:gd name="connsiteY5" fmla="*/ 531360 h 531360"/>
                <a:gd name="connsiteX6" fmla="*/ 88562 w 4267200"/>
                <a:gd name="connsiteY6" fmla="*/ 531360 h 531360"/>
                <a:gd name="connsiteX7" fmla="*/ 0 w 4267200"/>
                <a:gd name="connsiteY7" fmla="*/ 442798 h 531360"/>
                <a:gd name="connsiteX8" fmla="*/ 0 w 4267200"/>
                <a:gd name="connsiteY8" fmla="*/ 88562 h 53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531360">
                  <a:moveTo>
                    <a:pt x="0" y="88562"/>
                  </a:moveTo>
                  <a:cubicBezTo>
                    <a:pt x="0" y="39651"/>
                    <a:pt x="39651" y="0"/>
                    <a:pt x="88562" y="0"/>
                  </a:cubicBezTo>
                  <a:lnTo>
                    <a:pt x="4178638" y="0"/>
                  </a:lnTo>
                  <a:cubicBezTo>
                    <a:pt x="4227549" y="0"/>
                    <a:pt x="4267200" y="39651"/>
                    <a:pt x="4267200" y="88562"/>
                  </a:cubicBezTo>
                  <a:lnTo>
                    <a:pt x="4267200" y="442798"/>
                  </a:lnTo>
                  <a:cubicBezTo>
                    <a:pt x="4267200" y="491709"/>
                    <a:pt x="4227549" y="531360"/>
                    <a:pt x="4178638" y="531360"/>
                  </a:cubicBezTo>
                  <a:lnTo>
                    <a:pt x="88562" y="531360"/>
                  </a:lnTo>
                  <a:cubicBezTo>
                    <a:pt x="39651" y="531360"/>
                    <a:pt x="0" y="491709"/>
                    <a:pt x="0" y="442798"/>
                  </a:cubicBezTo>
                  <a:lnTo>
                    <a:pt x="0" y="88562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3348577"/>
                <a:satOff val="20174"/>
                <a:lumOff val="1617"/>
                <a:alphaOff val="0"/>
              </a:schemeClr>
            </a:fillRef>
            <a:effectRef idx="2">
              <a:schemeClr val="accent4">
                <a:hueOff val="-3348577"/>
                <a:satOff val="20174"/>
                <a:lumOff val="16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36000" rIns="36000" bIns="36000" numCol="1" spcCol="1270" anchor="ctr" anchorCtr="0">
              <a:noAutofit/>
            </a:bodyPr>
            <a:lstStyle/>
            <a:p>
              <a:pPr defTabSz="800100">
                <a:lnSpc>
                  <a:spcPct val="80000"/>
                </a:lnSpc>
                <a:spcBef>
                  <a:spcPct val="0"/>
                </a:spcBef>
              </a:pPr>
              <a:r>
                <a:rPr lang="ru-RU" sz="2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Требования к составу специальных условий в части, касающейся обеспечения доступа в здания образовательных организаций, осуществляющих обучение студентов с инвалидностью:</a:t>
              </a:r>
              <a:endParaRPr lang="ru-RU" sz="20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77581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2003</Words>
  <Application>Microsoft Macintosh PowerPoint</Application>
  <PresentationFormat>Экран (4:3)</PresentationFormat>
  <Paragraphs>125</Paragraphs>
  <Slides>17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Митрофанова Елена Александровна</cp:lastModifiedBy>
  <cp:revision>24</cp:revision>
  <dcterms:modified xsi:type="dcterms:W3CDTF">2020-12-07T11:55:42Z</dcterms:modified>
</cp:coreProperties>
</file>