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8" r:id="rId2"/>
    <p:sldId id="282" r:id="rId3"/>
    <p:sldId id="288" r:id="rId4"/>
    <p:sldId id="303" r:id="rId5"/>
    <p:sldId id="308" r:id="rId6"/>
    <p:sldId id="285" r:id="rId7"/>
    <p:sldId id="309" r:id="rId8"/>
    <p:sldId id="311" r:id="rId9"/>
    <p:sldId id="310" r:id="rId10"/>
    <p:sldId id="312" r:id="rId11"/>
    <p:sldId id="313" r:id="rId12"/>
    <p:sldId id="314" r:id="rId13"/>
    <p:sldId id="315" r:id="rId14"/>
    <p:sldId id="316" r:id="rId15"/>
    <p:sldId id="31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9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0FC8498-D9D7-41A0-9013-F1576C27C31F}"/>
              </a:ext>
            </a:extLst>
          </p:cNvPr>
          <p:cNvGrpSpPr/>
          <p:nvPr/>
        </p:nvGrpSpPr>
        <p:grpSpPr>
          <a:xfrm>
            <a:off x="-328945" y="0"/>
            <a:ext cx="9150424" cy="6858000"/>
            <a:chOff x="0" y="0"/>
            <a:chExt cx="9150424" cy="6858000"/>
          </a:xfrm>
        </p:grpSpPr>
        <p:sp>
          <p:nvSpPr>
            <p:cNvPr id="21" name="TextBox 20"/>
            <p:cNvSpPr txBox="1"/>
            <p:nvPr/>
          </p:nvSpPr>
          <p:spPr>
            <a:xfrm>
              <a:off x="2668469" y="6268647"/>
              <a:ext cx="2434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2020 год</a:t>
              </a: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0A25714F-8765-47FF-9A28-EA8E04FBA4E4}"/>
                </a:ext>
              </a:extLst>
            </p:cNvPr>
            <p:cNvGrpSpPr/>
            <p:nvPr/>
          </p:nvGrpSpPr>
          <p:grpSpPr>
            <a:xfrm>
              <a:off x="6864440" y="0"/>
              <a:ext cx="2285984" cy="6858000"/>
              <a:chOff x="6858016" y="0"/>
              <a:chExt cx="2285984" cy="6858000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id="{F83044F1-5AA7-46DA-857F-D7A9B7206C84}"/>
                  </a:ext>
                </a:extLst>
              </p:cNvPr>
              <p:cNvGrpSpPr/>
              <p:nvPr/>
            </p:nvGrpSpPr>
            <p:grpSpPr>
              <a:xfrm>
                <a:off x="7715272" y="0"/>
                <a:ext cx="1428728" cy="6858000"/>
                <a:chOff x="7715272" y="0"/>
                <a:chExt cx="1428728" cy="6858000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7715272" y="0"/>
                  <a:ext cx="1428728" cy="685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" name="Рисунок 8" descr="C:\Users\Алия\AppData\Local\Microsoft\Windows\Temporary Internet Files\Content.Word\3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215338" y="0"/>
                  <a:ext cx="266699" cy="685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0E11DCB1-8A4F-4B77-8879-007666267C80}"/>
                  </a:ext>
                </a:extLst>
              </p:cNvPr>
              <p:cNvGrpSpPr/>
              <p:nvPr/>
            </p:nvGrpSpPr>
            <p:grpSpPr>
              <a:xfrm>
                <a:off x="6858016" y="71438"/>
                <a:ext cx="785818" cy="1571612"/>
                <a:chOff x="6858016" y="71438"/>
                <a:chExt cx="785818" cy="1571612"/>
              </a:xfrm>
            </p:grpSpPr>
            <p:pic>
              <p:nvPicPr>
                <p:cNvPr id="37896" name="Picture 8" descr="http://bpgt-edu.ucoz.ru/banners/banner_mo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1912" r="10658" b="31224"/>
                <a:stretch>
                  <a:fillRect/>
                </a:stretch>
              </p:blipFill>
              <p:spPr bwMode="auto">
                <a:xfrm>
                  <a:off x="6929454" y="71438"/>
                  <a:ext cx="714348" cy="7143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Рисунок 11" descr="C:\Users\Алия\AppData\Local\Microsoft\Windows\Temporary Internet Files\Content.Word\¦д¦-TАTГ¦-2.jpg"/>
                <p:cNvPicPr/>
                <p:nvPr/>
              </p:nvPicPr>
              <p:blipFill>
                <a:blip r:embed="rId4" cstate="print"/>
                <a:srcRect l="11555" r="-35" b="35724"/>
                <a:stretch>
                  <a:fillRect/>
                </a:stretch>
              </p:blipFill>
              <p:spPr bwMode="auto">
                <a:xfrm>
                  <a:off x="6858016" y="928670"/>
                  <a:ext cx="785818" cy="714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DDDDCA15-885B-4954-A161-71B884F973D3}"/>
                </a:ext>
              </a:extLst>
            </p:cNvPr>
            <p:cNvGrpSpPr/>
            <p:nvPr/>
          </p:nvGrpSpPr>
          <p:grpSpPr>
            <a:xfrm>
              <a:off x="0" y="225812"/>
              <a:ext cx="7358114" cy="1276606"/>
              <a:chOff x="0" y="225812"/>
              <a:chExt cx="7358114" cy="127660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0" y="225812"/>
                <a:ext cx="7358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МИНИСТЕРСТВО НАУКИ И ВЫСШЕГО ОБРАЗОВАНИЯ РОССИЙСКОЙ ФЕДЕРАЦИИ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65950" y="1040753"/>
                <a:ext cx="5426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РУМЦ ГУУ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42458" y="1923273"/>
              <a:ext cx="73082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/>
                <a:t>Круглый стол «Повышение доступности и качества высшего образования для инвалидов отдельных нозологических групп»</a:t>
              </a:r>
              <a:endParaRPr lang="ru-RU" sz="2400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sz="2400" b="1" i="1" dirty="0"/>
                <a:t>Трудоустройство выпускников-инвалидов как критерий качества высшего образования: опыт западных компаний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B8C4FA4-7FAA-4769-891B-5D1B889BFB60}"/>
              </a:ext>
            </a:extLst>
          </p:cNvPr>
          <p:cNvSpPr txBox="1"/>
          <p:nvPr/>
        </p:nvSpPr>
        <p:spPr>
          <a:xfrm>
            <a:off x="460375" y="5178823"/>
            <a:ext cx="717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к.э.н., доцент ГУУ</a:t>
            </a:r>
            <a:br>
              <a:rPr lang="ru-RU" sz="2400" b="1" dirty="0"/>
            </a:br>
            <a:r>
              <a:rPr lang="ru-RU" sz="2400" b="1" dirty="0"/>
              <a:t>Береговская Т.А.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87858-6D15-574D-845E-55DA0FBC7077}"/>
              </a:ext>
            </a:extLst>
          </p:cNvPr>
          <p:cNvSpPr txBox="1"/>
          <p:nvPr/>
        </p:nvSpPr>
        <p:spPr>
          <a:xfrm>
            <a:off x="3300248" y="4277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65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F17DDF-30AB-4DEC-824B-97796834912A}"/>
              </a:ext>
            </a:extLst>
          </p:cNvPr>
          <p:cNvSpPr/>
          <p:nvPr/>
        </p:nvSpPr>
        <p:spPr>
          <a:xfrm>
            <a:off x="55009" y="1322777"/>
            <a:ext cx="7605255" cy="213939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55575" y="3933056"/>
            <a:ext cx="7429992" cy="156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</a:pPr>
            <a:r>
              <a:rPr lang="ru-RU" sz="2800" b="1" cap="all" dirty="0"/>
              <a:t>Digital </a:t>
            </a:r>
            <a:r>
              <a:rPr lang="ru-RU" sz="2800" b="1" cap="all" dirty="0" err="1"/>
              <a:t>Inclusion</a:t>
            </a:r>
            <a:r>
              <a:rPr lang="ru-RU" sz="2800" b="1" cap="all" dirty="0"/>
              <a:t> </a:t>
            </a:r>
            <a:br>
              <a:rPr lang="ru-RU" sz="2800" b="1" cap="all" dirty="0"/>
            </a:br>
            <a:br>
              <a:rPr lang="ru-RU" sz="2800" b="1" cap="all" dirty="0"/>
            </a:br>
            <a:r>
              <a:rPr lang="ru-RU" sz="2800" b="1" cap="all" dirty="0"/>
              <a:t>Программа стажировок для студентов</a:t>
            </a:r>
            <a:br>
              <a:rPr lang="ru-RU" sz="2800" b="1" cap="all" dirty="0"/>
            </a:br>
            <a:r>
              <a:rPr lang="ru-RU" sz="2800" b="1" cap="all" dirty="0"/>
              <a:t>с инвалидностью</a:t>
            </a:r>
          </a:p>
        </p:txBody>
      </p:sp>
      <p:pic>
        <p:nvPicPr>
          <p:cNvPr id="28" name="Illustration" descr="Example of an illustration" title="Illustration for title slide">
            <a:extLst>
              <a:ext uri="{FF2B5EF4-FFF2-40B4-BE49-F238E27FC236}">
                <a16:creationId xmlns:a16="http://schemas.microsoft.com/office/drawing/2014/main" id="{B42D979B-4D66-4434-99E2-7159169F9D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06" b="3106"/>
          <a:stretch>
            <a:fillRect/>
          </a:stretch>
        </p:blipFill>
        <p:spPr bwMode="invGray">
          <a:xfrm>
            <a:off x="55009" y="1322777"/>
            <a:ext cx="7605255" cy="213939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79D28974-12AD-4BF5-B395-3F26F6FC1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9" y="3489314"/>
            <a:ext cx="1475847" cy="7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7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55575" y="1295725"/>
            <a:ext cx="7429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/>
              <a:t>Новый цифровой мир,</a:t>
            </a:r>
            <a:br>
              <a:rPr lang="ru-RU" sz="2800" b="1" cap="all" dirty="0"/>
            </a:br>
            <a:r>
              <a:rPr lang="ru-RU" sz="2800" b="1" cap="all" dirty="0"/>
              <a:t>доступный каждому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E94062-2EC7-4D34-92A4-ADDF1A359657}"/>
              </a:ext>
            </a:extLst>
          </p:cNvPr>
          <p:cNvSpPr/>
          <p:nvPr/>
        </p:nvSpPr>
        <p:spPr>
          <a:xfrm>
            <a:off x="153519" y="2169951"/>
            <a:ext cx="4202457" cy="4773614"/>
          </a:xfrm>
          <a:prstGeom prst="rect">
            <a:avLst/>
          </a:prstGeom>
        </p:spPr>
        <p:txBody>
          <a:bodyPr wrap="square" tIns="0" bIns="3600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400" b="1" cap="all" dirty="0"/>
              <a:t>Мы формируем: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cap="small" dirty="0"/>
              <a:t>культуру включенности сотрудников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cap="small" dirty="0"/>
              <a:t>мотивацию молодежи</a:t>
            </a:r>
            <a:br>
              <a:rPr lang="ru-RU" sz="2200" cap="small" dirty="0"/>
            </a:br>
            <a:r>
              <a:rPr lang="ru-RU" sz="2200" cap="small" dirty="0"/>
              <a:t>к образованию в IT 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cap="small" dirty="0"/>
              <a:t>культуру понимания необходимости найма сотрудников с инвалидностью</a:t>
            </a:r>
            <a:br>
              <a:rPr lang="ru-RU" sz="2200" cap="small" dirty="0"/>
            </a:br>
            <a:r>
              <a:rPr lang="ru-RU" sz="2200" cap="small" dirty="0"/>
              <a:t>на IT рынке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cap="small" dirty="0"/>
              <a:t>обеспечиваем возможность получения и применения </a:t>
            </a:r>
            <a:r>
              <a:rPr lang="ru-RU" sz="2200" cap="small" dirty="0" err="1"/>
              <a:t>digital</a:t>
            </a:r>
            <a:r>
              <a:rPr lang="ru-RU" sz="2200" cap="small" dirty="0"/>
              <a:t> знаний и навыков</a:t>
            </a:r>
            <a:br>
              <a:rPr lang="ru-RU" sz="2200" cap="small" dirty="0"/>
            </a:br>
            <a:r>
              <a:rPr lang="ru-RU" sz="2200" cap="small" dirty="0"/>
              <a:t>для людей с инвалидностью</a:t>
            </a:r>
            <a:br>
              <a:rPr lang="ru-RU" sz="2200" cap="small" dirty="0"/>
            </a:br>
            <a:r>
              <a:rPr lang="ru-RU" sz="2200" cap="small" dirty="0"/>
              <a:t>и создаем условия для их последующего трудоустройства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618C60D-3F0D-422B-A24F-B6024F274D06}"/>
              </a:ext>
            </a:extLst>
          </p:cNvPr>
          <p:cNvSpPr/>
          <p:nvPr/>
        </p:nvSpPr>
        <p:spPr>
          <a:xfrm>
            <a:off x="5825167" y="4989288"/>
            <a:ext cx="1760400" cy="176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800590D-B10B-42A1-8EC7-169A4CEB6F58}"/>
              </a:ext>
            </a:extLst>
          </p:cNvPr>
          <p:cNvSpPr/>
          <p:nvPr/>
        </p:nvSpPr>
        <p:spPr>
          <a:xfrm>
            <a:off x="4251897" y="2183697"/>
            <a:ext cx="3412594" cy="2660147"/>
          </a:xfrm>
          <a:prstGeom prst="rect">
            <a:avLst/>
          </a:prstGeom>
        </p:spPr>
        <p:txBody>
          <a:bodyPr wrap="square" tIns="0" bIns="3600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400" b="1" cap="all" dirty="0"/>
              <a:t>НО:</a:t>
            </a:r>
          </a:p>
          <a:p>
            <a:pPr algn="ctr">
              <a:lnSpc>
                <a:spcPct val="90000"/>
              </a:lnSpc>
            </a:pPr>
            <a:r>
              <a:rPr lang="ru-RU" sz="2200" cap="small" dirty="0"/>
              <a:t>Мы в SAP CIS осознали,</a:t>
            </a:r>
            <a:br>
              <a:rPr lang="ru-RU" sz="2200" cap="small" dirty="0"/>
            </a:br>
            <a:r>
              <a:rPr lang="ru-RU" sz="2200" cap="small" dirty="0"/>
              <a:t>что только выявление точек возражения и их проработка помогут компании </a:t>
            </a:r>
            <a:r>
              <a:rPr lang="ru-RU" sz="2400" b="1" cap="small" dirty="0"/>
              <a:t>продвинуться</a:t>
            </a:r>
            <a:br>
              <a:rPr lang="ru-RU" sz="2400" b="1" cap="small" dirty="0"/>
            </a:br>
            <a:r>
              <a:rPr lang="ru-RU" sz="2400" b="1" cap="small" dirty="0"/>
              <a:t>в развитии тренда </a:t>
            </a:r>
            <a:r>
              <a:rPr lang="ru-RU" sz="2400" b="1" cap="small" dirty="0" err="1"/>
              <a:t>инклюзивности</a:t>
            </a:r>
            <a:r>
              <a:rPr lang="ru-RU" sz="2400" b="1" cap="small" dirty="0"/>
              <a:t> в IT </a:t>
            </a:r>
          </a:p>
        </p:txBody>
      </p:sp>
      <p:pic>
        <p:nvPicPr>
          <p:cNvPr id="19" name="Picture 30">
            <a:extLst>
              <a:ext uri="{FF2B5EF4-FFF2-40B4-BE49-F238E27FC236}">
                <a16:creationId xmlns:a16="http://schemas.microsoft.com/office/drawing/2014/main" id="{9C98D2DE-BA12-4585-8A7A-90741213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167" y="4989112"/>
            <a:ext cx="1760576" cy="17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04984" y="181135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55575" y="1295725"/>
            <a:ext cx="7429992" cy="145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600" b="1" cap="all" dirty="0"/>
              <a:t>Традиционные возражения менеджеров</a:t>
            </a:r>
            <a:br>
              <a:rPr lang="ru-RU" sz="2600" b="1" cap="all" dirty="0"/>
            </a:br>
            <a:r>
              <a:rPr lang="ru-RU" sz="2600" b="1" cap="all" dirty="0"/>
              <a:t>IT рынка против найма сотрудников</a:t>
            </a:r>
            <a:br>
              <a:rPr lang="ru-RU" sz="2600" b="1" cap="all" dirty="0"/>
            </a:br>
            <a:r>
              <a:rPr lang="ru-RU" sz="2600" b="1" cap="all" dirty="0"/>
              <a:t>с инвалидностью (по опросу нескольких российских компаний)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49ACCC4-2B42-4C0B-A541-0AC48348C5E2}"/>
              </a:ext>
            </a:extLst>
          </p:cNvPr>
          <p:cNvSpPr/>
          <p:nvPr/>
        </p:nvSpPr>
        <p:spPr>
          <a:xfrm>
            <a:off x="2503656" y="3305004"/>
            <a:ext cx="2721600" cy="2728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D440CC3-E51D-41A0-9DD0-2B9E6B4C3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19" y="3305004"/>
            <a:ext cx="2721637" cy="273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69F03818-B273-4F09-B82C-A16B6CCC0502}"/>
              </a:ext>
            </a:extLst>
          </p:cNvPr>
          <p:cNvSpPr/>
          <p:nvPr/>
        </p:nvSpPr>
        <p:spPr>
          <a:xfrm>
            <a:off x="92524" y="2744124"/>
            <a:ext cx="2281390" cy="1925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108844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Сотрудник</a:t>
            </a:r>
            <a:br>
              <a:rPr kumimoji="0" lang="ru-RU" sz="2000" b="0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2000" b="0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 инвалидностью</a:t>
            </a:r>
            <a:br>
              <a:rPr kumimoji="0" lang="ru-RU" sz="2000" b="0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2000" b="0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 будет работать</a:t>
            </a:r>
            <a:br>
              <a:rPr kumimoji="0" lang="ru-RU" sz="2000" b="0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2000" b="0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на уровне продуктивности сотрудника</a:t>
            </a:r>
            <a:br>
              <a:rPr kumimoji="0" lang="ru-RU" sz="2000" b="0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2000" b="0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без инвалидности.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A2319EB-2228-4F55-AA4A-82440E64CC58}"/>
              </a:ext>
            </a:extLst>
          </p:cNvPr>
          <p:cNvSpPr/>
          <p:nvPr/>
        </p:nvSpPr>
        <p:spPr>
          <a:xfrm>
            <a:off x="92524" y="4792460"/>
            <a:ext cx="2281390" cy="1925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defTabSz="1088449">
              <a:lnSpc>
                <a:spcPct val="85000"/>
              </a:lnSpc>
              <a:defRPr/>
            </a:pPr>
            <a:r>
              <a:rPr lang="ru-RU" sz="2000" cap="small" dirty="0"/>
              <a:t>Сотрудники компании не хотят видеть людей</a:t>
            </a:r>
            <a:br>
              <a:rPr lang="ru-RU" sz="2000" cap="small" dirty="0"/>
            </a:br>
            <a:r>
              <a:rPr lang="ru-RU" sz="2000" cap="small" dirty="0"/>
              <a:t>с инвалидностью рядом с собой и не знают, как с ними взаимодействовать. 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8AE0C358-C722-49F8-BF30-A429C4AF2C6B}"/>
              </a:ext>
            </a:extLst>
          </p:cNvPr>
          <p:cNvSpPr/>
          <p:nvPr/>
        </p:nvSpPr>
        <p:spPr>
          <a:xfrm>
            <a:off x="5358406" y="2744124"/>
            <a:ext cx="2281390" cy="14026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defTabSz="1088449">
              <a:lnSpc>
                <a:spcPct val="85000"/>
              </a:lnSpc>
              <a:defRPr/>
            </a:pPr>
            <a:r>
              <a:rPr lang="ru-RU" sz="2000" cap="small" dirty="0"/>
              <a:t>Сотрудник с инвалидностью не замотивирован, он будет качать права, и его не уволить. 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9215D5A9-048B-4B4B-8EF2-FFAEEBAEAE8F}"/>
              </a:ext>
            </a:extLst>
          </p:cNvPr>
          <p:cNvSpPr/>
          <p:nvPr/>
        </p:nvSpPr>
        <p:spPr>
          <a:xfrm>
            <a:off x="5358406" y="4530020"/>
            <a:ext cx="2281390" cy="21875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defTabSz="1088449">
              <a:lnSpc>
                <a:spcPct val="85000"/>
              </a:lnSpc>
              <a:defRPr/>
            </a:pPr>
            <a:r>
              <a:rPr lang="ru-RU" sz="2000" cap="small" dirty="0"/>
              <a:t>Сложно найти разработчика со знанием того стека технологий, который нужен компании, а без знаний человек не нужен.</a:t>
            </a:r>
          </a:p>
        </p:txBody>
      </p:sp>
    </p:spTree>
    <p:extLst>
      <p:ext uri="{BB962C8B-B14F-4D97-AF65-F5344CB8AC3E}">
        <p14:creationId xmlns:p14="http://schemas.microsoft.com/office/powerpoint/2010/main" val="345731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55575" y="1329594"/>
            <a:ext cx="7429992" cy="43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600" b="1" cap="all" dirty="0"/>
              <a:t>Как мы перевернули найм 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69F03818-B273-4F09-B82C-A16B6CCC0502}"/>
              </a:ext>
            </a:extLst>
          </p:cNvPr>
          <p:cNvSpPr/>
          <p:nvPr/>
        </p:nvSpPr>
        <p:spPr>
          <a:xfrm>
            <a:off x="948078" y="1792882"/>
            <a:ext cx="2880000" cy="16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36000">
            <a:spAutoFit/>
          </a:bodyPr>
          <a:lstStyle/>
          <a:p>
            <a:pPr lvl="0" algn="ctr" defTabSz="1088449">
              <a:lnSpc>
                <a:spcPct val="85000"/>
              </a:lnSpc>
              <a:defRPr/>
            </a:pPr>
            <a:r>
              <a:rPr lang="ru-RU" sz="2000" cap="small" dirty="0"/>
              <a:t>Отдельный бюджет</a:t>
            </a:r>
            <a:br>
              <a:rPr lang="ru-RU" sz="2000" cap="small" dirty="0"/>
            </a:br>
            <a:r>
              <a:rPr lang="ru-RU" sz="2000" cap="small" dirty="0"/>
              <a:t>на отдельный проект.</a:t>
            </a:r>
            <a:br>
              <a:rPr lang="ru-RU" sz="2000" cap="small" dirty="0"/>
            </a:br>
            <a:r>
              <a:rPr lang="ru-RU" sz="2000" cap="small" dirty="0"/>
              <a:t>Не ищем на вакансии - предлагаем хороших кандидатов внутри компании. </a:t>
            </a:r>
            <a:endParaRPr kumimoji="0" lang="ru-RU" sz="2000" b="0" i="0" u="none" strike="noStrike" kern="1200" cap="small" spc="0" normalizeH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A2319EB-2228-4F55-AA4A-82440E64CC58}"/>
              </a:ext>
            </a:extLst>
          </p:cNvPr>
          <p:cNvSpPr/>
          <p:nvPr/>
        </p:nvSpPr>
        <p:spPr>
          <a:xfrm>
            <a:off x="944986" y="3571322"/>
            <a:ext cx="2880000" cy="16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36000">
            <a:spAutoFit/>
          </a:bodyPr>
          <a:lstStyle/>
          <a:p>
            <a:pPr lvl="0" algn="ctr" defTabSz="1088449">
              <a:lnSpc>
                <a:spcPct val="85000"/>
              </a:lnSpc>
              <a:defRPr/>
            </a:pPr>
            <a:r>
              <a:rPr lang="ru-RU" sz="2000" cap="small" dirty="0"/>
              <a:t>Нашли амбассадоров</a:t>
            </a:r>
            <a:br>
              <a:rPr lang="ru-RU" sz="2000" cap="small" dirty="0"/>
            </a:br>
            <a:r>
              <a:rPr lang="ru-RU" sz="2000" cap="small" dirty="0"/>
              <a:t>в компании.</a:t>
            </a:r>
          </a:p>
          <a:p>
            <a:pPr lvl="0" algn="ctr" defTabSz="1088449">
              <a:lnSpc>
                <a:spcPct val="85000"/>
              </a:lnSpc>
              <a:defRPr/>
            </a:pPr>
            <a:r>
              <a:rPr lang="ru-RU" sz="2000" cap="small" dirty="0"/>
              <a:t>Провели тренинги</a:t>
            </a:r>
            <a:br>
              <a:rPr lang="ru-RU" sz="2000" cap="small" dirty="0"/>
            </a:br>
            <a:r>
              <a:rPr lang="ru-RU" sz="2000" cap="small" dirty="0"/>
              <a:t>и развеяли мифы. </a:t>
            </a:r>
            <a:br>
              <a:rPr lang="ru-RU" sz="2000" cap="small" dirty="0"/>
            </a:br>
            <a:r>
              <a:rPr lang="ru-RU" sz="2000" cap="small" dirty="0"/>
              <a:t>Награждаем менеджеров </a:t>
            </a:r>
            <a:br>
              <a:rPr lang="ru-RU" sz="2000" cap="small" dirty="0"/>
            </a:br>
            <a:r>
              <a:rPr lang="ru-RU" sz="2000" cap="small" dirty="0"/>
              <a:t>за продвижение культуры.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8AE0C358-C722-49F8-BF30-A429C4AF2C6B}"/>
              </a:ext>
            </a:extLst>
          </p:cNvPr>
          <p:cNvSpPr/>
          <p:nvPr/>
        </p:nvSpPr>
        <p:spPr>
          <a:xfrm>
            <a:off x="4697554" y="2690077"/>
            <a:ext cx="2880000" cy="16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36000">
            <a:spAutoFit/>
          </a:bodyPr>
          <a:lstStyle/>
          <a:p>
            <a:pPr lvl="0" algn="ctr" defTabSz="1088449">
              <a:lnSpc>
                <a:spcPct val="85000"/>
              </a:lnSpc>
              <a:defRPr/>
            </a:pPr>
            <a:r>
              <a:rPr lang="ru-RU" sz="2000" cap="small" dirty="0"/>
              <a:t>Выстроили процесс отбора</a:t>
            </a:r>
            <a:br>
              <a:rPr lang="ru-RU" sz="2000" cap="small" dirty="0"/>
            </a:br>
            <a:r>
              <a:rPr lang="ru-RU" sz="2000" cap="small" dirty="0"/>
              <a:t>с использованием VCV.ru.</a:t>
            </a:r>
            <a:br>
              <a:rPr lang="ru-RU" sz="2000" cap="small" dirty="0"/>
            </a:br>
            <a:r>
              <a:rPr lang="ru-RU" sz="2000" cap="small" dirty="0"/>
              <a:t>Сняли стресс с кандидатов и познакомили их</a:t>
            </a:r>
            <a:br>
              <a:rPr lang="ru-RU" sz="2000" cap="small" dirty="0"/>
            </a:br>
            <a:r>
              <a:rPr lang="ru-RU" sz="2000" cap="small" dirty="0"/>
              <a:t>с большим количеством менеджеров.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9215D5A9-048B-4B4B-8EF2-FFAEEBAEAE8F}"/>
              </a:ext>
            </a:extLst>
          </p:cNvPr>
          <p:cNvSpPr/>
          <p:nvPr/>
        </p:nvSpPr>
        <p:spPr>
          <a:xfrm>
            <a:off x="4705567" y="4525976"/>
            <a:ext cx="2880000" cy="14026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36000">
            <a:spAutoFit/>
          </a:bodyPr>
          <a:lstStyle/>
          <a:p>
            <a:pPr lvl="0" algn="ctr" defTabSz="1088449">
              <a:lnSpc>
                <a:spcPct val="85000"/>
              </a:lnSpc>
              <a:defRPr/>
            </a:pPr>
            <a:r>
              <a:rPr lang="ru-RU" sz="2000" cap="small" dirty="0"/>
              <a:t>Индивидуальный подход.</a:t>
            </a:r>
          </a:p>
          <a:p>
            <a:pPr lvl="0" algn="ctr" defTabSz="1088449">
              <a:lnSpc>
                <a:spcPct val="85000"/>
              </a:lnSpc>
              <a:defRPr/>
            </a:pPr>
            <a:r>
              <a:rPr lang="ru-RU" sz="2000" cap="small" dirty="0"/>
              <a:t>Предлагаем кандидатам проекты и развиваем</a:t>
            </a:r>
            <a:br>
              <a:rPr lang="ru-RU" sz="2000" cap="small" dirty="0"/>
            </a:br>
            <a:r>
              <a:rPr lang="ru-RU" sz="2000" cap="small" dirty="0"/>
              <a:t>их в компании.</a:t>
            </a:r>
          </a:p>
          <a:p>
            <a:pPr lvl="0" algn="ctr" defTabSz="1088449">
              <a:lnSpc>
                <a:spcPct val="85000"/>
              </a:lnSpc>
              <a:defRPr/>
            </a:pPr>
            <a:r>
              <a:rPr lang="ru-RU" sz="2000" cap="small" dirty="0"/>
              <a:t>Инвестируем в обучение. 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6CDA85A1-E9B3-4C90-8959-23D334244438}"/>
              </a:ext>
            </a:extLst>
          </p:cNvPr>
          <p:cNvSpPr/>
          <p:nvPr/>
        </p:nvSpPr>
        <p:spPr>
          <a:xfrm>
            <a:off x="944986" y="5356962"/>
            <a:ext cx="2880000" cy="140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36000">
            <a:spAutoFit/>
          </a:bodyPr>
          <a:lstStyle/>
          <a:p>
            <a:pPr lvl="0" algn="ctr" defTabSz="1088449">
              <a:lnSpc>
                <a:spcPct val="85000"/>
              </a:lnSpc>
              <a:defRPr/>
            </a:pPr>
            <a:r>
              <a:rPr lang="ru-RU" sz="2000" cap="small" dirty="0"/>
              <a:t>Ищем мотивированных кандидатов. </a:t>
            </a:r>
            <a:br>
              <a:rPr lang="ru-RU" sz="2000" cap="small" dirty="0"/>
            </a:br>
            <a:r>
              <a:rPr lang="ru-RU" sz="2000" cap="small" dirty="0"/>
              <a:t>Используем</a:t>
            </a:r>
            <a:br>
              <a:rPr lang="ru-RU" sz="2000" cap="small" dirty="0"/>
            </a:br>
            <a:r>
              <a:rPr lang="ru-RU" sz="2000" cap="small" dirty="0"/>
              <a:t>все возможные ресурсы – соцсети, ЦЗН, фонды.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EE65B62-942C-4160-A75C-2B3D2437A551}"/>
              </a:ext>
            </a:extLst>
          </p:cNvPr>
          <p:cNvSpPr/>
          <p:nvPr/>
        </p:nvSpPr>
        <p:spPr>
          <a:xfrm>
            <a:off x="224986" y="1808823"/>
            <a:ext cx="720000" cy="1656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ru-RU" sz="115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A68CBC3-41E9-4A7C-8DDC-645618E45DE5}"/>
              </a:ext>
            </a:extLst>
          </p:cNvPr>
          <p:cNvSpPr/>
          <p:nvPr/>
        </p:nvSpPr>
        <p:spPr>
          <a:xfrm>
            <a:off x="3977554" y="2694623"/>
            <a:ext cx="720000" cy="1656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ru-RU" sz="115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702BB7-F7A9-457C-B3A0-66582FCF88B5}"/>
              </a:ext>
            </a:extLst>
          </p:cNvPr>
          <p:cNvSpPr/>
          <p:nvPr/>
        </p:nvSpPr>
        <p:spPr>
          <a:xfrm>
            <a:off x="228838" y="3571322"/>
            <a:ext cx="720000" cy="1663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ru-RU" sz="115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26ADCEF-462F-465A-A3E3-4110A3BA67CD}"/>
              </a:ext>
            </a:extLst>
          </p:cNvPr>
          <p:cNvSpPr/>
          <p:nvPr/>
        </p:nvSpPr>
        <p:spPr>
          <a:xfrm>
            <a:off x="3962116" y="4526796"/>
            <a:ext cx="720000" cy="1404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ru-RU" sz="115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FC56D1F-C2D5-4CC4-BDE4-5FC217CFDD45}"/>
              </a:ext>
            </a:extLst>
          </p:cNvPr>
          <p:cNvSpPr/>
          <p:nvPr/>
        </p:nvSpPr>
        <p:spPr>
          <a:xfrm>
            <a:off x="228644" y="5356962"/>
            <a:ext cx="720000" cy="1404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ru-RU" sz="11500" b="1" dirty="0">
                <a:solidFill>
                  <a:srgbClr val="FFFF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5924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55575" y="1295725"/>
            <a:ext cx="74299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/>
              <a:t>Результаты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E94062-2EC7-4D34-92A4-ADDF1A359657}"/>
              </a:ext>
            </a:extLst>
          </p:cNvPr>
          <p:cNvSpPr/>
          <p:nvPr/>
        </p:nvSpPr>
        <p:spPr>
          <a:xfrm>
            <a:off x="155575" y="1949836"/>
            <a:ext cx="3552329" cy="3795329"/>
          </a:xfrm>
          <a:prstGeom prst="rect">
            <a:avLst/>
          </a:prstGeom>
        </p:spPr>
        <p:txBody>
          <a:bodyPr wrap="square" tIns="0" bIns="3600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200" cap="small" dirty="0"/>
              <a:t>Выстроен процесс поиска и найма кандидатов</a:t>
            </a:r>
            <a:br>
              <a:rPr lang="ru-RU" sz="2200" cap="small" dirty="0"/>
            </a:br>
            <a:r>
              <a:rPr lang="ru-RU" sz="2200" cap="small" dirty="0"/>
              <a:t>с инвалидностью</a:t>
            </a:r>
          </a:p>
          <a:p>
            <a:pPr marL="457200" indent="-457200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200" cap="small" dirty="0"/>
              <a:t>Налажено партнёрство </a:t>
            </a:r>
            <a:br>
              <a:rPr lang="ru-RU" sz="2200" cap="small" dirty="0"/>
            </a:br>
            <a:r>
              <a:rPr lang="ru-RU" sz="2200" cap="small" dirty="0"/>
              <a:t>с 8 организациями</a:t>
            </a:r>
            <a:br>
              <a:rPr lang="ru-RU" sz="2200" cap="small" dirty="0"/>
            </a:br>
            <a:r>
              <a:rPr lang="ru-RU" sz="2200" cap="small" dirty="0"/>
              <a:t>в рамках проекта</a:t>
            </a:r>
          </a:p>
          <a:p>
            <a:pPr marL="457200" indent="-457200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200" cap="small" dirty="0"/>
              <a:t>Проведено 17 мероприятий</a:t>
            </a:r>
            <a:br>
              <a:rPr lang="ru-RU" sz="2200" cap="small" dirty="0"/>
            </a:br>
            <a:r>
              <a:rPr lang="ru-RU" sz="2200" cap="small" dirty="0"/>
              <a:t>по продвижению культуры включённости</a:t>
            </a:r>
            <a:br>
              <a:rPr lang="ru-RU" sz="2200" cap="small" dirty="0"/>
            </a:br>
            <a:r>
              <a:rPr lang="ru-RU" sz="2200" cap="small" dirty="0"/>
              <a:t>и обучению молодёжи цифровым навыкам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800590D-B10B-42A1-8EC7-169A4CEB6F58}"/>
              </a:ext>
            </a:extLst>
          </p:cNvPr>
          <p:cNvSpPr/>
          <p:nvPr/>
        </p:nvSpPr>
        <p:spPr>
          <a:xfrm>
            <a:off x="4046717" y="1957282"/>
            <a:ext cx="3668555" cy="3250052"/>
          </a:xfrm>
          <a:prstGeom prst="rect">
            <a:avLst/>
          </a:prstGeom>
        </p:spPr>
        <p:txBody>
          <a:bodyPr wrap="square" tIns="0" bIns="36000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ru-RU" sz="2200" cap="small" dirty="0"/>
              <a:t>За год работы над проектом были проведены </a:t>
            </a:r>
            <a:r>
              <a:rPr lang="ru-RU" sz="2200" b="1" i="1" cap="small" dirty="0"/>
              <a:t>интервью</a:t>
            </a:r>
            <a:br>
              <a:rPr lang="ru-RU" sz="2200" b="1" i="1" cap="small" dirty="0"/>
            </a:br>
            <a:r>
              <a:rPr lang="ru-RU" sz="2200" b="1" i="1" cap="small" dirty="0"/>
              <a:t>с более чем 60 кандидатами</a:t>
            </a:r>
            <a:br>
              <a:rPr lang="ru-RU" sz="2200" b="1" i="1" cap="small" dirty="0"/>
            </a:br>
            <a:r>
              <a:rPr lang="ru-RU" sz="2200" cap="small" dirty="0"/>
              <a:t>и </a:t>
            </a:r>
            <a:r>
              <a:rPr lang="ru-RU" sz="2200" b="1" i="1" cap="small" dirty="0"/>
              <a:t>нанято 16 студентов</a:t>
            </a:r>
            <a:br>
              <a:rPr lang="ru-RU" sz="2200" b="1" i="1" cap="small" dirty="0"/>
            </a:br>
            <a:r>
              <a:rPr lang="ru-RU" sz="2200" b="1" i="1" cap="small" dirty="0"/>
              <a:t>с инвалидностью</a:t>
            </a:r>
            <a:r>
              <a:rPr lang="ru-RU" sz="2200" cap="small" dirty="0"/>
              <a:t> на позиции: </a:t>
            </a:r>
          </a:p>
          <a:p>
            <a:pPr marL="342900" indent="-342900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 cap="small" dirty="0"/>
              <a:t>Разработчик ПО </a:t>
            </a:r>
          </a:p>
          <a:p>
            <a:pPr marL="342900" indent="-342900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 cap="small" dirty="0"/>
              <a:t>Консультант SAP </a:t>
            </a:r>
          </a:p>
          <a:p>
            <a:pPr marL="342900" indent="-342900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 cap="small" dirty="0"/>
              <a:t>Специалист IT </a:t>
            </a:r>
          </a:p>
          <a:p>
            <a:pPr marL="342900" indent="-342900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 cap="small" dirty="0"/>
              <a:t>Специалист отдела </a:t>
            </a:r>
            <a:r>
              <a:rPr lang="ru-RU" sz="2200" cap="small" dirty="0" err="1"/>
              <a:t>digital</a:t>
            </a:r>
            <a:r>
              <a:rPr lang="ru-RU" sz="2200" cap="small" dirty="0"/>
              <a:t> маркетинга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16CFE93-8765-45D9-96A8-7203BA3C83B3}"/>
              </a:ext>
            </a:extLst>
          </p:cNvPr>
          <p:cNvSpPr/>
          <p:nvPr/>
        </p:nvSpPr>
        <p:spPr>
          <a:xfrm>
            <a:off x="220428" y="5926591"/>
            <a:ext cx="742999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cap="all" dirty="0"/>
              <a:t>Мы продолжаем развивать проект и активно продвигаем </a:t>
            </a:r>
            <a:r>
              <a:rPr lang="ru-RU" sz="2400" b="1" cap="all" dirty="0" err="1"/>
              <a:t>инклюзивность</a:t>
            </a:r>
            <a:r>
              <a:rPr lang="ru-RU" sz="2400" b="1" cap="all" dirty="0"/>
              <a:t> в бизнесе!</a:t>
            </a:r>
          </a:p>
        </p:txBody>
      </p:sp>
    </p:spTree>
    <p:extLst>
      <p:ext uri="{BB962C8B-B14F-4D97-AF65-F5344CB8AC3E}">
        <p14:creationId xmlns:p14="http://schemas.microsoft.com/office/powerpoint/2010/main" val="79151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F17DDF-30AB-4DEC-824B-97796834912A}"/>
              </a:ext>
            </a:extLst>
          </p:cNvPr>
          <p:cNvSpPr/>
          <p:nvPr/>
        </p:nvSpPr>
        <p:spPr>
          <a:xfrm>
            <a:off x="55009" y="1322777"/>
            <a:ext cx="7605255" cy="213939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/>
              <a:t>Круглый стол</a:t>
            </a:r>
            <a:br>
              <a:rPr lang="ru-RU" b="1" spc="-10"/>
            </a:br>
            <a:r>
              <a:rPr lang="ru-RU" b="1" spc="-10"/>
              <a:t>«</a:t>
            </a:r>
            <a:r>
              <a:rPr lang="ru-RU" b="1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/>
              <a:t>»</a:t>
            </a:r>
            <a:endParaRPr lang="ru-RU" b="1" spc="-1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12418" y="2227355"/>
            <a:ext cx="7429992" cy="93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</a:pPr>
            <a:r>
              <a:rPr lang="ru-RU" sz="3200" b="1" cap="all" dirty="0">
                <a:solidFill>
                  <a:schemeClr val="bg1"/>
                </a:solidFill>
              </a:rPr>
              <a:t>Сделаем цифровой мир </a:t>
            </a:r>
            <a:br>
              <a:rPr lang="ru-RU" sz="3200" b="1" cap="all" dirty="0">
                <a:solidFill>
                  <a:schemeClr val="bg1"/>
                </a:solidFill>
              </a:rPr>
            </a:br>
            <a:r>
              <a:rPr lang="ru-RU" sz="3200" b="1" cap="all" dirty="0">
                <a:solidFill>
                  <a:schemeClr val="bg1"/>
                </a:solidFill>
              </a:rPr>
              <a:t>доступным каждому вместе!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F1DF8748-30D5-4426-A946-EE3F063D1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2" y="1354266"/>
            <a:ext cx="1475847" cy="75268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0A2AB6D7-6D79-414B-BF09-233051EEC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7" y="4185278"/>
            <a:ext cx="765769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2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55575" y="1315767"/>
            <a:ext cx="742999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/>
              <a:t>Барьеры на пути к трудоустройству студентов и выпускников ВУЗов с ОВЗ</a:t>
            </a:r>
            <a:br>
              <a:rPr lang="ru-RU" sz="2800" b="1" cap="all" dirty="0"/>
            </a:br>
            <a:r>
              <a:rPr lang="ru-RU" sz="2800" b="1" cap="all" dirty="0"/>
              <a:t>на российском рынке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E94062-2EC7-4D34-92A4-ADDF1A359657}"/>
              </a:ext>
            </a:extLst>
          </p:cNvPr>
          <p:cNvSpPr/>
          <p:nvPr/>
        </p:nvSpPr>
        <p:spPr>
          <a:xfrm>
            <a:off x="317472" y="2670280"/>
            <a:ext cx="739780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cap="all" dirty="0"/>
              <a:t>Со стороны работодателя: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200" dirty="0"/>
              <a:t>Ментальные установки руководства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200" dirty="0"/>
              <a:t>Недостаточная проработанность социальной политики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200" dirty="0"/>
              <a:t>Отсутствие толерантности в коллективе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200" dirty="0"/>
              <a:t>Уровень подготовки выпускника с ОВЗ</a:t>
            </a:r>
          </a:p>
          <a:p>
            <a:pPr>
              <a:spcBef>
                <a:spcPts val="1800"/>
              </a:spcBef>
            </a:pPr>
            <a:r>
              <a:rPr lang="ru-RU" sz="2200" b="1" cap="all" dirty="0"/>
              <a:t>Со стороны студента (выпускника):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200" dirty="0"/>
              <a:t>Отсутствие опыта составления резюме и прохождения собеседования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200" dirty="0"/>
              <a:t>Заниженная самооценка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200" dirty="0"/>
              <a:t>Слабые </a:t>
            </a:r>
            <a:r>
              <a:rPr lang="ru-RU" sz="2200" dirty="0" err="1"/>
              <a:t>soft</a:t>
            </a:r>
            <a:r>
              <a:rPr lang="ru-RU" sz="2200" dirty="0"/>
              <a:t> </a:t>
            </a:r>
            <a:r>
              <a:rPr lang="ru-RU" sz="2200" dirty="0" err="1"/>
              <a:t>skills</a:t>
            </a:r>
            <a:endParaRPr lang="ru-RU" sz="2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200" dirty="0"/>
              <a:t>Низкий уровень социализации </a:t>
            </a:r>
          </a:p>
        </p:txBody>
      </p:sp>
    </p:spTree>
    <p:extLst>
      <p:ext uri="{BB962C8B-B14F-4D97-AF65-F5344CB8AC3E}">
        <p14:creationId xmlns:p14="http://schemas.microsoft.com/office/powerpoint/2010/main" val="311201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55575" y="1315767"/>
            <a:ext cx="7429992" cy="82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</a:pPr>
            <a:r>
              <a:rPr lang="ru-RU" sz="2800" b="1" cap="all" dirty="0"/>
              <a:t>История развития политики трудоустройства инвалидов за рубежом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E94062-2EC7-4D34-92A4-ADDF1A359657}"/>
              </a:ext>
            </a:extLst>
          </p:cNvPr>
          <p:cNvSpPr/>
          <p:nvPr/>
        </p:nvSpPr>
        <p:spPr>
          <a:xfrm>
            <a:off x="238839" y="2996952"/>
            <a:ext cx="7263464" cy="1277273"/>
          </a:xfrm>
          <a:prstGeom prst="rect">
            <a:avLst/>
          </a:prstGeom>
        </p:spPr>
        <p:txBody>
          <a:bodyPr wrap="square" lIns="72000" rIns="0">
            <a:spAutoFit/>
          </a:bodyPr>
          <a:lstStyle/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создание рабочих мест для инвалидов</a:t>
            </a:r>
            <a:br>
              <a:rPr lang="ru-RU" sz="2400" b="1" cap="all" dirty="0"/>
            </a:br>
            <a:r>
              <a:rPr lang="ru-RU" sz="2400" b="1" cap="all" dirty="0"/>
              <a:t>в рамках специализированных предприятий</a:t>
            </a:r>
          </a:p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«поддерживаемое трудоустройство» </a:t>
            </a:r>
          </a:p>
        </p:txBody>
      </p:sp>
    </p:spTree>
    <p:extLst>
      <p:ext uri="{BB962C8B-B14F-4D97-AF65-F5344CB8AC3E}">
        <p14:creationId xmlns:p14="http://schemas.microsoft.com/office/powerpoint/2010/main" val="184596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0811A4-DAB0-4069-AD90-05BA6FCF6F00}"/>
              </a:ext>
            </a:extLst>
          </p:cNvPr>
          <p:cNvSpPr/>
          <p:nvPr/>
        </p:nvSpPr>
        <p:spPr>
          <a:xfrm>
            <a:off x="384071" y="1409880"/>
            <a:ext cx="70003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/>
              <a:t>Инклюзивное трудоустройство –</a:t>
            </a:r>
          </a:p>
          <a:p>
            <a:pPr algn="ctr"/>
            <a:r>
              <a:rPr lang="ru-RU" sz="2800" cap="small" dirty="0"/>
              <a:t>это создание физически доступных рабочих мест для </a:t>
            </a:r>
            <a:r>
              <a:rPr lang="ru-RU" sz="2800" b="1" i="1" cap="small" dirty="0"/>
              <a:t>сотрудников с инвалидностью</a:t>
            </a:r>
            <a:br>
              <a:rPr lang="ru-RU" sz="2800" b="1" i="1" cap="small" dirty="0"/>
            </a:br>
            <a:r>
              <a:rPr lang="ru-RU" sz="2800" cap="small" dirty="0"/>
              <a:t>в «обычных» организациях, </a:t>
            </a:r>
            <a:r>
              <a:rPr lang="ru-RU" sz="2800" b="1" i="1" cap="small" dirty="0"/>
              <a:t>интеграция</a:t>
            </a:r>
            <a:r>
              <a:rPr lang="ru-RU" sz="2800" cap="small" dirty="0"/>
              <a:t> таких сотрудников </a:t>
            </a:r>
            <a:r>
              <a:rPr lang="ru-RU" sz="2800" b="1" i="1" cap="small" dirty="0"/>
              <a:t>в коллектив</a:t>
            </a:r>
            <a:r>
              <a:rPr lang="ru-RU" sz="2800" cap="small" dirty="0"/>
              <a:t>, отношение с ними «на равных», а также практика социально-психологического и психолого-педагогического воздействия как</a:t>
            </a:r>
            <a:br>
              <a:rPr lang="ru-RU" sz="2800" cap="small" dirty="0"/>
            </a:br>
            <a:r>
              <a:rPr lang="ru-RU" sz="2800" cap="small" dirty="0"/>
              <a:t>на коллективы организаций, так и на лиц</a:t>
            </a:r>
            <a:br>
              <a:rPr lang="ru-RU" sz="2800" cap="small" dirty="0"/>
            </a:br>
            <a:r>
              <a:rPr lang="ru-RU" sz="2800" cap="small" dirty="0"/>
              <a:t>с инвалидностью с целью формирования у них представлений о приоритетности идеи трудовой занятости. </a:t>
            </a:r>
          </a:p>
        </p:txBody>
      </p:sp>
    </p:spTree>
    <p:extLst>
      <p:ext uri="{BB962C8B-B14F-4D97-AF65-F5344CB8AC3E}">
        <p14:creationId xmlns:p14="http://schemas.microsoft.com/office/powerpoint/2010/main" val="47279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55575" y="1315767"/>
            <a:ext cx="7429992" cy="119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</a:pPr>
            <a:r>
              <a:rPr lang="ru-RU" sz="2800" b="1" cap="all" dirty="0"/>
              <a:t>Почему зарубежные компании реализуют проекты</a:t>
            </a:r>
            <a:br>
              <a:rPr lang="ru-RU" sz="2800" b="1" cap="all" dirty="0"/>
            </a:br>
            <a:r>
              <a:rPr lang="ru-RU" sz="2800" b="1" cap="all" dirty="0"/>
              <a:t>по трудоустройству инвалидов?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E94062-2EC7-4D34-92A4-ADDF1A359657}"/>
              </a:ext>
            </a:extLst>
          </p:cNvPr>
          <p:cNvSpPr/>
          <p:nvPr/>
        </p:nvSpPr>
        <p:spPr>
          <a:xfrm>
            <a:off x="661963" y="2701058"/>
            <a:ext cx="6827405" cy="4016484"/>
          </a:xfrm>
          <a:prstGeom prst="rect">
            <a:avLst/>
          </a:prstGeom>
        </p:spPr>
        <p:txBody>
          <a:bodyPr wrap="square" lIns="72000" rIns="0">
            <a:spAutoFit/>
          </a:bodyPr>
          <a:lstStyle/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Дефицит квалифицированной</a:t>
            </a:r>
            <a:br>
              <a:rPr lang="ru-RU" sz="2400" b="1" cap="all" dirty="0"/>
            </a:br>
            <a:r>
              <a:rPr lang="ru-RU" sz="2400" b="1" cap="all" dirty="0"/>
              <a:t>рабочей силы в отдельных областях</a:t>
            </a:r>
          </a:p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Разнообразие рабочего коллектива, привлечение в него инвалидов – </a:t>
            </a:r>
            <a:br>
              <a:rPr lang="ru-RU" sz="2400" b="1" cap="all" dirty="0"/>
            </a:br>
            <a:r>
              <a:rPr lang="ru-RU" sz="2400" b="1" cap="all" dirty="0"/>
              <a:t>одна из отличительных черт</a:t>
            </a:r>
            <a:br>
              <a:rPr lang="ru-RU" sz="2400" b="1" cap="all" dirty="0"/>
            </a:br>
            <a:r>
              <a:rPr lang="ru-RU" sz="2400" b="1" cap="all" dirty="0"/>
              <a:t>современных успешных фирм </a:t>
            </a:r>
          </a:p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Политика корпоративной социальной ответственности</a:t>
            </a:r>
          </a:p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Создание благоприятного имиджа компании </a:t>
            </a:r>
          </a:p>
        </p:txBody>
      </p:sp>
    </p:spTree>
    <p:extLst>
      <p:ext uri="{BB962C8B-B14F-4D97-AF65-F5344CB8AC3E}">
        <p14:creationId xmlns:p14="http://schemas.microsoft.com/office/powerpoint/2010/main" val="380693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55575" y="1315767"/>
            <a:ext cx="742999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600" b="1" cap="all" dirty="0"/>
              <a:t>Совет бизнеса по вопросам инвалидности – </a:t>
            </a:r>
            <a:r>
              <a:rPr lang="ru-RU" sz="2400" b="1" cap="small" dirty="0"/>
              <a:t>совет компаний, поднимающий и решающий вопросы инвалидности в плоскости бизнес сообщества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E94062-2EC7-4D34-92A4-ADDF1A359657}"/>
              </a:ext>
            </a:extLst>
          </p:cNvPr>
          <p:cNvSpPr/>
          <p:nvPr/>
        </p:nvSpPr>
        <p:spPr>
          <a:xfrm>
            <a:off x="155575" y="2523076"/>
            <a:ext cx="7559697" cy="4227247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900" dirty="0"/>
              <a:t>Сформировался в 2008 году. В его состав входят более 40 крупнейших российских и международных компаний.</a:t>
            </a:r>
          </a:p>
          <a:p>
            <a:pPr marL="268288" indent="-268288">
              <a:lnSpc>
                <a:spcPct val="85000"/>
              </a:lnSpc>
              <a:buFont typeface="+mj-lt"/>
              <a:buAutoNum type="arabicPeriod"/>
            </a:pPr>
            <a:r>
              <a:rPr lang="ru-RU" sz="1900" dirty="0"/>
              <a:t>В совет входят организации, которые инициируют интеграцию людей с инвалидностью (сотрудников, партнеров, клиентов и пр.) в деятельность организаций.</a:t>
            </a:r>
          </a:p>
          <a:p>
            <a:pPr marL="268288" indent="-268288">
              <a:lnSpc>
                <a:spcPct val="85000"/>
              </a:lnSpc>
              <a:buFont typeface="+mj-lt"/>
              <a:buAutoNum type="arabicPeriod"/>
            </a:pPr>
            <a:r>
              <a:rPr lang="ru-RU" sz="1900" dirty="0"/>
              <a:t>Имя Совета ассоциируется с его деятельностью, и при смежной мысли о вопросах инвалидности все коммерческие организации и отдельные предприниматели знают о Совете и обращаются в него с возникающими вопросами.</a:t>
            </a:r>
          </a:p>
          <a:p>
            <a:pPr marL="268288" indent="-268288">
              <a:lnSpc>
                <a:spcPct val="85000"/>
              </a:lnSpc>
              <a:buFont typeface="+mj-lt"/>
              <a:buAutoNum type="arabicPeriod"/>
            </a:pPr>
            <a:r>
              <a:rPr lang="ru-RU" sz="1900" dirty="0"/>
              <a:t>РООИ «Перспектива», будучи безусловным экспертом в области социальных вопросов инвалидов, выступает равным партнером СБВИ, предоставляя всевозможную поддержку при взаимодействии с людьми с инвалидностью.</a:t>
            </a:r>
          </a:p>
          <a:p>
            <a:pPr marL="268288" indent="-268288">
              <a:lnSpc>
                <a:spcPct val="85000"/>
              </a:lnSpc>
              <a:buFont typeface="+mj-lt"/>
              <a:buAutoNum type="arabicPeriod"/>
            </a:pPr>
            <a:r>
              <a:rPr lang="ru-RU" sz="1900" dirty="0"/>
              <a:t>В Совет входят организации на условиях членства, на добровольной и бесплатной основе.</a:t>
            </a:r>
          </a:p>
          <a:p>
            <a:pPr marL="268288" indent="-268288">
              <a:lnSpc>
                <a:spcPct val="85000"/>
              </a:lnSpc>
              <a:buFont typeface="+mj-lt"/>
              <a:buAutoNum type="arabicPeriod"/>
            </a:pPr>
            <a:r>
              <a:rPr lang="ru-RU" sz="1900" dirty="0"/>
              <a:t>Совет открыт к новому членству любых заинтересованных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61636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55575" y="1315767"/>
            <a:ext cx="7429992" cy="77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</a:pPr>
            <a:r>
              <a:rPr lang="ru-RU" sz="2600" b="1" cap="all" dirty="0"/>
              <a:t>Проект компании </a:t>
            </a:r>
            <a:r>
              <a:rPr lang="ru-RU" sz="2600" b="1" cap="all" dirty="0" err="1"/>
              <a:t>PriceWaterhousCoopers</a:t>
            </a:r>
            <a:br>
              <a:rPr lang="ru-RU" sz="2600" b="1" cap="all" dirty="0"/>
            </a:br>
            <a:r>
              <a:rPr lang="ru-RU" sz="2600" b="1" cap="all" dirty="0"/>
              <a:t>«Безграничные возможности для всех»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E94062-2EC7-4D34-92A4-ADDF1A359657}"/>
              </a:ext>
            </a:extLst>
          </p:cNvPr>
          <p:cNvSpPr/>
          <p:nvPr/>
        </p:nvSpPr>
        <p:spPr>
          <a:xfrm>
            <a:off x="208255" y="4938336"/>
            <a:ext cx="7521724" cy="1911229"/>
          </a:xfrm>
          <a:prstGeom prst="rect">
            <a:avLst/>
          </a:prstGeom>
        </p:spPr>
        <p:txBody>
          <a:bodyPr wrap="square" lIns="72000" rIns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1900" cap="small" dirty="0"/>
              <a:t>Мы заботимся о благополучии наших сотрудников и выступаем</a:t>
            </a:r>
            <a:br>
              <a:rPr lang="ru-RU" sz="1900" cap="small" dirty="0"/>
            </a:br>
            <a:r>
              <a:rPr lang="ru-RU" sz="1900" cap="small" dirty="0"/>
              <a:t>за социокультурное многообразие и равные возможности на работе.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1900" cap="small" dirty="0"/>
              <a:t>Как работодатель мы открыты для соискателей с инвалидностью и готовы адаптировать рабочие условия в соответствии с их индивидуальными потребностями. Сотрудники </a:t>
            </a:r>
            <a:r>
              <a:rPr lang="ru-RU" sz="1900" cap="small" dirty="0" err="1"/>
              <a:t>PwC</a:t>
            </a:r>
            <a:r>
              <a:rPr lang="ru-RU" sz="1900" cap="small" dirty="0"/>
              <a:t> регулярно проводят тренинги для лиц</a:t>
            </a:r>
            <a:br>
              <a:rPr lang="ru-RU" sz="1900" cap="small" dirty="0"/>
            </a:br>
            <a:r>
              <a:rPr lang="ru-RU" sz="1900" cap="small" dirty="0"/>
              <a:t>с инвалидностью, а также выступают в качестве их наставников, помогая</a:t>
            </a:r>
            <a:br>
              <a:rPr lang="ru-RU" sz="1900" cap="small" dirty="0"/>
            </a:br>
            <a:r>
              <a:rPr lang="ru-RU" sz="1900" cap="small" dirty="0"/>
              <a:t>в карьерном развитии.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6AFD5B9-AAB5-4D95-BBB2-12AAA8261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19754"/>
            <a:ext cx="5616624" cy="28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3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55575" y="1315767"/>
            <a:ext cx="7429992" cy="77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</a:pPr>
            <a:r>
              <a:rPr lang="ru-RU" sz="2600" b="1" cap="all" dirty="0"/>
              <a:t>Проект компании </a:t>
            </a:r>
            <a:r>
              <a:rPr lang="ru-RU" sz="2600" b="1" cap="all" dirty="0" err="1"/>
              <a:t>PriceWaterhousCoopers</a:t>
            </a:r>
            <a:br>
              <a:rPr lang="ru-RU" sz="2600" b="1" cap="all" dirty="0"/>
            </a:br>
            <a:r>
              <a:rPr lang="ru-RU" sz="2600" b="1" cap="all" dirty="0"/>
              <a:t>«Безграничные возможности для всех»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E94062-2EC7-4D34-92A4-ADDF1A359657}"/>
              </a:ext>
            </a:extLst>
          </p:cNvPr>
          <p:cNvSpPr/>
          <p:nvPr/>
        </p:nvSpPr>
        <p:spPr>
          <a:xfrm>
            <a:off x="128696" y="4739857"/>
            <a:ext cx="7521724" cy="2159758"/>
          </a:xfrm>
          <a:prstGeom prst="rect">
            <a:avLst/>
          </a:prstGeom>
        </p:spPr>
        <p:txBody>
          <a:bodyPr wrap="square" lIns="72000" rIns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1900" cap="small" dirty="0"/>
              <a:t>Как член Совета бизнеса по вопросам инвалидности, наша фирма</a:t>
            </a:r>
            <a:br>
              <a:rPr lang="ru-RU" sz="1900" cap="small" dirty="0"/>
            </a:br>
            <a:r>
              <a:rPr lang="ru-RU" sz="1900" cap="small" dirty="0"/>
              <a:t>ежегодно принимает активное участие в организации конкурса молодых специалистов с инвалидностью «Путь к карьере» в Москве, Санкт-Петербурге и Новосибирске.</a:t>
            </a:r>
          </a:p>
          <a:p>
            <a:pPr>
              <a:lnSpc>
                <a:spcPct val="85000"/>
              </a:lnSpc>
            </a:pPr>
            <a:r>
              <a:rPr lang="ru-RU" sz="1900" cap="small" dirty="0"/>
              <a:t>Наша фирма в восьмой раз приняла участие в организации конкурса</a:t>
            </a:r>
            <a:br>
              <a:rPr lang="ru-RU" sz="1900" cap="small" dirty="0"/>
            </a:br>
            <a:r>
              <a:rPr lang="ru-RU" sz="1900" cap="small" dirty="0"/>
              <a:t>«Шаг в профессию» под эгидой фонда «Действуй». Наши сотрудники ежегодно выступают наставниками для подопечных фонда</a:t>
            </a:r>
            <a:br>
              <a:rPr lang="ru-RU" sz="1900" cap="small" dirty="0"/>
            </a:br>
            <a:r>
              <a:rPr lang="ru-RU" sz="1900" cap="small" dirty="0"/>
              <a:t>и представляют совместные проекты на финале сезона дважды в год. 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0AFE7E-A2D4-40C9-A233-FD0BE2C8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14178"/>
            <a:ext cx="4763204" cy="27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5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mail.vyatsu.ru/owa/service.svc/s/GetFileAttachment?id=AAMkADJhMmQ4Mzk1LWYyY2QtNDU5ZS04YjZkLTRjOWNjN2EzYTUyYQBGAAAAAABUCGQ90Fg3Q40UYVzh7vgaBwDZ6I%2FWweevRIzIfIOaoKYsAAAAVLUlAADxDGRvgwjDRpjtPTBahTpmAAPERDVkAAABEgAQAPUV2Z22wpRMriItro9pZJM%3D&amp;isImagePreview=True&amp;X-OWA-CANARY=9SUSdWZs-k2pxzqbJfOMObY8nfQjONYI9iVVGdCMaOQijCDa_OfIuOJ2jyoFEWSmXeJKlJZhs7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https://mail.vyatsu.ru/owa/service.svc/s/GetFileAttachment?id=AAMkADJhMmQ4Mzk1LWYyY2QtNDU5ZS04YjZkLTRjOWNjN2EzYTUyYQBGAAAAAABUCGQ90Fg3Q40UYVzh7vgaBwDZ6I%2FWweevRIzIfIOaoKYsAAAAVLUlAADxDGRvgwjDRpjtPTBahTpmAAPERDVlAAABEgAQAM4HfwAC76xLpS%2BoVcgfyKQ%3D&amp;isImagePreview=True&amp;X-OWA-CANARY=QDomaCOYVEypIMZrQvxOGr9cHHskONYIQN1kSRLPncKXCBfnz380NDzGz-1GSWuuKSTSn0mQT-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476017-7912-4D59-82DD-9E2B8E0546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15272" y="0"/>
              <a:ext cx="1428728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C:\Users\Алия\AppData\Local\Microsoft\Windows\Temporary Internet Files\Content.Word\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5338" y="0"/>
              <a:ext cx="2666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C:\Users\Алия\AppData\Local\Microsoft\Windows\Temporary Internet Files\Content.Word\¦д¦-TАTГ¦-1.jpg"/>
            <p:cNvPicPr/>
            <p:nvPr/>
          </p:nvPicPr>
          <p:blipFill rotWithShape="1">
            <a:blip r:embed="rId3" cstate="print"/>
            <a:srcRect t="10166" r="78830" b="1"/>
            <a:stretch/>
          </p:blipFill>
          <p:spPr bwMode="auto">
            <a:xfrm>
              <a:off x="155575" y="260647"/>
              <a:ext cx="1104057" cy="7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flipV="1">
              <a:off x="0" y="1204245"/>
              <a:ext cx="8215338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144480-922F-4C28-B963-54D83237E66D}"/>
              </a:ext>
            </a:extLst>
          </p:cNvPr>
          <p:cNvSpPr txBox="1"/>
          <p:nvPr/>
        </p:nvSpPr>
        <p:spPr>
          <a:xfrm>
            <a:off x="1156147" y="1404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/>
              <a:t>Круглый стол</a:t>
            </a:r>
            <a:br>
              <a:rPr lang="ru-RU" b="1" spc="-10" dirty="0"/>
            </a:br>
            <a:r>
              <a:rPr lang="ru-RU" b="1" spc="-10" dirty="0"/>
              <a:t>«</a:t>
            </a:r>
            <a:r>
              <a:rPr lang="ru-RU" b="1" dirty="0"/>
              <a:t>Повышение доступности и качества высшего образования для инвалидов отдельных нозологических групп</a:t>
            </a:r>
            <a:r>
              <a:rPr lang="ru-RU" b="1" spc="-1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883A30-45C3-4F57-9668-EE0190320A6B}"/>
              </a:ext>
            </a:extLst>
          </p:cNvPr>
          <p:cNvSpPr/>
          <p:nvPr/>
        </p:nvSpPr>
        <p:spPr>
          <a:xfrm>
            <a:off x="155575" y="1315767"/>
            <a:ext cx="7429992" cy="77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</a:pPr>
            <a:r>
              <a:rPr lang="ru-RU" sz="2600" b="1" cap="all" dirty="0"/>
              <a:t>Проект компании </a:t>
            </a:r>
            <a:r>
              <a:rPr lang="ru-RU" sz="2600" b="1" cap="all" dirty="0" err="1"/>
              <a:t>PriceWaterhousCoopers</a:t>
            </a:r>
            <a:br>
              <a:rPr lang="ru-RU" sz="2600" b="1" cap="all" dirty="0"/>
            </a:br>
            <a:r>
              <a:rPr lang="ru-RU" sz="2600" b="1" cap="all" dirty="0"/>
              <a:t>«Безграничные возможности для всех»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E94062-2EC7-4D34-92A4-ADDF1A359657}"/>
              </a:ext>
            </a:extLst>
          </p:cNvPr>
          <p:cNvSpPr/>
          <p:nvPr/>
        </p:nvSpPr>
        <p:spPr>
          <a:xfrm>
            <a:off x="441222" y="2319590"/>
            <a:ext cx="7144345" cy="4247317"/>
          </a:xfrm>
          <a:prstGeom prst="rect">
            <a:avLst/>
          </a:prstGeom>
        </p:spPr>
        <p:txBody>
          <a:bodyPr wrap="square" lIns="72000" rIns="0">
            <a:spAutoFit/>
          </a:bodyPr>
          <a:lstStyle/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Проект реализуется в течение 1 года</a:t>
            </a:r>
          </a:p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Принято на работу около 30 чел.</a:t>
            </a:r>
          </a:p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Сотрудничают с ВУЗами: ВШЭ (базовый), МГУ, РГСУ</a:t>
            </a:r>
          </a:p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Главное требование – необходимый уровень профессиональных знаний</a:t>
            </a:r>
          </a:p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Возможность повысить уровень английского языка до требуемого </a:t>
            </a:r>
          </a:p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Индивидуальный подход и условия</a:t>
            </a:r>
          </a:p>
          <a:p>
            <a:pPr marL="360363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cap="all" dirty="0"/>
              <a:t>Наставничество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710581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1193</Words>
  <Application>Microsoft Macintosh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Алия</dc:creator>
  <cp:lastModifiedBy>Митрофанова Елена Александровна</cp:lastModifiedBy>
  <cp:revision>66</cp:revision>
  <dcterms:created xsi:type="dcterms:W3CDTF">2018-10-22T13:11:23Z</dcterms:created>
  <dcterms:modified xsi:type="dcterms:W3CDTF">2020-12-07T11:55:18Z</dcterms:modified>
</cp:coreProperties>
</file>