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8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9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0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1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2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13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16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17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18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19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20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21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22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23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24.xml" ContentType="application/vnd.openxmlformats-officedocument.presentationml.notesSl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25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26.xml" ContentType="application/vnd.openxmlformats-officedocument.presentationml.notesSl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27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28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29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30.xml" ContentType="application/vnd.openxmlformats-officedocument.presentationml.notesSlid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31.xml" ContentType="application/vnd.openxmlformats-officedocument.presentationml.notesSl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32.xml" ContentType="application/vnd.openxmlformats-officedocument.presentationml.notesSlid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33.xml" ContentType="application/vnd.openxmlformats-officedocument.presentationml.notesSlid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notesSlides/notesSlide34.xml" ContentType="application/vnd.openxmlformats-officedocument.presentationml.notesSlid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notesSlides/notesSlide35.xml" ContentType="application/vnd.openxmlformats-officedocument.presentationml.notesSlid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notesSlides/notesSlide42.xml" ContentType="application/vnd.openxmlformats-officedocument.presentationml.notesSlid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notesSlides/notesSlide43.xml" ContentType="application/vnd.openxmlformats-officedocument.presentationml.notesSlid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charts/chart83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notesSlides/notesSlide44.xml" ContentType="application/vnd.openxmlformats-officedocument.presentationml.notesSlide+xml"/>
  <Override PartName="/ppt/charts/chart84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notesSlides/notesSlide45.xml" ContentType="application/vnd.openxmlformats-officedocument.presentationml.notesSlide+xml"/>
  <Override PartName="/ppt/charts/chart85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charts/chart86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notesSlides/notesSlide46.xml" ContentType="application/vnd.openxmlformats-officedocument.presentationml.notesSlide+xml"/>
  <Override PartName="/ppt/charts/chart87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88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notesSlides/notesSlide47.xml" ContentType="application/vnd.openxmlformats-officedocument.presentationml.notesSlide+xml"/>
  <Override PartName="/ppt/charts/chart89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charts/chart90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notesSlides/notesSlide48.xml" ContentType="application/vnd.openxmlformats-officedocument.presentationml.notesSlide+xml"/>
  <Override PartName="/ppt/charts/chart91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notesSlides/notesSlide49.xml" ContentType="application/vnd.openxmlformats-officedocument.presentationml.notesSlide+xml"/>
  <Override PartName="/ppt/charts/chart92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notesSlides/notesSlide50.xml" ContentType="application/vnd.openxmlformats-officedocument.presentationml.notesSlide+xml"/>
  <Override PartName="/ppt/charts/chart93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notesSlides/notesSlide51.xml" ContentType="application/vnd.openxmlformats-officedocument.presentationml.notesSlide+xml"/>
  <Override PartName="/ppt/charts/chart94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notesSlides/notesSlide52.xml" ContentType="application/vnd.openxmlformats-officedocument.presentationml.notesSlide+xml"/>
  <Override PartName="/ppt/charts/chart95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96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notesSlides/notesSlide53.xml" ContentType="application/vnd.openxmlformats-officedocument.presentationml.notesSlide+xml"/>
  <Override PartName="/ppt/charts/chart97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notesSlides/notesSlide54.xml" ContentType="application/vnd.openxmlformats-officedocument.presentationml.notesSlide+xml"/>
  <Override PartName="/ppt/charts/chart98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charts/chart99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notesSlides/notesSlide55.xml" ContentType="application/vnd.openxmlformats-officedocument.presentationml.notesSlide+xml"/>
  <Override PartName="/ppt/charts/chart100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notesSlides/notesSlide56.xml" ContentType="application/vnd.openxmlformats-officedocument.presentationml.notesSlide+xml"/>
  <Override PartName="/ppt/charts/chart101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charts/chart102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notesSlides/notesSlide57.xml" ContentType="application/vnd.openxmlformats-officedocument.presentationml.notesSlide+xml"/>
  <Override PartName="/ppt/charts/chart103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notesSlides/notesSlide58.xml" ContentType="application/vnd.openxmlformats-officedocument.presentationml.notesSlide+xml"/>
  <Override PartName="/ppt/charts/chart104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ppt/notesSlides/notesSlide59.xml" ContentType="application/vnd.openxmlformats-officedocument.presentationml.notesSlide+xml"/>
  <Override PartName="/ppt/charts/chart105.xml" ContentType="application/vnd.openxmlformats-officedocument.drawingml.chart+xml"/>
  <Override PartName="/ppt/charts/style105.xml" ContentType="application/vnd.ms-office.chartstyle+xml"/>
  <Override PartName="/ppt/charts/colors105.xml" ContentType="application/vnd.ms-office.chartcolorstyle+xml"/>
  <Override PartName="/ppt/charts/chart106.xml" ContentType="application/vnd.openxmlformats-officedocument.drawingml.chart+xml"/>
  <Override PartName="/ppt/charts/style106.xml" ContentType="application/vnd.ms-office.chartstyle+xml"/>
  <Override PartName="/ppt/charts/colors106.xml" ContentType="application/vnd.ms-office.chartcolorstyle+xml"/>
  <Override PartName="/ppt/notesSlides/notesSlide60.xml" ContentType="application/vnd.openxmlformats-officedocument.presentationml.notesSlide+xml"/>
  <Override PartName="/ppt/charts/chart107.xml" ContentType="application/vnd.openxmlformats-officedocument.drawingml.chart+xml"/>
  <Override PartName="/ppt/charts/style107.xml" ContentType="application/vnd.ms-office.chartstyle+xml"/>
  <Override PartName="/ppt/charts/colors107.xml" ContentType="application/vnd.ms-office.chartcolorstyle+xml"/>
  <Override PartName="/ppt/notesSlides/notesSlide61.xml" ContentType="application/vnd.openxmlformats-officedocument.presentationml.notesSlide+xml"/>
  <Override PartName="/ppt/charts/chart108.xml" ContentType="application/vnd.openxmlformats-officedocument.drawingml.chart+xml"/>
  <Override PartName="/ppt/charts/style108.xml" ContentType="application/vnd.ms-office.chartstyle+xml"/>
  <Override PartName="/ppt/charts/colors108.xml" ContentType="application/vnd.ms-office.chartcolorstyle+xml"/>
  <Override PartName="/ppt/notesSlides/notesSlide62.xml" ContentType="application/vnd.openxmlformats-officedocument.presentationml.notesSlide+xml"/>
  <Override PartName="/ppt/charts/chart109.xml" ContentType="application/vnd.openxmlformats-officedocument.drawingml.chart+xml"/>
  <Override PartName="/ppt/charts/style109.xml" ContentType="application/vnd.ms-office.chartstyle+xml"/>
  <Override PartName="/ppt/charts/colors109.xml" ContentType="application/vnd.ms-office.chartcolorstyle+xml"/>
  <Override PartName="/ppt/charts/chart110.xml" ContentType="application/vnd.openxmlformats-officedocument.drawingml.chart+xml"/>
  <Override PartName="/ppt/charts/style110.xml" ContentType="application/vnd.ms-office.chartstyle+xml"/>
  <Override PartName="/ppt/charts/colors110.xml" ContentType="application/vnd.ms-office.chartcolorstyl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111.xml" ContentType="application/vnd.openxmlformats-officedocument.drawingml.chart+xml"/>
  <Override PartName="/ppt/charts/style111.xml" ContentType="application/vnd.ms-office.chartstyle+xml"/>
  <Override PartName="/ppt/charts/colors111.xml" ContentType="application/vnd.ms-office.chartcolorstyle+xml"/>
  <Override PartName="/ppt/charts/chart112.xml" ContentType="application/vnd.openxmlformats-officedocument.drawingml.chart+xml"/>
  <Override PartName="/ppt/charts/style112.xml" ContentType="application/vnd.ms-office.chartstyle+xml"/>
  <Override PartName="/ppt/charts/colors112.xml" ContentType="application/vnd.ms-office.chartcolorstyle+xml"/>
  <Override PartName="/ppt/charts/chart113.xml" ContentType="application/vnd.openxmlformats-officedocument.drawingml.chart+xml"/>
  <Override PartName="/ppt/charts/style113.xml" ContentType="application/vnd.ms-office.chartstyle+xml"/>
  <Override PartName="/ppt/charts/colors113.xml" ContentType="application/vnd.ms-office.chartcolorstyle+xml"/>
  <Override PartName="/ppt/charts/chart114.xml" ContentType="application/vnd.openxmlformats-officedocument.drawingml.chart+xml"/>
  <Override PartName="/ppt/charts/style114.xml" ContentType="application/vnd.ms-office.chartstyle+xml"/>
  <Override PartName="/ppt/charts/colors114.xml" ContentType="application/vnd.ms-office.chartcolorstyle+xml"/>
  <Override PartName="/ppt/charts/chart115.xml" ContentType="application/vnd.openxmlformats-officedocument.drawingml.chart+xml"/>
  <Override PartName="/ppt/charts/style115.xml" ContentType="application/vnd.ms-office.chartstyle+xml"/>
  <Override PartName="/ppt/charts/colors115.xml" ContentType="application/vnd.ms-office.chartcolorstyle+xml"/>
  <Override PartName="/ppt/charts/chart116.xml" ContentType="application/vnd.openxmlformats-officedocument.drawingml.chart+xml"/>
  <Override PartName="/ppt/charts/style116.xml" ContentType="application/vnd.ms-office.chartstyle+xml"/>
  <Override PartName="/ppt/charts/colors116.xml" ContentType="application/vnd.ms-office.chartcolorstyle+xml"/>
  <Override PartName="/ppt/charts/chart117.xml" ContentType="application/vnd.openxmlformats-officedocument.drawingml.chart+xml"/>
  <Override PartName="/ppt/charts/style117.xml" ContentType="application/vnd.ms-office.chartstyle+xml"/>
  <Override PartName="/ppt/charts/colors117.xml" ContentType="application/vnd.ms-office.chartcolorstyle+xml"/>
  <Override PartName="/ppt/notesSlides/notesSlide69.xml" ContentType="application/vnd.openxmlformats-officedocument.presentationml.notesSlide+xml"/>
  <Override PartName="/ppt/charts/chart118.xml" ContentType="application/vnd.openxmlformats-officedocument.drawingml.chart+xml"/>
  <Override PartName="/ppt/charts/style118.xml" ContentType="application/vnd.ms-office.chartstyle+xml"/>
  <Override PartName="/ppt/charts/colors118.xml" ContentType="application/vnd.ms-office.chartcolorstyle+xml"/>
  <Override PartName="/ppt/charts/chart119.xml" ContentType="application/vnd.openxmlformats-officedocument.drawingml.chart+xml"/>
  <Override PartName="/ppt/charts/style119.xml" ContentType="application/vnd.ms-office.chartstyle+xml"/>
  <Override PartName="/ppt/charts/colors119.xml" ContentType="application/vnd.ms-office.chartcolorstyle+xml"/>
  <Override PartName="/ppt/charts/chart120.xml" ContentType="application/vnd.openxmlformats-officedocument.drawingml.chart+xml"/>
  <Override PartName="/ppt/charts/style120.xml" ContentType="application/vnd.ms-office.chartstyle+xml"/>
  <Override PartName="/ppt/charts/colors120.xml" ContentType="application/vnd.ms-office.chartcolorstyle+xml"/>
  <Override PartName="/ppt/notesSlides/notesSlide70.xml" ContentType="application/vnd.openxmlformats-officedocument.presentationml.notesSlide+xml"/>
  <Override PartName="/ppt/charts/chart121.xml" ContentType="application/vnd.openxmlformats-officedocument.drawingml.chart+xml"/>
  <Override PartName="/ppt/charts/style121.xml" ContentType="application/vnd.ms-office.chartstyle+xml"/>
  <Override PartName="/ppt/charts/colors121.xml" ContentType="application/vnd.ms-office.chartcolorstyle+xml"/>
  <Override PartName="/ppt/charts/chart122.xml" ContentType="application/vnd.openxmlformats-officedocument.drawingml.chart+xml"/>
  <Override PartName="/ppt/charts/style122.xml" ContentType="application/vnd.ms-office.chartstyle+xml"/>
  <Override PartName="/ppt/charts/colors122.xml" ContentType="application/vnd.ms-office.chartcolorstyle+xml"/>
  <Override PartName="/ppt/notesSlides/notesSlide71.xml" ContentType="application/vnd.openxmlformats-officedocument.presentationml.notesSlide+xml"/>
  <Override PartName="/ppt/charts/chart123.xml" ContentType="application/vnd.openxmlformats-officedocument.drawingml.chart+xml"/>
  <Override PartName="/ppt/charts/style123.xml" ContentType="application/vnd.ms-office.chartstyle+xml"/>
  <Override PartName="/ppt/charts/colors123.xml" ContentType="application/vnd.ms-office.chartcolorstyle+xml"/>
  <Override PartName="/ppt/charts/chart124.xml" ContentType="application/vnd.openxmlformats-officedocument.drawingml.chart+xml"/>
  <Override PartName="/ppt/charts/style124.xml" ContentType="application/vnd.ms-office.chartstyle+xml"/>
  <Override PartName="/ppt/charts/colors124.xml" ContentType="application/vnd.ms-office.chartcolorstyle+xml"/>
  <Override PartName="/ppt/notesSlides/notesSlide72.xml" ContentType="application/vnd.openxmlformats-officedocument.presentationml.notesSlide+xml"/>
  <Override PartName="/ppt/charts/chart125.xml" ContentType="application/vnd.openxmlformats-officedocument.drawingml.chart+xml"/>
  <Override PartName="/ppt/charts/style125.xml" ContentType="application/vnd.ms-office.chartstyle+xml"/>
  <Override PartName="/ppt/charts/colors125.xml" ContentType="application/vnd.ms-office.chartcolorstyle+xml"/>
  <Override PartName="/ppt/charts/chart126.xml" ContentType="application/vnd.openxmlformats-officedocument.drawingml.chart+xml"/>
  <Override PartName="/ppt/charts/style126.xml" ContentType="application/vnd.ms-office.chartstyle+xml"/>
  <Override PartName="/ppt/charts/colors126.xml" ContentType="application/vnd.ms-office.chartcolorstyle+xml"/>
  <Override PartName="/ppt/notesSlides/notesSlide73.xml" ContentType="application/vnd.openxmlformats-officedocument.presentationml.notesSlide+xml"/>
  <Override PartName="/ppt/charts/chart127.xml" ContentType="application/vnd.openxmlformats-officedocument.drawingml.chart+xml"/>
  <Override PartName="/ppt/charts/style127.xml" ContentType="application/vnd.ms-office.chartstyle+xml"/>
  <Override PartName="/ppt/charts/colors127.xml" ContentType="application/vnd.ms-office.chartcolorstyle+xml"/>
  <Override PartName="/ppt/notesSlides/notesSlide74.xml" ContentType="application/vnd.openxmlformats-officedocument.presentationml.notesSlide+xml"/>
  <Override PartName="/ppt/charts/chart128.xml" ContentType="application/vnd.openxmlformats-officedocument.drawingml.chart+xml"/>
  <Override PartName="/ppt/charts/style128.xml" ContentType="application/vnd.ms-office.chartstyle+xml"/>
  <Override PartName="/ppt/charts/colors128.xml" ContentType="application/vnd.ms-office.chartcolorstyle+xml"/>
  <Override PartName="/ppt/charts/chart129.xml" ContentType="application/vnd.openxmlformats-officedocument.drawingml.chart+xml"/>
  <Override PartName="/ppt/charts/style129.xml" ContentType="application/vnd.ms-office.chartstyle+xml"/>
  <Override PartName="/ppt/charts/colors129.xml" ContentType="application/vnd.ms-office.chartcolorstyle+xml"/>
  <Override PartName="/ppt/notesSlides/notesSlide75.xml" ContentType="application/vnd.openxmlformats-officedocument.presentationml.notesSlide+xml"/>
  <Override PartName="/ppt/charts/chart130.xml" ContentType="application/vnd.openxmlformats-officedocument.drawingml.chart+xml"/>
  <Override PartName="/ppt/charts/style130.xml" ContentType="application/vnd.ms-office.chartstyle+xml"/>
  <Override PartName="/ppt/charts/colors130.xml" ContentType="application/vnd.ms-office.chartcolorstyle+xml"/>
  <Override PartName="/ppt/charts/chart131.xml" ContentType="application/vnd.openxmlformats-officedocument.drawingml.chart+xml"/>
  <Override PartName="/ppt/charts/style131.xml" ContentType="application/vnd.ms-office.chartstyle+xml"/>
  <Override PartName="/ppt/charts/colors131.xml" ContentType="application/vnd.ms-office.chartcolorstyle+xml"/>
  <Override PartName="/ppt/notesSlides/notesSlide76.xml" ContentType="application/vnd.openxmlformats-officedocument.presentationml.notesSlide+xml"/>
  <Override PartName="/ppt/charts/chart132.xml" ContentType="application/vnd.openxmlformats-officedocument.drawingml.chart+xml"/>
  <Override PartName="/ppt/charts/style132.xml" ContentType="application/vnd.ms-office.chartstyle+xml"/>
  <Override PartName="/ppt/charts/colors132.xml" ContentType="application/vnd.ms-office.chartcolorstyle+xml"/>
  <Override PartName="/ppt/charts/chart133.xml" ContentType="application/vnd.openxmlformats-officedocument.drawingml.chart+xml"/>
  <Override PartName="/ppt/charts/style133.xml" ContentType="application/vnd.ms-office.chartstyle+xml"/>
  <Override PartName="/ppt/charts/colors133.xml" ContentType="application/vnd.ms-office.chartcolorstyle+xml"/>
  <Override PartName="/ppt/notesSlides/notesSlide77.xml" ContentType="application/vnd.openxmlformats-officedocument.presentationml.notesSlide+xml"/>
  <Override PartName="/ppt/charts/chart134.xml" ContentType="application/vnd.openxmlformats-officedocument.drawingml.chart+xml"/>
  <Override PartName="/ppt/charts/style134.xml" ContentType="application/vnd.ms-office.chartstyle+xml"/>
  <Override PartName="/ppt/charts/colors134.xml" ContentType="application/vnd.ms-office.chartcolorstyle+xml"/>
  <Override PartName="/ppt/notesSlides/notesSlide78.xml" ContentType="application/vnd.openxmlformats-officedocument.presentationml.notesSlide+xml"/>
  <Override PartName="/ppt/charts/chart135.xml" ContentType="application/vnd.openxmlformats-officedocument.drawingml.chart+xml"/>
  <Override PartName="/ppt/charts/style135.xml" ContentType="application/vnd.ms-office.chartstyle+xml"/>
  <Override PartName="/ppt/charts/colors135.xml" ContentType="application/vnd.ms-office.chartcolorstyle+xml"/>
  <Override PartName="/ppt/notesSlides/notesSlide79.xml" ContentType="application/vnd.openxmlformats-officedocument.presentationml.notesSlide+xml"/>
  <Override PartName="/ppt/charts/chart136.xml" ContentType="application/vnd.openxmlformats-officedocument.drawingml.chart+xml"/>
  <Override PartName="/ppt/charts/style136.xml" ContentType="application/vnd.ms-office.chartstyle+xml"/>
  <Override PartName="/ppt/charts/colors136.xml" ContentType="application/vnd.ms-office.chartcolorstyle+xml"/>
  <Override PartName="/ppt/charts/chart137.xml" ContentType="application/vnd.openxmlformats-officedocument.drawingml.chart+xml"/>
  <Override PartName="/ppt/charts/style137.xml" ContentType="application/vnd.ms-office.chartstyle+xml"/>
  <Override PartName="/ppt/charts/colors137.xml" ContentType="application/vnd.ms-office.chartcolorstyle+xml"/>
  <Override PartName="/ppt/notesSlides/notesSlide80.xml" ContentType="application/vnd.openxmlformats-officedocument.presentationml.notesSlide+xml"/>
  <Override PartName="/ppt/charts/chart138.xml" ContentType="application/vnd.openxmlformats-officedocument.drawingml.chart+xml"/>
  <Override PartName="/ppt/charts/style138.xml" ContentType="application/vnd.ms-office.chartstyle+xml"/>
  <Override PartName="/ppt/charts/colors138.xml" ContentType="application/vnd.ms-office.chartcolorstyle+xml"/>
  <Override PartName="/ppt/charts/chart139.xml" ContentType="application/vnd.openxmlformats-officedocument.drawingml.chart+xml"/>
  <Override PartName="/ppt/charts/style139.xml" ContentType="application/vnd.ms-office.chartstyle+xml"/>
  <Override PartName="/ppt/charts/colors139.xml" ContentType="application/vnd.ms-office.chartcolorstyle+xml"/>
  <Override PartName="/ppt/charts/chart140.xml" ContentType="application/vnd.openxmlformats-officedocument.drawingml.chart+xml"/>
  <Override PartName="/ppt/charts/style140.xml" ContentType="application/vnd.ms-office.chartstyle+xml"/>
  <Override PartName="/ppt/charts/colors140.xml" ContentType="application/vnd.ms-office.chartcolorstyle+xml"/>
  <Override PartName="/ppt/charts/chart141.xml" ContentType="application/vnd.openxmlformats-officedocument.drawingml.chart+xml"/>
  <Override PartName="/ppt/charts/style141.xml" ContentType="application/vnd.ms-office.chartstyle+xml"/>
  <Override PartName="/ppt/charts/colors141.xml" ContentType="application/vnd.ms-office.chartcolorstyle+xml"/>
  <Override PartName="/ppt/notesSlides/notesSlide81.xml" ContentType="application/vnd.openxmlformats-officedocument.presentationml.notesSlide+xml"/>
  <Override PartName="/ppt/charts/chart142.xml" ContentType="application/vnd.openxmlformats-officedocument.drawingml.chart+xml"/>
  <Override PartName="/ppt/charts/style142.xml" ContentType="application/vnd.ms-office.chartstyle+xml"/>
  <Override PartName="/ppt/charts/colors142.xml" ContentType="application/vnd.ms-office.chartcolorstyle+xml"/>
  <Override PartName="/ppt/notesSlides/notesSlide82.xml" ContentType="application/vnd.openxmlformats-officedocument.presentationml.notesSlide+xml"/>
  <Override PartName="/ppt/charts/chart143.xml" ContentType="application/vnd.openxmlformats-officedocument.drawingml.chart+xml"/>
  <Override PartName="/ppt/charts/style143.xml" ContentType="application/vnd.ms-office.chartstyle+xml"/>
  <Override PartName="/ppt/charts/colors143.xml" ContentType="application/vnd.ms-office.chartcolorstyle+xml"/>
  <Override PartName="/ppt/notesSlides/notesSlide83.xml" ContentType="application/vnd.openxmlformats-officedocument.presentationml.notesSlide+xml"/>
  <Override PartName="/ppt/charts/chart144.xml" ContentType="application/vnd.openxmlformats-officedocument.drawingml.chart+xml"/>
  <Override PartName="/ppt/charts/style144.xml" ContentType="application/vnd.ms-office.chartstyle+xml"/>
  <Override PartName="/ppt/charts/colors144.xml" ContentType="application/vnd.ms-office.chartcolorstyle+xml"/>
  <Override PartName="/ppt/charts/chart145.xml" ContentType="application/vnd.openxmlformats-officedocument.drawingml.chart+xml"/>
  <Override PartName="/ppt/charts/style145.xml" ContentType="application/vnd.ms-office.chartstyle+xml"/>
  <Override PartName="/ppt/charts/colors145.xml" ContentType="application/vnd.ms-office.chartcolorstyl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91" r:id="rId1"/>
  </p:sldMasterIdLst>
  <p:notesMasterIdLst>
    <p:notesMasterId r:id="rId124"/>
  </p:notesMasterIdLst>
  <p:sldIdLst>
    <p:sldId id="277" r:id="rId2"/>
    <p:sldId id="276" r:id="rId3"/>
    <p:sldId id="268" r:id="rId4"/>
    <p:sldId id="525" r:id="rId5"/>
    <p:sldId id="526" r:id="rId6"/>
    <p:sldId id="313" r:id="rId7"/>
    <p:sldId id="508" r:id="rId8"/>
    <p:sldId id="509" r:id="rId9"/>
    <p:sldId id="395" r:id="rId10"/>
    <p:sldId id="372" r:id="rId11"/>
    <p:sldId id="393" r:id="rId12"/>
    <p:sldId id="394" r:id="rId13"/>
    <p:sldId id="483" r:id="rId14"/>
    <p:sldId id="484" r:id="rId15"/>
    <p:sldId id="386" r:id="rId16"/>
    <p:sldId id="376" r:id="rId17"/>
    <p:sldId id="378" r:id="rId18"/>
    <p:sldId id="380" r:id="rId19"/>
    <p:sldId id="381" r:id="rId20"/>
    <p:sldId id="384" r:id="rId21"/>
    <p:sldId id="382" r:id="rId22"/>
    <p:sldId id="387" r:id="rId23"/>
    <p:sldId id="465" r:id="rId24"/>
    <p:sldId id="466" r:id="rId25"/>
    <p:sldId id="467" r:id="rId26"/>
    <p:sldId id="396" r:id="rId27"/>
    <p:sldId id="511" r:id="rId28"/>
    <p:sldId id="510" r:id="rId29"/>
    <p:sldId id="512" r:id="rId30"/>
    <p:sldId id="397" r:id="rId31"/>
    <p:sldId id="398" r:id="rId32"/>
    <p:sldId id="399" r:id="rId33"/>
    <p:sldId id="492" r:id="rId34"/>
    <p:sldId id="507" r:id="rId35"/>
    <p:sldId id="488" r:id="rId36"/>
    <p:sldId id="489" r:id="rId37"/>
    <p:sldId id="490" r:id="rId38"/>
    <p:sldId id="400" r:id="rId39"/>
    <p:sldId id="401" r:id="rId40"/>
    <p:sldId id="402" r:id="rId41"/>
    <p:sldId id="403" r:id="rId42"/>
    <p:sldId id="404" r:id="rId43"/>
    <p:sldId id="405" r:id="rId44"/>
    <p:sldId id="406" r:id="rId45"/>
    <p:sldId id="407" r:id="rId46"/>
    <p:sldId id="408" r:id="rId47"/>
    <p:sldId id="409" r:id="rId48"/>
    <p:sldId id="410" r:id="rId49"/>
    <p:sldId id="411" r:id="rId50"/>
    <p:sldId id="412" r:id="rId51"/>
    <p:sldId id="493" r:id="rId52"/>
    <p:sldId id="413" r:id="rId53"/>
    <p:sldId id="414" r:id="rId54"/>
    <p:sldId id="415" r:id="rId55"/>
    <p:sldId id="416" r:id="rId56"/>
    <p:sldId id="523" r:id="rId57"/>
    <p:sldId id="417" r:id="rId58"/>
    <p:sldId id="418" r:id="rId59"/>
    <p:sldId id="517" r:id="rId60"/>
    <p:sldId id="516" r:id="rId61"/>
    <p:sldId id="518" r:id="rId62"/>
    <p:sldId id="419" r:id="rId63"/>
    <p:sldId id="420" r:id="rId64"/>
    <p:sldId id="421" r:id="rId65"/>
    <p:sldId id="494" r:id="rId66"/>
    <p:sldId id="506" r:id="rId67"/>
    <p:sldId id="495" r:id="rId68"/>
    <p:sldId id="496" r:id="rId69"/>
    <p:sldId id="497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433" r:id="rId82"/>
    <p:sldId id="434" r:id="rId83"/>
    <p:sldId id="498" r:id="rId84"/>
    <p:sldId id="499" r:id="rId85"/>
    <p:sldId id="435" r:id="rId86"/>
    <p:sldId id="436" r:id="rId87"/>
    <p:sldId id="437" r:id="rId88"/>
    <p:sldId id="438" r:id="rId89"/>
    <p:sldId id="524" r:id="rId90"/>
    <p:sldId id="439" r:id="rId91"/>
    <p:sldId id="440" r:id="rId92"/>
    <p:sldId id="522" r:id="rId93"/>
    <p:sldId id="521" r:id="rId94"/>
    <p:sldId id="441" r:id="rId95"/>
    <p:sldId id="442" r:id="rId96"/>
    <p:sldId id="443" r:id="rId97"/>
    <p:sldId id="500" r:id="rId98"/>
    <p:sldId id="502" r:id="rId99"/>
    <p:sldId id="501" r:id="rId100"/>
    <p:sldId id="503" r:id="rId101"/>
    <p:sldId id="444" r:id="rId102"/>
    <p:sldId id="445" r:id="rId103"/>
    <p:sldId id="446" r:id="rId104"/>
    <p:sldId id="447" r:id="rId105"/>
    <p:sldId id="448" r:id="rId106"/>
    <p:sldId id="449" r:id="rId107"/>
    <p:sldId id="450" r:id="rId108"/>
    <p:sldId id="451" r:id="rId109"/>
    <p:sldId id="452" r:id="rId110"/>
    <p:sldId id="453" r:id="rId111"/>
    <p:sldId id="504" r:id="rId112"/>
    <p:sldId id="505" r:id="rId113"/>
    <p:sldId id="454" r:id="rId114"/>
    <p:sldId id="455" r:id="rId115"/>
    <p:sldId id="456" r:id="rId116"/>
    <p:sldId id="457" r:id="rId117"/>
    <p:sldId id="458" r:id="rId118"/>
    <p:sldId id="459" r:id="rId119"/>
    <p:sldId id="460" r:id="rId120"/>
    <p:sldId id="461" r:id="rId121"/>
    <p:sldId id="462" r:id="rId122"/>
    <p:sldId id="256" r:id="rId123"/>
  </p:sldIdLst>
  <p:sldSz cx="9906000" cy="6858000" type="A4"/>
  <p:notesSz cx="6858000" cy="9144000"/>
  <p:embeddedFontLst>
    <p:embeddedFont>
      <p:font typeface="Akrobat Black" panose="00000A00000000000000" pitchFamily="50" charset="-52"/>
      <p:bold r:id="rId125"/>
    </p:embeddedFont>
    <p:embeddedFont>
      <p:font typeface="IBM Plex Sans Text" panose="020B0604020202020204" charset="0"/>
      <p:regular r:id="rId126"/>
      <p:italic r:id="rId127"/>
    </p:embeddedFont>
    <p:embeddedFont>
      <p:font typeface="Calibri Light" panose="020F0302020204030204" pitchFamily="34" charset="0"/>
      <p:regular r:id="rId128"/>
      <p:italic r:id="rId129"/>
    </p:embeddedFont>
    <p:embeddedFont>
      <p:font typeface="Akrobat Bold" panose="00000800000000000000" pitchFamily="50" charset="-52"/>
      <p:bold r:id="rId130"/>
    </p:embeddedFont>
    <p:embeddedFont>
      <p:font typeface="IBM Plex Sans" panose="020B0604020202020204" charset="0"/>
      <p:regular r:id="rId131"/>
      <p:bold r:id="rId132"/>
      <p:italic r:id="rId133"/>
      <p:boldItalic r:id="rId134"/>
    </p:embeddedFont>
    <p:embeddedFont>
      <p:font typeface="IBM Plex Sans SemiBold" panose="020B0604020202020204" charset="0"/>
      <p:regular r:id="rId135"/>
      <p:bold r:id="rId136"/>
      <p:italic r:id="rId137"/>
      <p:boldItalic r:id="rId138"/>
    </p:embeddedFont>
    <p:embeddedFont>
      <p:font typeface="Akrobat Light" panose="00000500000000000000" pitchFamily="50" charset="-52"/>
      <p:regular r:id="rId139"/>
    </p:embeddedFont>
    <p:embeddedFont>
      <p:font typeface="IBM Plex Sans Medium" panose="020B0604020202020204" charset="0"/>
      <p:regular r:id="rId140"/>
      <p:italic r:id="rId141"/>
    </p:embeddedFont>
    <p:embeddedFont>
      <p:font typeface="IBM Plex Sans Light" panose="020B0604020202020204" charset="0"/>
      <p:regular r:id="rId142"/>
      <p:italic r:id="rId143"/>
    </p:embeddedFont>
    <p:embeddedFont>
      <p:font typeface="MS Mincho" panose="020B0604020202020204" charset="-128"/>
      <p:regular r:id="rId144"/>
    </p:embeddedFont>
    <p:embeddedFont>
      <p:font typeface="Bahnschrift SemiBold" panose="020B0502040204020203" pitchFamily="34" charset="0"/>
      <p:bold r:id="rId145"/>
    </p:embeddedFont>
    <p:embeddedFont>
      <p:font typeface="Calibri" panose="020F0502020204030204" pitchFamily="34" charset="0"/>
      <p:regular r:id="rId146"/>
      <p:bold r:id="rId147"/>
      <p:italic r:id="rId148"/>
      <p:boldItalic r:id="rId1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3" pos="2349" userDrawn="1">
          <p15:clr>
            <a:srgbClr val="A4A3A4"/>
          </p15:clr>
        </p15:guide>
        <p15:guide id="13" orient="horz" pos="255" userDrawn="1">
          <p15:clr>
            <a:srgbClr val="A4A3A4"/>
          </p15:clr>
        </p15:guide>
        <p15:guide id="14" orient="horz" pos="4065" userDrawn="1">
          <p15:clr>
            <a:srgbClr val="A4A3A4"/>
          </p15:clr>
        </p15:guide>
        <p15:guide id="15" pos="6091" userDrawn="1">
          <p15:clr>
            <a:srgbClr val="A4A3A4"/>
          </p15:clr>
        </p15:guide>
        <p15:guide id="16" pos="2757" userDrawn="1">
          <p15:clr>
            <a:srgbClr val="A4A3A4"/>
          </p15:clr>
        </p15:guide>
        <p15:guide id="17" pos="3755" userDrawn="1">
          <p15:clr>
            <a:srgbClr val="A4A3A4"/>
          </p15:clr>
        </p15:guide>
        <p15:guide id="19" pos="5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C5"/>
    <a:srgbClr val="F2968F"/>
    <a:srgbClr val="F3FAF8"/>
    <a:srgbClr val="FCDDE2"/>
    <a:srgbClr val="01957F"/>
    <a:srgbClr val="E2F2EF"/>
    <a:srgbClr val="D8B5C7"/>
    <a:srgbClr val="EFE1E8"/>
    <a:srgbClr val="008574"/>
    <a:srgbClr val="A5A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92" autoAdjust="0"/>
    <p:restoredTop sz="96395" autoAdjust="0"/>
  </p:normalViewPr>
  <p:slideViewPr>
    <p:cSldViewPr snapToGrid="0" showGuides="1">
      <p:cViewPr varScale="1">
        <p:scale>
          <a:sx n="111" d="100"/>
          <a:sy n="111" d="100"/>
        </p:scale>
        <p:origin x="1410" y="114"/>
      </p:cViewPr>
      <p:guideLst>
        <p:guide orient="horz" pos="2636"/>
        <p:guide pos="2349"/>
        <p:guide orient="horz" pos="255"/>
        <p:guide orient="horz" pos="4065"/>
        <p:guide pos="6091"/>
        <p:guide pos="2757"/>
        <p:guide pos="3755"/>
        <p:guide pos="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1440180" cy="144018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1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font" Target="fonts/font4.fntdata"/><Relationship Id="rId149" Type="http://schemas.openxmlformats.org/officeDocument/2006/relationships/font" Target="fonts/font2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0.fntdata"/><Relationship Id="rId139" Type="http://schemas.openxmlformats.org/officeDocument/2006/relationships/font" Target="fonts/font1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font" Target="fonts/font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6.fntdata"/><Relationship Id="rId14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6.fntdata"/><Relationship Id="rId135" Type="http://schemas.openxmlformats.org/officeDocument/2006/relationships/font" Target="fonts/font11.fntdata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1.fntdata"/><Relationship Id="rId141" Type="http://schemas.openxmlformats.org/officeDocument/2006/relationships/font" Target="fonts/font17.fntdata"/><Relationship Id="rId14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7.fntdata"/><Relationship Id="rId136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2.fntdata"/><Relationship Id="rId147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8.fntdata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9.fntdata"/><Relationship Id="rId148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9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20.fntdata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9.xlsx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0.xlsx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1.xlsx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2.xlsx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3.xlsx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4.xlsx"/><Relationship Id="rId2" Type="http://schemas.microsoft.com/office/2011/relationships/chartColorStyle" Target="colors105.xml"/><Relationship Id="rId1" Type="http://schemas.microsoft.com/office/2011/relationships/chartStyle" Target="style105.xml"/></Relationships>
</file>

<file path=ppt/charts/_rels/chart10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5.xlsx"/><Relationship Id="rId2" Type="http://schemas.microsoft.com/office/2011/relationships/chartColorStyle" Target="colors106.xml"/><Relationship Id="rId1" Type="http://schemas.microsoft.com/office/2011/relationships/chartStyle" Target="style106.xml"/></Relationships>
</file>

<file path=ppt/charts/_rels/chart10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6.xlsx"/><Relationship Id="rId2" Type="http://schemas.microsoft.com/office/2011/relationships/chartColorStyle" Target="colors107.xml"/><Relationship Id="rId1" Type="http://schemas.microsoft.com/office/2011/relationships/chartStyle" Target="style107.xml"/></Relationships>
</file>

<file path=ppt/charts/_rels/chart10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7.xlsx"/><Relationship Id="rId2" Type="http://schemas.microsoft.com/office/2011/relationships/chartColorStyle" Target="colors108.xml"/><Relationship Id="rId1" Type="http://schemas.microsoft.com/office/2011/relationships/chartStyle" Target="style108.xml"/></Relationships>
</file>

<file path=ppt/charts/_rels/chart10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8.xlsx"/><Relationship Id="rId2" Type="http://schemas.microsoft.com/office/2011/relationships/chartColorStyle" Target="colors109.xml"/><Relationship Id="rId1" Type="http://schemas.microsoft.com/office/2011/relationships/chartStyle" Target="style10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9.xlsx"/><Relationship Id="rId2" Type="http://schemas.microsoft.com/office/2011/relationships/chartColorStyle" Target="colors110.xml"/><Relationship Id="rId1" Type="http://schemas.microsoft.com/office/2011/relationships/chartStyle" Target="style110.xml"/></Relationships>
</file>

<file path=ppt/charts/_rels/chart1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0.xlsx"/><Relationship Id="rId2" Type="http://schemas.microsoft.com/office/2011/relationships/chartColorStyle" Target="colors111.xml"/><Relationship Id="rId1" Type="http://schemas.microsoft.com/office/2011/relationships/chartStyle" Target="style111.xml"/></Relationships>
</file>

<file path=ppt/charts/_rels/chart1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1.xlsx"/><Relationship Id="rId2" Type="http://schemas.microsoft.com/office/2011/relationships/chartColorStyle" Target="colors112.xml"/><Relationship Id="rId1" Type="http://schemas.microsoft.com/office/2011/relationships/chartStyle" Target="style112.xml"/></Relationships>
</file>

<file path=ppt/charts/_rels/chart1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2.xlsx"/><Relationship Id="rId2" Type="http://schemas.microsoft.com/office/2011/relationships/chartColorStyle" Target="colors113.xml"/><Relationship Id="rId1" Type="http://schemas.microsoft.com/office/2011/relationships/chartStyle" Target="style113.xml"/></Relationships>
</file>

<file path=ppt/charts/_rels/chart1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3.xlsx"/><Relationship Id="rId2" Type="http://schemas.microsoft.com/office/2011/relationships/chartColorStyle" Target="colors114.xml"/><Relationship Id="rId1" Type="http://schemas.microsoft.com/office/2011/relationships/chartStyle" Target="style114.xml"/></Relationships>
</file>

<file path=ppt/charts/_rels/chart1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4.xlsx"/><Relationship Id="rId2" Type="http://schemas.microsoft.com/office/2011/relationships/chartColorStyle" Target="colors115.xml"/><Relationship Id="rId1" Type="http://schemas.microsoft.com/office/2011/relationships/chartStyle" Target="style115.xml"/></Relationships>
</file>

<file path=ppt/charts/_rels/chart1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5.xlsx"/><Relationship Id="rId2" Type="http://schemas.microsoft.com/office/2011/relationships/chartColorStyle" Target="colors116.xml"/><Relationship Id="rId1" Type="http://schemas.microsoft.com/office/2011/relationships/chartStyle" Target="style116.xml"/></Relationships>
</file>

<file path=ppt/charts/_rels/chart1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6.xlsx"/><Relationship Id="rId2" Type="http://schemas.microsoft.com/office/2011/relationships/chartColorStyle" Target="colors117.xml"/><Relationship Id="rId1" Type="http://schemas.microsoft.com/office/2011/relationships/chartStyle" Target="style117.xml"/></Relationships>
</file>

<file path=ppt/charts/_rels/chart1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7.xlsx"/><Relationship Id="rId2" Type="http://schemas.microsoft.com/office/2011/relationships/chartColorStyle" Target="colors118.xml"/><Relationship Id="rId1" Type="http://schemas.microsoft.com/office/2011/relationships/chartStyle" Target="style118.xml"/></Relationships>
</file>

<file path=ppt/charts/_rels/chart1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8.xlsx"/><Relationship Id="rId2" Type="http://schemas.microsoft.com/office/2011/relationships/chartColorStyle" Target="colors119.xml"/><Relationship Id="rId1" Type="http://schemas.microsoft.com/office/2011/relationships/chartStyle" Target="style11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9.xlsx"/><Relationship Id="rId2" Type="http://schemas.microsoft.com/office/2011/relationships/chartColorStyle" Target="colors120.xml"/><Relationship Id="rId1" Type="http://schemas.microsoft.com/office/2011/relationships/chartStyle" Target="style120.xml"/></Relationships>
</file>

<file path=ppt/charts/_rels/chart1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0.xlsx"/><Relationship Id="rId2" Type="http://schemas.microsoft.com/office/2011/relationships/chartColorStyle" Target="colors121.xml"/><Relationship Id="rId1" Type="http://schemas.microsoft.com/office/2011/relationships/chartStyle" Target="style121.xml"/></Relationships>
</file>

<file path=ppt/charts/_rels/chart1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1.xlsx"/><Relationship Id="rId2" Type="http://schemas.microsoft.com/office/2011/relationships/chartColorStyle" Target="colors122.xml"/><Relationship Id="rId1" Type="http://schemas.microsoft.com/office/2011/relationships/chartStyle" Target="style122.xml"/></Relationships>
</file>

<file path=ppt/charts/_rels/chart1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2.xlsx"/><Relationship Id="rId2" Type="http://schemas.microsoft.com/office/2011/relationships/chartColorStyle" Target="colors123.xml"/><Relationship Id="rId1" Type="http://schemas.microsoft.com/office/2011/relationships/chartStyle" Target="style123.xml"/></Relationships>
</file>

<file path=ppt/charts/_rels/chart1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3.xlsx"/><Relationship Id="rId2" Type="http://schemas.microsoft.com/office/2011/relationships/chartColorStyle" Target="colors124.xml"/><Relationship Id="rId1" Type="http://schemas.microsoft.com/office/2011/relationships/chartStyle" Target="style124.xml"/></Relationships>
</file>

<file path=ppt/charts/_rels/chart1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4.xlsx"/><Relationship Id="rId2" Type="http://schemas.microsoft.com/office/2011/relationships/chartColorStyle" Target="colors125.xml"/><Relationship Id="rId1" Type="http://schemas.microsoft.com/office/2011/relationships/chartStyle" Target="style125.xml"/></Relationships>
</file>

<file path=ppt/charts/_rels/chart1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5.xlsx"/><Relationship Id="rId2" Type="http://schemas.microsoft.com/office/2011/relationships/chartColorStyle" Target="colors126.xml"/><Relationship Id="rId1" Type="http://schemas.microsoft.com/office/2011/relationships/chartStyle" Target="style126.xml"/></Relationships>
</file>

<file path=ppt/charts/_rels/chart1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6.xlsx"/><Relationship Id="rId2" Type="http://schemas.microsoft.com/office/2011/relationships/chartColorStyle" Target="colors127.xml"/><Relationship Id="rId1" Type="http://schemas.microsoft.com/office/2011/relationships/chartStyle" Target="style127.xml"/></Relationships>
</file>

<file path=ppt/charts/_rels/chart1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7.xlsx"/><Relationship Id="rId2" Type="http://schemas.microsoft.com/office/2011/relationships/chartColorStyle" Target="colors128.xml"/><Relationship Id="rId1" Type="http://schemas.microsoft.com/office/2011/relationships/chartStyle" Target="style128.xml"/></Relationships>
</file>

<file path=ppt/charts/_rels/chart1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8.xlsx"/><Relationship Id="rId2" Type="http://schemas.microsoft.com/office/2011/relationships/chartColorStyle" Target="colors129.xml"/><Relationship Id="rId1" Type="http://schemas.microsoft.com/office/2011/relationships/chartStyle" Target="style12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9.xlsx"/><Relationship Id="rId2" Type="http://schemas.microsoft.com/office/2011/relationships/chartColorStyle" Target="colors130.xml"/><Relationship Id="rId1" Type="http://schemas.microsoft.com/office/2011/relationships/chartStyle" Target="style130.xml"/></Relationships>
</file>

<file path=ppt/charts/_rels/chart1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0.xlsx"/><Relationship Id="rId2" Type="http://schemas.microsoft.com/office/2011/relationships/chartColorStyle" Target="colors131.xml"/><Relationship Id="rId1" Type="http://schemas.microsoft.com/office/2011/relationships/chartStyle" Target="style131.xml"/></Relationships>
</file>

<file path=ppt/charts/_rels/chart1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1.xlsx"/><Relationship Id="rId2" Type="http://schemas.microsoft.com/office/2011/relationships/chartColorStyle" Target="colors132.xml"/><Relationship Id="rId1" Type="http://schemas.microsoft.com/office/2011/relationships/chartStyle" Target="style132.xml"/></Relationships>
</file>

<file path=ppt/charts/_rels/chart1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2.xlsx"/><Relationship Id="rId2" Type="http://schemas.microsoft.com/office/2011/relationships/chartColorStyle" Target="colors133.xml"/><Relationship Id="rId1" Type="http://schemas.microsoft.com/office/2011/relationships/chartStyle" Target="style133.xml"/></Relationships>
</file>

<file path=ppt/charts/_rels/chart1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3.xlsx"/><Relationship Id="rId2" Type="http://schemas.microsoft.com/office/2011/relationships/chartColorStyle" Target="colors134.xml"/><Relationship Id="rId1" Type="http://schemas.microsoft.com/office/2011/relationships/chartStyle" Target="style134.xml"/></Relationships>
</file>

<file path=ppt/charts/_rels/chart1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4.xlsx"/><Relationship Id="rId2" Type="http://schemas.microsoft.com/office/2011/relationships/chartColorStyle" Target="colors135.xml"/><Relationship Id="rId1" Type="http://schemas.microsoft.com/office/2011/relationships/chartStyle" Target="style135.xml"/></Relationships>
</file>

<file path=ppt/charts/_rels/chart1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5.xlsx"/><Relationship Id="rId2" Type="http://schemas.microsoft.com/office/2011/relationships/chartColorStyle" Target="colors136.xml"/><Relationship Id="rId1" Type="http://schemas.microsoft.com/office/2011/relationships/chartStyle" Target="style136.xml"/></Relationships>
</file>

<file path=ppt/charts/_rels/chart1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6.xlsx"/><Relationship Id="rId2" Type="http://schemas.microsoft.com/office/2011/relationships/chartColorStyle" Target="colors137.xml"/><Relationship Id="rId1" Type="http://schemas.microsoft.com/office/2011/relationships/chartStyle" Target="style137.xml"/></Relationships>
</file>

<file path=ppt/charts/_rels/chart1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7.xlsx"/><Relationship Id="rId2" Type="http://schemas.microsoft.com/office/2011/relationships/chartColorStyle" Target="colors138.xml"/><Relationship Id="rId1" Type="http://schemas.microsoft.com/office/2011/relationships/chartStyle" Target="style138.xml"/></Relationships>
</file>

<file path=ppt/charts/_rels/chart1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8.xlsx"/><Relationship Id="rId2" Type="http://schemas.microsoft.com/office/2011/relationships/chartColorStyle" Target="colors139.xml"/><Relationship Id="rId1" Type="http://schemas.microsoft.com/office/2011/relationships/chartStyle" Target="style13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9.xlsx"/><Relationship Id="rId2" Type="http://schemas.microsoft.com/office/2011/relationships/chartColorStyle" Target="colors140.xml"/><Relationship Id="rId1" Type="http://schemas.microsoft.com/office/2011/relationships/chartStyle" Target="style140.xml"/></Relationships>
</file>

<file path=ppt/charts/_rels/chart1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0.xlsx"/><Relationship Id="rId2" Type="http://schemas.microsoft.com/office/2011/relationships/chartColorStyle" Target="colors141.xml"/><Relationship Id="rId1" Type="http://schemas.microsoft.com/office/2011/relationships/chartStyle" Target="style141.xml"/></Relationships>
</file>

<file path=ppt/charts/_rels/chart1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1.xlsx"/><Relationship Id="rId2" Type="http://schemas.microsoft.com/office/2011/relationships/chartColorStyle" Target="colors142.xml"/><Relationship Id="rId1" Type="http://schemas.microsoft.com/office/2011/relationships/chartStyle" Target="style142.xml"/></Relationships>
</file>

<file path=ppt/charts/_rels/chart1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2.xlsx"/><Relationship Id="rId2" Type="http://schemas.microsoft.com/office/2011/relationships/chartColorStyle" Target="colors143.xml"/><Relationship Id="rId1" Type="http://schemas.microsoft.com/office/2011/relationships/chartStyle" Target="style143.xml"/></Relationships>
</file>

<file path=ppt/charts/_rels/chart1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3.xlsx"/><Relationship Id="rId2" Type="http://schemas.microsoft.com/office/2011/relationships/chartColorStyle" Target="colors144.xml"/><Relationship Id="rId1" Type="http://schemas.microsoft.com/office/2011/relationships/chartStyle" Target="style144.xml"/></Relationships>
</file>

<file path=ppt/charts/_rels/chart1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4.xlsx"/><Relationship Id="rId2" Type="http://schemas.microsoft.com/office/2011/relationships/chartColorStyle" Target="colors145.xml"/><Relationship Id="rId1" Type="http://schemas.microsoft.com/office/2011/relationships/chartStyle" Target="style14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5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6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7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8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0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1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2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3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4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5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6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7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8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9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0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1.xlsx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2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3.xlsx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4.xlsx"/><Relationship Id="rId2" Type="http://schemas.microsoft.com/office/2011/relationships/chartColorStyle" Target="colors85.xml"/><Relationship Id="rId1" Type="http://schemas.microsoft.com/office/2011/relationships/chartStyle" Target="style85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5.xlsx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6.xlsx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7.xlsx"/><Relationship Id="rId2" Type="http://schemas.microsoft.com/office/2011/relationships/chartColorStyle" Target="colors88.xml"/><Relationship Id="rId1" Type="http://schemas.microsoft.com/office/2011/relationships/chartStyle" Target="style88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8.xlsx"/><Relationship Id="rId2" Type="http://schemas.microsoft.com/office/2011/relationships/chartColorStyle" Target="colors89.xml"/><Relationship Id="rId1" Type="http://schemas.microsoft.com/office/2011/relationships/chartStyle" Target="style8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9.xlsx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0.xlsx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1.xlsx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2.xlsx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3.xlsx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4.xlsx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5.xlsx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6.xlsx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7.xlsx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8.xlsx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Выбрали и уверены в выборе</c:v>
                </c:pt>
                <c:pt idx="1">
                  <c:v>Выбрали, но сомневаются</c:v>
                </c:pt>
                <c:pt idx="2">
                  <c:v>Не выбрали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52.858598590951523</c:v>
                </c:pt>
                <c:pt idx="1">
                  <c:v>26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Выбрал и уверен в своем выборе</c:v>
                </c:pt>
                <c:pt idx="1">
                  <c:v>Выбрал, но сомневаюсь в выборе</c:v>
                </c:pt>
                <c:pt idx="2">
                  <c:v>Выбираю из нескольких вариантов</c:v>
                </c:pt>
                <c:pt idx="3">
                  <c:v>Думал, но не знаю кем я хочу стать в будущем</c:v>
                </c:pt>
                <c:pt idx="4">
                  <c:v>Еще не думал об этом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52.858598590951523</c:v>
                </c:pt>
                <c:pt idx="1">
                  <c:v>11.940208280281817</c:v>
                </c:pt>
                <c:pt idx="2">
                  <c:v>13.821936805025048</c:v>
                </c:pt>
                <c:pt idx="3">
                  <c:v>4.7974641371700226</c:v>
                </c:pt>
                <c:pt idx="4">
                  <c:v>1.558346065699008</c:v>
                </c:pt>
                <c:pt idx="5">
                  <c:v>15.023446120872597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Удача, случай</c:v>
                </c:pt>
                <c:pt idx="1">
                  <c:v>Личные качества</c:v>
                </c:pt>
                <c:pt idx="2">
                  <c:v>Личные знакомства</c:v>
                </c:pt>
                <c:pt idx="3">
                  <c:v>Знакомства, рекомендации преподавателей</c:v>
                </c:pt>
                <c:pt idx="4">
                  <c:v>Учебные достижения</c:v>
                </c:pt>
                <c:pt idx="5">
                  <c:v>Знакомства, рекомендации родителей</c:v>
                </c:pt>
                <c:pt idx="6">
                  <c:v>Опыт работы</c:v>
                </c:pt>
                <c:pt idx="7">
                  <c:v>Рекрутинговое агентство</c:v>
                </c:pt>
                <c:pt idx="8">
                  <c:v>Победа/ участие в конкурсе</c:v>
                </c:pt>
                <c:pt idx="9">
                  <c:v>Другое </c:v>
                </c:pt>
                <c:pt idx="10">
                  <c:v>Затрудняюсь ответить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44.876408085680382</c:v>
                </c:pt>
                <c:pt idx="1">
                  <c:v>43.575772224195127</c:v>
                </c:pt>
                <c:pt idx="2">
                  <c:v>35.574823584387033</c:v>
                </c:pt>
                <c:pt idx="3">
                  <c:v>21.476701887611956</c:v>
                </c:pt>
                <c:pt idx="4">
                  <c:v>17.778558427012666</c:v>
                </c:pt>
                <c:pt idx="5">
                  <c:v>17.251322546760203</c:v>
                </c:pt>
                <c:pt idx="6">
                  <c:v>14.824658165080995</c:v>
                </c:pt>
                <c:pt idx="7">
                  <c:v>5.8331093781469461</c:v>
                </c:pt>
                <c:pt idx="8">
                  <c:v>3.9529437063124635</c:v>
                </c:pt>
                <c:pt idx="9">
                  <c:v>1.2921807495717357</c:v>
                </c:pt>
                <c:pt idx="10">
                  <c:v>2.535371749479213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808-4B2E-AF0A-995C258CFC3C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08-4B2E-AF0A-995C258CFC3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Работа на время каникул</c:v>
                </c:pt>
                <c:pt idx="1">
                  <c:v>Постоянная работа по рабочим дням неполный день</c:v>
                </c:pt>
                <c:pt idx="2">
                  <c:v>Постоянная работа по вечерам в будни</c:v>
                </c:pt>
                <c:pt idx="3">
                  <c:v>Постоянная работа по выходным</c:v>
                </c:pt>
                <c:pt idx="4">
                  <c:v>Разовая работа во время учебного года</c:v>
                </c:pt>
                <c:pt idx="5">
                  <c:v>Постоянная работа по сменному графику (например, сутки через трое)</c:v>
                </c:pt>
                <c:pt idx="6">
                  <c:v>Постоянная работа по рабочим дням полный день</c:v>
                </c:pt>
                <c:pt idx="7">
                  <c:v>Другое </c:v>
                </c:pt>
                <c:pt idx="8">
                  <c:v>Не хочу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29.84324356318206</c:v>
                </c:pt>
                <c:pt idx="1">
                  <c:v>29.614785513217704</c:v>
                </c:pt>
                <c:pt idx="2">
                  <c:v>27.076410407677947</c:v>
                </c:pt>
                <c:pt idx="3">
                  <c:v>22.857075336318353</c:v>
                </c:pt>
                <c:pt idx="4">
                  <c:v>20.872164216256117</c:v>
                </c:pt>
                <c:pt idx="5">
                  <c:v>18.179096383306579</c:v>
                </c:pt>
                <c:pt idx="6">
                  <c:v>10.577467643771245</c:v>
                </c:pt>
                <c:pt idx="7">
                  <c:v>1.9889948244163738</c:v>
                </c:pt>
                <c:pt idx="8">
                  <c:v>12.821255608089201</c:v>
                </c:pt>
                <c:pt idx="9">
                  <c:v>1.5976223996577876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14590833424522"/>
          <c:y val="5.9657794011074912E-2"/>
          <c:w val="0.46666682026853451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5-483A-B260-A235E36744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85-483A-B260-A235E36744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85-483A-B260-A235E367446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85-483A-B260-A235E367446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85-483A-B260-A235E36744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Временная или постоянная</c:v>
                </c:pt>
                <c:pt idx="1">
                  <c:v>Только временная</c:v>
                </c:pt>
                <c:pt idx="2">
                  <c:v>Только постоянная</c:v>
                </c:pt>
                <c:pt idx="3">
                  <c:v>Другое*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24.187469063222409</c:v>
                </c:pt>
                <c:pt idx="1">
                  <c:v>17.817940048629648</c:v>
                </c:pt>
                <c:pt idx="2">
                  <c:v>42.589598357534179</c:v>
                </c:pt>
                <c:pt idx="3">
                  <c:v>15.404992530613756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85-483A-B260-A235E36744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Хочу заработать дополнительные деньги, но без них смогу выжить</c:v>
                </c:pt>
                <c:pt idx="1">
                  <c:v>Хочу получить профессиональный опыт, чтобы лучше разбираться в своей специальности</c:v>
                </c:pt>
                <c:pt idx="2">
                  <c:v>Хочу получить опыт для резюме, чтобы проще найти работу в будущем</c:v>
                </c:pt>
                <c:pt idx="3">
                  <c:v>Нужны деньги, без работы не смогу выжить</c:v>
                </c:pt>
                <c:pt idx="4">
                  <c:v>Интересно, нравится эта работа</c:v>
                </c:pt>
                <c:pt idx="5">
                  <c:v>Много свободного времени</c:v>
                </c:pt>
                <c:pt idx="6">
                  <c:v>Обязали на учебе</c:v>
                </c:pt>
                <c:pt idx="7">
                  <c:v>Заставили родители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66.160072487869058</c:v>
                </c:pt>
                <c:pt idx="1">
                  <c:v>44.877410025937067</c:v>
                </c:pt>
                <c:pt idx="2">
                  <c:v>42.82605999045758</c:v>
                </c:pt>
                <c:pt idx="3">
                  <c:v>27.090749653150169</c:v>
                </c:pt>
                <c:pt idx="4">
                  <c:v>22.039122186575607</c:v>
                </c:pt>
                <c:pt idx="5">
                  <c:v>9.0700908060545071</c:v>
                </c:pt>
                <c:pt idx="6">
                  <c:v>2.0339037879418234</c:v>
                </c:pt>
                <c:pt idx="7">
                  <c:v>1.5801948887029624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Нет возможности совмещать с учебой</c:v>
                </c:pt>
                <c:pt idx="1">
                  <c:v>Не могу найти вакансию по душе</c:v>
                </c:pt>
                <c:pt idx="2">
                  <c:v>Пока не искал</c:v>
                </c:pt>
                <c:pt idx="3">
                  <c:v>Меня не хотят брать работодатели</c:v>
                </c:pt>
                <c:pt idx="4">
                  <c:v>Против родители</c:v>
                </c:pt>
                <c:pt idx="5">
                  <c:v>Против администрация моего учебного заведения</c:v>
                </c:pt>
                <c:pt idx="6">
                  <c:v>У меня уже есть работа</c:v>
                </c:pt>
                <c:pt idx="7">
                  <c:v>Другое 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65.071015313186734</c:v>
                </c:pt>
                <c:pt idx="1">
                  <c:v>29.798179713564625</c:v>
                </c:pt>
                <c:pt idx="2">
                  <c:v>20.721164166680534</c:v>
                </c:pt>
                <c:pt idx="3">
                  <c:v>10.256920770925968</c:v>
                </c:pt>
                <c:pt idx="4">
                  <c:v>4.9051204714552279</c:v>
                </c:pt>
                <c:pt idx="5">
                  <c:v>4.8988994657384648</c:v>
                </c:pt>
                <c:pt idx="6">
                  <c:v>8.6042363092250405</c:v>
                </c:pt>
                <c:pt idx="7">
                  <c:v>5.092553112969564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легко</c:v>
                </c:pt>
                <c:pt idx="1">
                  <c:v>Скорее легко</c:v>
                </c:pt>
                <c:pt idx="2">
                  <c:v>Скорее сложно</c:v>
                </c:pt>
                <c:pt idx="3">
                  <c:v>Очень сложно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3.9278682441595212</c:v>
                </c:pt>
                <c:pt idx="1">
                  <c:v>31.107127198532339</c:v>
                </c:pt>
                <c:pt idx="2">
                  <c:v>52.039024701333112</c:v>
                </c:pt>
                <c:pt idx="3">
                  <c:v>2.8422119981872522</c:v>
                </c:pt>
                <c:pt idx="4">
                  <c:v>10.083767857787766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Будут отказывать из-за отсутствия опыта работы</c:v>
                </c:pt>
                <c:pt idx="1">
                  <c:v>Мало вакансий, с подходящим уровнем зарплаты</c:v>
                </c:pt>
                <c:pt idx="2">
                  <c:v>Мало вакансий, с подходящим графиком</c:v>
                </c:pt>
                <c:pt idx="3">
                  <c:v>Отсутствие связей, которые помогли бы мне получить работу</c:v>
                </c:pt>
                <c:pt idx="4">
                  <c:v>Неохотно берут студентов</c:v>
                </c:pt>
                <c:pt idx="5">
                  <c:v>Мало вакансий, с хорошими условиями труда</c:v>
                </c:pt>
                <c:pt idx="6">
                  <c:v>Нехватка профессиональных знаний, которые я получил во время учебы</c:v>
                </c:pt>
                <c:pt idx="7">
                  <c:v>Мало вакансий по интересным специальностям</c:v>
                </c:pt>
                <c:pt idx="8">
                  <c:v>Другое 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50.840066526812173</c:v>
                </c:pt>
                <c:pt idx="1">
                  <c:v>38.455448667158244</c:v>
                </c:pt>
                <c:pt idx="2">
                  <c:v>35.49864033931977</c:v>
                </c:pt>
                <c:pt idx="3">
                  <c:v>32.044046812132343</c:v>
                </c:pt>
                <c:pt idx="4">
                  <c:v>31.287662622204177</c:v>
                </c:pt>
                <c:pt idx="5">
                  <c:v>29.845919669859803</c:v>
                </c:pt>
                <c:pt idx="6">
                  <c:v>26.835273302691292</c:v>
                </c:pt>
                <c:pt idx="7">
                  <c:v>19.308054156007262</c:v>
                </c:pt>
                <c:pt idx="8">
                  <c:v>1.0095340823138783</c:v>
                </c:pt>
                <c:pt idx="9">
                  <c:v>2.5708602778656897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Личные качества</c:v>
                </c:pt>
                <c:pt idx="1">
                  <c:v>Удача, случай</c:v>
                </c:pt>
                <c:pt idx="2">
                  <c:v>Личные знакомства</c:v>
                </c:pt>
                <c:pt idx="3">
                  <c:v>Знакомства, рекомендации преподавателей</c:v>
                </c:pt>
                <c:pt idx="4">
                  <c:v>Опыт работы</c:v>
                </c:pt>
                <c:pt idx="5">
                  <c:v>Знакомства, рекомендации родителей</c:v>
                </c:pt>
                <c:pt idx="6">
                  <c:v>Учебные достижения</c:v>
                </c:pt>
                <c:pt idx="7">
                  <c:v>Рекрутинговое агентство</c:v>
                </c:pt>
                <c:pt idx="8">
                  <c:v>Победа/ участие в конкурсе</c:v>
                </c:pt>
                <c:pt idx="9">
                  <c:v>Другое </c:v>
                </c:pt>
                <c:pt idx="10">
                  <c:v>Затрудняюсь ответить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47.721560871429709</c:v>
                </c:pt>
                <c:pt idx="1">
                  <c:v>46.962581963717611</c:v>
                </c:pt>
                <c:pt idx="2">
                  <c:v>40.653548404048443</c:v>
                </c:pt>
                <c:pt idx="3">
                  <c:v>36.425769852652685</c:v>
                </c:pt>
                <c:pt idx="4">
                  <c:v>25.379994124628464</c:v>
                </c:pt>
                <c:pt idx="5">
                  <c:v>23.618371893810508</c:v>
                </c:pt>
                <c:pt idx="6">
                  <c:v>21.395629803793554</c:v>
                </c:pt>
                <c:pt idx="7">
                  <c:v>7.8634471149769674</c:v>
                </c:pt>
                <c:pt idx="8">
                  <c:v>4.7766138470501964</c:v>
                </c:pt>
                <c:pt idx="9">
                  <c:v>1.3590942788448901</c:v>
                </c:pt>
                <c:pt idx="10">
                  <c:v>2.680436963559059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Из сайтов-агрегаторов вакансий (hh.ru, superjob и тому подобных)</c:v>
                </c:pt>
                <c:pt idx="1">
                  <c:v>С сайтов или из соц сетей интересных вам компаний</c:v>
                </c:pt>
                <c:pt idx="2">
                  <c:v>От преподавателей учебного заведения</c:v>
                </c:pt>
                <c:pt idx="3">
                  <c:v>Из групп и пабликов в социальных сетях, собирающих информацию о вакансиях</c:v>
                </c:pt>
                <c:pt idx="4">
                  <c:v>От друзей, знакомых вне своей группы</c:v>
                </c:pt>
                <c:pt idx="5">
                  <c:v>От однокурсников</c:v>
                </c:pt>
                <c:pt idx="6">
                  <c:v>От родителей, родственников</c:v>
                </c:pt>
                <c:pt idx="7">
                  <c:v>От администрации учебного заведения</c:v>
                </c:pt>
                <c:pt idx="8">
                  <c:v>Другое 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62.727730376842324</c:v>
                </c:pt>
                <c:pt idx="1">
                  <c:v>42.463913409586027</c:v>
                </c:pt>
                <c:pt idx="2">
                  <c:v>32.121671649101501</c:v>
                </c:pt>
                <c:pt idx="3">
                  <c:v>28.404912260953246</c:v>
                </c:pt>
                <c:pt idx="4">
                  <c:v>24.569971995752631</c:v>
                </c:pt>
                <c:pt idx="5">
                  <c:v>22.552287997640374</c:v>
                </c:pt>
                <c:pt idx="6">
                  <c:v>19.181049314684611</c:v>
                </c:pt>
                <c:pt idx="7">
                  <c:v>18.244778502025493</c:v>
                </c:pt>
                <c:pt idx="8">
                  <c:v>1.6261189350346441</c:v>
                </c:pt>
                <c:pt idx="9">
                  <c:v>4.0489879504113624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FA2-42F3-8B8B-7D11FFDE06E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Уже имею свое дело</c:v>
                </c:pt>
                <c:pt idx="1">
                  <c:v>Рассматриваю такую возможность, есть серьезные планы</c:v>
                </c:pt>
                <c:pt idx="2">
                  <c:v>Допускаю такой вариант</c:v>
                </c:pt>
                <c:pt idx="3">
                  <c:v>Нет, не хотел бы вести свой бизнес</c:v>
                </c:pt>
                <c:pt idx="4">
                  <c:v>Другое 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2.2948368910431807</c:v>
                </c:pt>
                <c:pt idx="1">
                  <c:v>20.061656529433936</c:v>
                </c:pt>
                <c:pt idx="2">
                  <c:v>57.6085337625493</c:v>
                </c:pt>
                <c:pt idx="3">
                  <c:v>17.565577921834578</c:v>
                </c:pt>
                <c:pt idx="4">
                  <c:v>0.74002072735401103</c:v>
                </c:pt>
                <c:pt idx="5">
                  <c:v>1.7293741677849153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515468668099003"/>
          <c:y val="5.9657794011074912E-2"/>
          <c:w val="0.50265804192178976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00-497A-9C27-6BB9DCC6DC6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00-497A-9C27-6BB9DCC6DC6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00-497A-9C27-6BB9DCC6DC6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000-497A-9C27-6BB9DCC6DC6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000-497A-9C27-6BB9DCC6DC6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000-497A-9C27-6BB9DCC6DC6E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000-497A-9C27-6BB9DCC6DC6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000-497A-9C27-6BB9DCC6DC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12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До сих пор выбираю</c:v>
                </c:pt>
                <c:pt idx="6">
                  <c:v>Затрудняюсь ответить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0.52446583481930531</c:v>
                </c:pt>
                <c:pt idx="1">
                  <c:v>3.1924068168793087</c:v>
                </c:pt>
                <c:pt idx="2">
                  <c:v>1.8027094062620277</c:v>
                </c:pt>
                <c:pt idx="3">
                  <c:v>1.6108593498021522</c:v>
                </c:pt>
                <c:pt idx="4">
                  <c:v>0.54944039838212944</c:v>
                </c:pt>
                <c:pt idx="5">
                  <c:v>65.258079234744258</c:v>
                </c:pt>
                <c:pt idx="6">
                  <c:v>27.062038959110826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000-497A-9C27-6BB9DCC6DC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90-4467-A75A-0824C875405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90-4467-A75A-0824C875405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90-4467-A75A-0824C8754056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90-4467-A75A-0824C8754056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890-4467-A75A-0824C875405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890-4467-A75A-0824C87540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Я планирую работать в сфере, в которой работают или работали мои родители</c:v>
                </c:pt>
                <c:pt idx="1">
                  <c:v>Я планирую работать по профессии, по которой работали мои родителей</c:v>
                </c:pt>
                <c:pt idx="2">
                  <c:v>Я планирую работать в компании/ бизнесе своих родителей</c:v>
                </c:pt>
                <c:pt idx="3">
                  <c:v>Ничего из перечисленного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7.941495356647013</c:v>
                </c:pt>
                <c:pt idx="1">
                  <c:v>5.25713044190086</c:v>
                </c:pt>
                <c:pt idx="2">
                  <c:v>3.2786590915588905</c:v>
                </c:pt>
                <c:pt idx="3">
                  <c:v>81.837662270031487</c:v>
                </c:pt>
                <c:pt idx="4">
                  <c:v>4.0922531420788841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90-4467-A75A-0824C87540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</c:formatCode>
                <c:ptCount val="4"/>
                <c:pt idx="0">
                  <c:v>24.7316860210531</c:v>
                </c:pt>
                <c:pt idx="1">
                  <c:v>16.640184514697697</c:v>
                </c:pt>
                <c:pt idx="2">
                  <c:v>57</c:v>
                </c:pt>
                <c:pt idx="3">
                  <c:v>0.7146401576875393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3-4CCA-BF1E-E9B4255E445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03-4CCA-BF1E-E9B4255E44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03-4CCA-BF1E-E9B4255E445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03-4CCA-BF1E-E9B4255E445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03-4CCA-BF1E-E9B4255E44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03-4CCA-BF1E-E9B4255E44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По своей специальности не мог достаточно зарабатывать</c:v>
                </c:pt>
                <c:pt idx="1">
                  <c:v>Не смог найти работу по специальности</c:v>
                </c:pt>
                <c:pt idx="2">
                  <c:v>Подвернулась вакансия по другой специальности с более выгодными условиями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36.908314121369081</c:v>
                </c:pt>
                <c:pt idx="1">
                  <c:v>34.448822800270975</c:v>
                </c:pt>
                <c:pt idx="2">
                  <c:v>32.689285524098999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03-4CCA-BF1E-E9B4255E44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67444444444444"/>
          <c:y val="2.9257193981688388E-2"/>
          <c:w val="0.3970794444444444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95-42AF-915F-EA69EE83FF4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95-42AF-915F-EA69EE83FF4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95-42AF-915F-EA69EE83FF4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95-42AF-915F-EA69EE83FF4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95-42AF-915F-EA69EE83FF4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E95-42AF-915F-EA69EE83FF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Во время поиска работы</c:v>
                </c:pt>
                <c:pt idx="1">
                  <c:v>После нескольких лет работы</c:v>
                </c:pt>
                <c:pt idx="2">
                  <c:v>На выпускных курсах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26.177562951275629</c:v>
                </c:pt>
                <c:pt idx="1">
                  <c:v>18.267326461654708</c:v>
                </c:pt>
                <c:pt idx="2">
                  <c:v>17.07178467305706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95-42AF-915F-EA69EE83FF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67444444444444"/>
          <c:y val="2.9257193981688388E-2"/>
          <c:w val="0.3970794444444444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6F-4802-8C65-672C659711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6F-4802-8C65-672C6597116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16F-4802-8C65-672C659711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6F-4802-8C65-672C659711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16F-4802-8C65-672C6597116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16F-4802-8C65-672C659711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Самообразование</c:v>
                </c:pt>
                <c:pt idx="1">
                  <c:v>Переподготовка онлайн</c:v>
                </c:pt>
                <c:pt idx="2">
                  <c:v>Стажировка по новой специальности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42.853977856045965</c:v>
                </c:pt>
                <c:pt idx="1">
                  <c:v>16.801892628571032</c:v>
                </c:pt>
                <c:pt idx="2">
                  <c:v>13.533110160289096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16F-4802-8C65-672C659711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4A-4CAF-B526-F821BA7F6D0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4A-4CAF-B526-F821BA7F6D0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4A-4CAF-B526-F821BA7F6D06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B4A-4CAF-B526-F821BA7F6D06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B4A-4CAF-B526-F821BA7F6D0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B4A-4CAF-B526-F821BA7F6D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0</c:formatCode>
                <c:ptCount val="3"/>
                <c:pt idx="0">
                  <c:v>24</c:v>
                </c:pt>
                <c:pt idx="1">
                  <c:v>55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B4A-4CAF-B526-F821BA7F6D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F9-47F5-B6B0-3CE840D192B0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F9-47F5-B6B0-3CE840D192B0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F9-47F5-B6B0-3CE840D192B0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F9-47F5-B6B0-3CE840D192B0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AF9-47F5-B6B0-3CE840D192B0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AF9-47F5-B6B0-3CE840D192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Хочу больше зарабатывать</c:v>
                </c:pt>
                <c:pt idx="1">
                  <c:v>Хочется овладеть новыми, интересными мне знаниями и навыками</c:v>
                </c:pt>
                <c:pt idx="2">
                  <c:v>Хочу попробовать что-то новое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72.972071392602558</c:v>
                </c:pt>
                <c:pt idx="1">
                  <c:v>57.059833698619784</c:v>
                </c:pt>
                <c:pt idx="2">
                  <c:v>36.064113115709887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AF9-47F5-B6B0-3CE840D192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67444444444444"/>
          <c:y val="2.9257193981688388E-2"/>
          <c:w val="0.3970794444444444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B9-47C7-912C-2B0C8C7A81D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B9-47C7-912C-2B0C8C7A81D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B9-47C7-912C-2B0C8C7A81D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BB9-47C7-912C-2B0C8C7A81D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BB9-47C7-912C-2B0C8C7A81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BB9-47C7-912C-2B0C8C7A81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Самообразование</c:v>
                </c:pt>
                <c:pt idx="1">
                  <c:v>Курсы переподготовки онлайн</c:v>
                </c:pt>
                <c:pt idx="2">
                  <c:v>Стажировка по новой специальности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41.455515829670347</c:v>
                </c:pt>
                <c:pt idx="1">
                  <c:v>38.624180601450021</c:v>
                </c:pt>
                <c:pt idx="2">
                  <c:v>29.420374241537534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BB9-47C7-912C-2B0C8C7A8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6.2653580241106274E-2"/>
          <c:w val="0.46306769810320891"/>
          <c:h val="0.87469283951778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 самым высоким доходом</c:v>
                </c:pt>
                <c:pt idx="1">
                  <c:v>С наиболее удобным графиком</c:v>
                </c:pt>
                <c:pt idx="2">
                  <c:v>С наиболее комфортными условиями труда</c:v>
                </c:pt>
                <c:pt idx="3">
                  <c:v>Где есть возможность профессионально развиваться, проходить обучение</c:v>
                </c:pt>
                <c:pt idx="4">
                  <c:v>С лучшими перспективами карьерного роста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77.963156673366981</c:v>
                </c:pt>
                <c:pt idx="1">
                  <c:v>54.901993432061019</c:v>
                </c:pt>
                <c:pt idx="2">
                  <c:v>52.730588943936134</c:v>
                </c:pt>
                <c:pt idx="3">
                  <c:v>44.887840937187754</c:v>
                </c:pt>
                <c:pt idx="4">
                  <c:v>42.291957059683611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3-4718-B546-207C5F45C1FC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3-4718-B546-207C5F45C1F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63-4718-B546-207C5F45C1FC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63-4718-B546-207C5F45C1F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63-4718-B546-207C5F45C1F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63-4718-B546-207C5F45C1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Нужен</c:v>
                </c:pt>
                <c:pt idx="1">
                  <c:v>Не нужен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82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63-4718-B546-207C5F45C1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Лист1!$A$2:$A$17</c:f>
              <c:strCache>
                <c:ptCount val="16"/>
                <c:pt idx="0">
                  <c:v>Экскурсии на предприятия и места работы</c:v>
                </c:pt>
                <c:pt idx="1">
                  <c:v>Рекомендации родителей</c:v>
                </c:pt>
                <c:pt idx="2">
                  <c:v>Фильмы</c:v>
                </c:pt>
                <c:pt idx="3">
                  <c:v>Знаменитые люди, которых Вы уважаете</c:v>
                </c:pt>
                <c:pt idx="4">
                  <c:v>Личные предпочтения, то, чем вам хотелось заниматься</c:v>
                </c:pt>
                <c:pt idx="5">
                  <c:v>Рассказы учителей</c:v>
                </c:pt>
                <c:pt idx="6">
                  <c:v>Форумы, обсуждения в интернете</c:v>
                </c:pt>
                <c:pt idx="7">
                  <c:v>Советы репетиторов</c:v>
                </c:pt>
                <c:pt idx="8">
                  <c:v>Пример других людей</c:v>
                </c:pt>
                <c:pt idx="9">
                  <c:v>Результаты профориетанционных тестов</c:v>
                </c:pt>
                <c:pt idx="10">
                  <c:v>Место жительства и возможности трудоустройства в нем</c:v>
                </c:pt>
                <c:pt idx="11">
                  <c:v>Личный опыт</c:v>
                </c:pt>
                <c:pt idx="12">
                  <c:v>Рассказы старших друзей, знакомых</c:v>
                </c:pt>
                <c:pt idx="13">
                  <c:v>Пример родителей</c:v>
                </c:pt>
                <c:pt idx="14">
                  <c:v>Профориентационные лекции</c:v>
                </c:pt>
                <c:pt idx="15">
                  <c:v>Затрудняюсь ответить</c:v>
                </c:pt>
              </c:strCache>
            </c:strRef>
          </c:cat>
          <c:val>
            <c:numRef>
              <c:f>Лист1!$B$2:$B$17</c:f>
              <c:numCache>
                <c:formatCode>0</c:formatCode>
                <c:ptCount val="16"/>
                <c:pt idx="0">
                  <c:v>19.248493314216486</c:v>
                </c:pt>
                <c:pt idx="1">
                  <c:v>15.831426720118303</c:v>
                </c:pt>
                <c:pt idx="2">
                  <c:v>15.612009248156578</c:v>
                </c:pt>
                <c:pt idx="3">
                  <c:v>13.494086125739591</c:v>
                </c:pt>
                <c:pt idx="4">
                  <c:v>11.774075786130359</c:v>
                </c:pt>
                <c:pt idx="5">
                  <c:v>10.793088030375996</c:v>
                </c:pt>
                <c:pt idx="6">
                  <c:v>10.057286001394626</c:v>
                </c:pt>
                <c:pt idx="7">
                  <c:v>8.6948876267064055</c:v>
                </c:pt>
                <c:pt idx="8">
                  <c:v>8.2265716318912183</c:v>
                </c:pt>
                <c:pt idx="9">
                  <c:v>7.2749307372421876</c:v>
                </c:pt>
                <c:pt idx="10">
                  <c:v>6.9543697806890572</c:v>
                </c:pt>
                <c:pt idx="11">
                  <c:v>5.6942291109987107</c:v>
                </c:pt>
                <c:pt idx="12">
                  <c:v>4.5993072309183987</c:v>
                </c:pt>
                <c:pt idx="13">
                  <c:v>4.5687711048814998</c:v>
                </c:pt>
                <c:pt idx="14">
                  <c:v>3.8696264184965452</c:v>
                </c:pt>
                <c:pt idx="15">
                  <c:v>1.1238553603270829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6.2653580241106274E-2"/>
          <c:w val="0.46306769810320891"/>
          <c:h val="0.87469283951778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96-48FE-90BB-2E33BFB1E4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96-48FE-90BB-2E33BFB1E4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96-48FE-90BB-2E33BFB1E4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96-48FE-90BB-2E33BFB1E4D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A96-48FE-90BB-2E33BFB1E4D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A96-48FE-90BB-2E33BFB1E4D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A96-48FE-90BB-2E33BFB1E4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Делиться опытом, давать рекомендации по рабочим задачам</c:v>
                </c:pt>
                <c:pt idx="1">
                  <c:v>Давать обратную связь о выполненной работе</c:v>
                </c:pt>
                <c:pt idx="2">
                  <c:v>Обучать выполнению рабочих задач</c:v>
                </c:pt>
                <c:pt idx="3">
                  <c:v>Оказывать моральную, психологическую поддержку</c:v>
                </c:pt>
                <c:pt idx="4">
                  <c:v>Рассказывать об истории и устройстве компании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69</c:v>
                </c:pt>
                <c:pt idx="1">
                  <c:v>45</c:v>
                </c:pt>
                <c:pt idx="2">
                  <c:v>38</c:v>
                </c:pt>
                <c:pt idx="3">
                  <c:v>19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A96-48FE-90BB-2E33BFB1E4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Работаю по специальности, по которой учился</c:v>
                </c:pt>
                <c:pt idx="1">
                  <c:v>Работаю специальности близкой (смежной) той, по которой учился</c:v>
                </c:pt>
                <c:pt idx="2">
                  <c:v>Работал по специальности, по которой учился или смежной, но сейчас работаю по другой</c:v>
                </c:pt>
                <c:pt idx="3">
                  <c:v>Никогда не работал по специальности или смежной с ней</c:v>
                </c:pt>
                <c:pt idx="4">
                  <c:v>Другое 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28.474153235670236</c:v>
                </c:pt>
                <c:pt idx="1">
                  <c:v>29.112325835662688</c:v>
                </c:pt>
                <c:pt idx="2">
                  <c:v>16.640184514697697</c:v>
                </c:pt>
                <c:pt idx="3">
                  <c:v>24.7316860210531</c:v>
                </c:pt>
                <c:pt idx="4">
                  <c:v>0.7146401576875393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E2-4EA2-9B3E-1795AC10E8B3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E2-4EA2-9B3E-1795AC10E8B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E2-4EA2-9B3E-1795AC10E8B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E2-4EA2-9B3E-1795AC10E8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Работал</c:v>
                </c:pt>
                <c:pt idx="1">
                  <c:v>Не работал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61.119173878939669</c:v>
                </c:pt>
                <c:pt idx="1">
                  <c:v>37.178155033416559</c:v>
                </c:pt>
                <c:pt idx="2">
                  <c:v>1.7026710876437468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EE2-4EA2-9B3E-1795AC10E8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4">
                <a:alpha val="99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 по специальности ниже ожидаемого</c:v>
                </c:pt>
                <c:pt idx="1">
                  <c:v>Захотелось попробовать что-то новое (новую специальность)</c:v>
                </c:pt>
                <c:pt idx="2">
                  <c:v>Разонравилась специальность</c:v>
                </c:pt>
                <c:pt idx="3">
                  <c:v>Не могу найти новую работу по специальности</c:v>
                </c:pt>
                <c:pt idx="4">
                  <c:v>Из-за появления потребности работать удаленно</c:v>
                </c:pt>
                <c:pt idx="5">
                  <c:v>Другое 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55.028790820801362</c:v>
                </c:pt>
                <c:pt idx="1">
                  <c:v>51.806905985235495</c:v>
                </c:pt>
                <c:pt idx="2">
                  <c:v>33.132513772328323</c:v>
                </c:pt>
                <c:pt idx="3">
                  <c:v>11.320803524055291</c:v>
                </c:pt>
                <c:pt idx="4">
                  <c:v>10.863406833540372</c:v>
                </c:pt>
                <c:pt idx="5" formatCode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2968F">
                <a:alpha val="99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68F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E2-4994-B19C-A1AA31129531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E2-4994-B19C-A1AA31129531}"/>
              </c:ext>
            </c:extLst>
          </c:dPt>
          <c:dPt>
            <c:idx val="2"/>
            <c:invertIfNegative val="0"/>
            <c:bubble3D val="0"/>
            <c:spPr>
              <a:solidFill>
                <a:srgbClr val="F2968F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E2-4994-B19C-A1AA31129531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E2-4994-B19C-A1AA31129531}"/>
              </c:ext>
            </c:extLst>
          </c:dPt>
          <c:dPt>
            <c:idx val="16"/>
            <c:invertIfNegative val="0"/>
            <c:bubble3D val="0"/>
            <c:spPr>
              <a:solidFill>
                <a:srgbClr val="F2968F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CE2-4994-B19C-A1AA311295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По своей специальности не мог достаточно зарабатывать</c:v>
                </c:pt>
                <c:pt idx="1">
                  <c:v>Не смог найти работу по специальности</c:v>
                </c:pt>
                <c:pt idx="2">
                  <c:v>Подвернулась вакансия по другой специальности с более выгодными условиями</c:v>
                </c:pt>
                <c:pt idx="3">
                  <c:v>Понял(а), что эта специальность «не моё», не подходит мне</c:v>
                </c:pt>
                <c:pt idx="4">
                  <c:v>Стало интересно другое направление</c:v>
                </c:pt>
                <c:pt idx="5">
                  <c:v>Просто не хотел</c:v>
                </c:pt>
                <c:pt idx="6">
                  <c:v>Другое </c:v>
                </c:pt>
                <c:pt idx="7">
                  <c:v>Затрудняюсь ответить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36.908314121369081</c:v>
                </c:pt>
                <c:pt idx="1">
                  <c:v>34.448822800270975</c:v>
                </c:pt>
                <c:pt idx="2">
                  <c:v>32.689285524098999</c:v>
                </c:pt>
                <c:pt idx="3">
                  <c:v>32.450339818422762</c:v>
                </c:pt>
                <c:pt idx="4">
                  <c:v>23.595615474400525</c:v>
                </c:pt>
                <c:pt idx="5">
                  <c:v>13.966757827142116</c:v>
                </c:pt>
                <c:pt idx="6" formatCode="0">
                  <c:v>5.2755154398251412</c:v>
                </c:pt>
                <c:pt idx="7" formatCode="0">
                  <c:v>1.2495189128584523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CE2-4994-B19C-A1AA311295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При поступлении в учебное заведение</c:v>
                </c:pt>
                <c:pt idx="1">
                  <c:v>На первых курсах учебного заведения</c:v>
                </c:pt>
                <c:pt idx="2">
                  <c:v>На выпускных курсах учебного заведения</c:v>
                </c:pt>
                <c:pt idx="3">
                  <c:v>Во время поиска работы</c:v>
                </c:pt>
                <c:pt idx="4">
                  <c:v>Когда только начали работать по специальности</c:v>
                </c:pt>
                <c:pt idx="5">
                  <c:v>После нескольких лет работы по специальности</c:v>
                </c:pt>
                <c:pt idx="6">
                  <c:v>Другое </c:v>
                </c:pt>
                <c:pt idx="7">
                  <c:v>Затрудняюсь ответить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7.2459326567438174</c:v>
                </c:pt>
                <c:pt idx="1">
                  <c:v>13.784357136186999</c:v>
                </c:pt>
                <c:pt idx="2">
                  <c:v>17.07178467305706</c:v>
                </c:pt>
                <c:pt idx="3">
                  <c:v>26.177562951275629</c:v>
                </c:pt>
                <c:pt idx="4">
                  <c:v>10.452630009758161</c:v>
                </c:pt>
                <c:pt idx="5">
                  <c:v>18.267326461654708</c:v>
                </c:pt>
                <c:pt idx="6">
                  <c:v>1.3516210912711439</c:v>
                </c:pt>
                <c:pt idx="7">
                  <c:v>5.6487850200524896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2.2517381202682051E-2"/>
          <c:w val="0.46628023420736409"/>
          <c:h val="0.925046600174916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E2-4EA2-9B3E-1795AC10E8B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E2-4EA2-9B3E-1795AC10E8B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E2-4EA2-9B3E-1795AC10E8B3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EE3-4627-94DC-1D8F259B8A3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E2-4EA2-9B3E-1795AC10E8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Не было финансовых ресурсов</c:v>
                </c:pt>
                <c:pt idx="1">
                  <c:v>Не знал, чего бы мне хотелось</c:v>
                </c:pt>
                <c:pt idx="2">
                  <c:v>Не думал об этом</c:v>
                </c:pt>
                <c:pt idx="3">
                  <c:v>Настаивали родители</c:v>
                </c:pt>
                <c:pt idx="4">
                  <c:v>Не знал, с чем в реальности столкнусь на работе</c:v>
                </c:pt>
                <c:pt idx="5">
                  <c:v>Не знал о доступных альтернативах</c:v>
                </c:pt>
                <c:pt idx="6">
                  <c:v>Опасался не поступить</c:v>
                </c:pt>
                <c:pt idx="7">
                  <c:v>Хотел, но не смог сменить специальность</c:v>
                </c:pt>
                <c:pt idx="8">
                  <c:v>Была нужна отсрочка от армии</c:v>
                </c:pt>
                <c:pt idx="9">
                  <c:v>Другое </c:v>
                </c:pt>
                <c:pt idx="10">
                  <c:v>Затрудняюсь ответить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40.923430209153992</c:v>
                </c:pt>
                <c:pt idx="1">
                  <c:v>37.338187116269538</c:v>
                </c:pt>
                <c:pt idx="2">
                  <c:v>29.92542513978087</c:v>
                </c:pt>
                <c:pt idx="3">
                  <c:v>21.430602382947278</c:v>
                </c:pt>
                <c:pt idx="4">
                  <c:v>21.012008851062777</c:v>
                </c:pt>
                <c:pt idx="5">
                  <c:v>20.619658389616557</c:v>
                </c:pt>
                <c:pt idx="6">
                  <c:v>15.356900088181273</c:v>
                </c:pt>
                <c:pt idx="7">
                  <c:v>13.963387973495543</c:v>
                </c:pt>
                <c:pt idx="8">
                  <c:v>12.823995969485313</c:v>
                </c:pt>
                <c:pt idx="9">
                  <c:v>2.648241256349614</c:v>
                </c:pt>
                <c:pt idx="10">
                  <c:v>3.0408229014257193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EE2-4EA2-9B3E-1795AC10E8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CE2-4CCB-8808-752B391B4CC4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E2-4CCB-8808-752B391B4CC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Занимался самообразованием</c:v>
                </c:pt>
                <c:pt idx="1">
                  <c:v>Прошел курсы переподготовки онлайн</c:v>
                </c:pt>
                <c:pt idx="2">
                  <c:v>Прошел стажировку по новой специальности</c:v>
                </c:pt>
                <c:pt idx="3">
                  <c:v>Прошел курсы переподготовки (оффлайн)</c:v>
                </c:pt>
                <c:pt idx="4">
                  <c:v>Получил высшее образование</c:v>
                </c:pt>
                <c:pt idx="5">
                  <c:v>Получил среднее-специальное образование</c:v>
                </c:pt>
                <c:pt idx="6">
                  <c:v>Другое </c:v>
                </c:pt>
                <c:pt idx="7">
                  <c:v>Просто начал работать по другой специальности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42.853977856045965</c:v>
                </c:pt>
                <c:pt idx="1">
                  <c:v>16.801892628571032</c:v>
                </c:pt>
                <c:pt idx="2">
                  <c:v>13.533110160289096</c:v>
                </c:pt>
                <c:pt idx="3">
                  <c:v>13.213031392666764</c:v>
                </c:pt>
                <c:pt idx="4">
                  <c:v>4.7652234323094831</c:v>
                </c:pt>
                <c:pt idx="5">
                  <c:v>0.52362182213236907</c:v>
                </c:pt>
                <c:pt idx="6">
                  <c:v>3.3379873460572442</c:v>
                </c:pt>
                <c:pt idx="7">
                  <c:v>30.611644661007841</c:v>
                </c:pt>
                <c:pt idx="8">
                  <c:v>7.6582924438119786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Уже нахожусь в процессе получения новой специальности</c:v>
                </c:pt>
                <c:pt idx="1">
                  <c:v>Хочу, и срою конкретные планы</c:v>
                </c:pt>
                <c:pt idx="2">
                  <c:v>Хочу, но пока не строю конкретные планы</c:v>
                </c:pt>
                <c:pt idx="3">
                  <c:v>Допускаю такую возможность в будущем</c:v>
                </c:pt>
                <c:pt idx="4">
                  <c:v>Пока не хочу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9.9442364637805252</c:v>
                </c:pt>
                <c:pt idx="1">
                  <c:v>13.621724689815359</c:v>
                </c:pt>
                <c:pt idx="2">
                  <c:v>21.376249723928876</c:v>
                </c:pt>
                <c:pt idx="3">
                  <c:v>33.561809968830751</c:v>
                </c:pt>
                <c:pt idx="4">
                  <c:v>20.613147774530574</c:v>
                </c:pt>
                <c:pt idx="5">
                  <c:v>0.88283137911398057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2.2517381202682051E-2"/>
          <c:w val="0.46628023420736409"/>
          <c:h val="0.925046600174916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E2-4EA2-9B3E-1795AC10E8B3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E2-4EA2-9B3E-1795AC10E8B3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E2-4EA2-9B3E-1795AC10E8B3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E2-4EA2-9B3E-1795AC10E8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Хочу больше зарабатывать</c:v>
                </c:pt>
                <c:pt idx="1">
                  <c:v>Хочется овладеть новыми, интересными мне знаниями и навыками</c:v>
                </c:pt>
                <c:pt idx="2">
                  <c:v>Хочу попробовать что-то новое</c:v>
                </c:pt>
                <c:pt idx="3">
                  <c:v>Хочу иметь возможность работать удаленно</c:v>
                </c:pt>
                <c:pt idx="4">
                  <c:v>Хочу приносить больше пользы обществу</c:v>
                </c:pt>
                <c:pt idx="5">
                  <c:v>Не нравится содержание работы, которую сейчас выполняю</c:v>
                </c:pt>
                <c:pt idx="6">
                  <c:v>Больше не могу работать по моей специальности, в связи с физическими или иными ограничениями</c:v>
                </c:pt>
                <c:pt idx="7">
                  <c:v>Другое 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72.972071392602558</c:v>
                </c:pt>
                <c:pt idx="1">
                  <c:v>57.059833698619784</c:v>
                </c:pt>
                <c:pt idx="2">
                  <c:v>36.064113115709887</c:v>
                </c:pt>
                <c:pt idx="3">
                  <c:v>26.64057415163624</c:v>
                </c:pt>
                <c:pt idx="4">
                  <c:v>22.221004216710519</c:v>
                </c:pt>
                <c:pt idx="5">
                  <c:v>15.191540779984647</c:v>
                </c:pt>
                <c:pt idx="6">
                  <c:v>6.2656834967074566</c:v>
                </c:pt>
                <c:pt idx="7">
                  <c:v>2.8997935654016014</c:v>
                </c:pt>
                <c:pt idx="8">
                  <c:v>1.8547201351465978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EE2-4EA2-9B3E-1795AC10E8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E1C-409C-9ADD-69AAE196B852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A4D-4F86-8CC0-6DAE12649D6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Сложно найти вузы, соответствующие моим интересам</c:v>
                </c:pt>
                <c:pt idx="1">
                  <c:v>У меня есть приоритеты, но я не знаю, что мне подойдет</c:v>
                </c:pt>
                <c:pt idx="2">
                  <c:v>Не хватает информации о различных профессиях</c:v>
                </c:pt>
                <c:pt idx="3">
                  <c:v>Нет поддержки родителей</c:v>
                </c:pt>
                <c:pt idx="4">
                  <c:v>Не знаю кем я могу стать, какие возможности у меня есть</c:v>
                </c:pt>
                <c:pt idx="5">
                  <c:v>Не хватает информации о перспективах трудоустройствах по разным специальностям</c:v>
                </c:pt>
                <c:pt idx="6">
                  <c:v>Мне сложно сформулировать свои приоритеты</c:v>
                </c:pt>
                <c:pt idx="7">
                  <c:v>Затрудняюсь ответить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19.184427255750794</c:v>
                </c:pt>
                <c:pt idx="1">
                  <c:v>16.779355530090832</c:v>
                </c:pt>
                <c:pt idx="2">
                  <c:v>13.516276207452682</c:v>
                </c:pt>
                <c:pt idx="3">
                  <c:v>10.660075014854431</c:v>
                </c:pt>
                <c:pt idx="4">
                  <c:v>7.7811173711909056</c:v>
                </c:pt>
                <c:pt idx="5">
                  <c:v>8.387374267888978</c:v>
                </c:pt>
                <c:pt idx="6">
                  <c:v>4.5404332187420451</c:v>
                </c:pt>
                <c:pt idx="7">
                  <c:v>19.150941134029377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CE2-4CCB-8808-752B391B4CC4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E2-4CCB-8808-752B391B4CC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Самообразование</c:v>
                </c:pt>
                <c:pt idx="1">
                  <c:v>Курсы переподготовки онлайн</c:v>
                </c:pt>
                <c:pt idx="2">
                  <c:v>Стажировка по новой специальности</c:v>
                </c:pt>
                <c:pt idx="3">
                  <c:v>Курсы переподготовки (оффлайн)</c:v>
                </c:pt>
                <c:pt idx="4">
                  <c:v>Высшее образование</c:v>
                </c:pt>
                <c:pt idx="5">
                  <c:v>Среднее-специальное образование</c:v>
                </c:pt>
                <c:pt idx="6">
                  <c:v>Другое </c:v>
                </c:pt>
                <c:pt idx="7">
                  <c:v>Просто начать работать на другой специальности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41.455515829670347</c:v>
                </c:pt>
                <c:pt idx="1">
                  <c:v>38.624180601450021</c:v>
                </c:pt>
                <c:pt idx="2">
                  <c:v>29.420374241537534</c:v>
                </c:pt>
                <c:pt idx="3">
                  <c:v>23.707745593318478</c:v>
                </c:pt>
                <c:pt idx="4">
                  <c:v>17.744468500463974</c:v>
                </c:pt>
                <c:pt idx="5">
                  <c:v>4.8437424371827262</c:v>
                </c:pt>
                <c:pt idx="6">
                  <c:v>1.3495384701434021</c:v>
                </c:pt>
                <c:pt idx="7">
                  <c:v>6.2129179739643501</c:v>
                </c:pt>
                <c:pt idx="8">
                  <c:v>3.8002294418653704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3.0172730203035285E-2"/>
          <c:w val="0.46628023420736409"/>
          <c:h val="0.917391589211215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81-4FED-86A0-6453D36DEAF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81-4FED-86A0-6453D36DEAF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81-4FED-86A0-6453D36DEAF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81-4FED-86A0-6453D36DEAF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81-4FED-86A0-6453D36DEAF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C81-4FED-86A0-6453D36DEAFD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C81-4FED-86A0-6453D36DEAF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C81-4FED-86A0-6453D36DEA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IT, программирование</c:v>
                </c:pt>
                <c:pt idx="1">
                  <c:v>Искусство, дизайн, художественные промыслы, архитектура, музыка</c:v>
                </c:pt>
                <c:pt idx="2">
                  <c:v>Рабочие специальности (кроме строительства)</c:v>
                </c:pt>
                <c:pt idx="3">
                  <c:v>Экономические специальности (экономика, бухгалтерия и т.п.)</c:v>
                </c:pt>
                <c:pt idx="4">
                  <c:v>Строительство</c:v>
                </c:pt>
                <c:pt idx="5">
                  <c:v>Медицина, фармацевтика (включая психологию)</c:v>
                </c:pt>
                <c:pt idx="6">
                  <c:v>Сервис и туризм</c:v>
                </c:pt>
                <c:pt idx="7">
                  <c:v>Менеджмент, управление персоналом</c:v>
                </c:pt>
                <c:pt idx="8">
                  <c:v>Педагогика, наука и образование</c:v>
                </c:pt>
                <c:pt idx="9">
                  <c:v>Гуманитарные науки (в том числе иностранный язык)</c:v>
                </c:pt>
                <c:pt idx="10">
                  <c:v>Другое </c:v>
                </c:pt>
                <c:pt idx="11">
                  <c:v>Затрудняюсь ответить</c:v>
                </c:pt>
              </c:strCache>
            </c:strRef>
          </c:cat>
          <c:val>
            <c:numRef>
              <c:f>Лист1!$B$2:$B$13</c:f>
              <c:numCache>
                <c:formatCode>0</c:formatCode>
                <c:ptCount val="12"/>
                <c:pt idx="0">
                  <c:v>35.672572955551075</c:v>
                </c:pt>
                <c:pt idx="1">
                  <c:v>11.648623176038269</c:v>
                </c:pt>
                <c:pt idx="2">
                  <c:v>10.554598457426756</c:v>
                </c:pt>
                <c:pt idx="3">
                  <c:v>7.8157526418523062</c:v>
                </c:pt>
                <c:pt idx="4">
                  <c:v>4.5666863886929372</c:v>
                </c:pt>
                <c:pt idx="5">
                  <c:v>4.0056066609365075</c:v>
                </c:pt>
                <c:pt idx="6">
                  <c:v>3.4149015311866857</c:v>
                </c:pt>
                <c:pt idx="7">
                  <c:v>2.3032469361003924</c:v>
                </c:pt>
                <c:pt idx="8">
                  <c:v>1.681948081622908</c:v>
                </c:pt>
                <c:pt idx="9">
                  <c:v>1.5171336436244138</c:v>
                </c:pt>
                <c:pt idx="10">
                  <c:v>8.209910599537368</c:v>
                </c:pt>
                <c:pt idx="11">
                  <c:v>8.6090189274305029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C81-4FED-86A0-6453D36DEA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 том же населенном пункте</c:v>
                </c:pt>
                <c:pt idx="1">
                  <c:v>В другом населенном пункте в том же регионе</c:v>
                </c:pt>
                <c:pt idx="2">
                  <c:v>В другом регионе России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42.502784200508835</c:v>
                </c:pt>
                <c:pt idx="1">
                  <c:v>24.812390779694745</c:v>
                </c:pt>
                <c:pt idx="2">
                  <c:v>31.381115062942037</c:v>
                </c:pt>
                <c:pt idx="3">
                  <c:v>1.3037099568543689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1.6492632923234017E-2"/>
          <c:w val="0.46628023420736409"/>
          <c:h val="0.967014734153532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CDDE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62-4929-A248-7607FF8F12AD}"/>
              </c:ext>
            </c:extLst>
          </c:dPt>
          <c:dPt>
            <c:idx val="1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62-4929-A248-7607FF8F12AD}"/>
              </c:ext>
            </c:extLst>
          </c:dPt>
          <c:dPt>
            <c:idx val="4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122-4CB0-8B29-5B3CCB62ABF3}"/>
              </c:ext>
            </c:extLst>
          </c:dPt>
          <c:dPt>
            <c:idx val="5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122-4CB0-8B29-5B3CCB62ABF3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562-4929-A248-7607FF8F12AD}"/>
              </c:ext>
            </c:extLst>
          </c:dPt>
          <c:dPt>
            <c:idx val="16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562-4929-A248-7607FF8F12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Выше доход</c:v>
                </c:pt>
                <c:pt idx="1">
                  <c:v>Больше карьерных перспектив</c:v>
                </c:pt>
                <c:pt idx="2">
                  <c:v>Не было работы по моей специальности</c:v>
                </c:pt>
                <c:pt idx="3">
                  <c:v>Лучше условия труда</c:v>
                </c:pt>
                <c:pt idx="4">
                  <c:v>Выше уровень комфорта, удобнее жить</c:v>
                </c:pt>
                <c:pt idx="5">
                  <c:v>Интереснее жить, больше событий</c:v>
                </c:pt>
                <c:pt idx="6">
                  <c:v>Лучше климат</c:v>
                </c:pt>
                <c:pt idx="7">
                  <c:v>Вышла замуж/ женился</c:v>
                </c:pt>
                <c:pt idx="8">
                  <c:v>Переехали родители/ семья</c:v>
                </c:pt>
                <c:pt idx="9">
                  <c:v>Хотел поменять окружение, познакомиться с новыми людьми</c:v>
                </c:pt>
                <c:pt idx="10">
                  <c:v>Другое </c:v>
                </c:pt>
                <c:pt idx="11">
                  <c:v>Затрудняюсь ответить</c:v>
                </c:pt>
              </c:strCache>
            </c:strRef>
          </c:cat>
          <c:val>
            <c:numRef>
              <c:f>Лист1!$B$2:$B$13</c:f>
              <c:numCache>
                <c:formatCode>#,##0</c:formatCode>
                <c:ptCount val="12"/>
                <c:pt idx="0">
                  <c:v>50.060941673741638</c:v>
                </c:pt>
                <c:pt idx="1">
                  <c:v>41.736620501131391</c:v>
                </c:pt>
                <c:pt idx="2">
                  <c:v>15.656359377207917</c:v>
                </c:pt>
                <c:pt idx="3" formatCode="0">
                  <c:v>14.278216581581679</c:v>
                </c:pt>
                <c:pt idx="4">
                  <c:v>37.15228564254928</c:v>
                </c:pt>
                <c:pt idx="5">
                  <c:v>22.113588195852341</c:v>
                </c:pt>
                <c:pt idx="6" formatCode="0">
                  <c:v>13.912472680268261</c:v>
                </c:pt>
                <c:pt idx="7" formatCode="0">
                  <c:v>13.427431008456207</c:v>
                </c:pt>
                <c:pt idx="8" formatCode="0">
                  <c:v>10.218812410897382</c:v>
                </c:pt>
                <c:pt idx="9" formatCode="0">
                  <c:v>9.2573566337368938</c:v>
                </c:pt>
                <c:pt idx="10" formatCode="0">
                  <c:v>12</c:v>
                </c:pt>
                <c:pt idx="11" formatCode="0">
                  <c:v>2.1192612940648377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62-4929-A248-7607FF8F12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E3-482B-8079-4D01A8E7FC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3-482B-8079-4D01A8E7FC9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CE3-482B-8079-4D01A8E7FC9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CE3-482B-8079-4D01A8E7FC9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CE3-482B-8079-4D01A8E7FC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С самым высоким доходом</c:v>
                </c:pt>
                <c:pt idx="1">
                  <c:v>С наиболее удобным графиком</c:v>
                </c:pt>
                <c:pt idx="2">
                  <c:v>С наиболее комфортными условиями труда</c:v>
                </c:pt>
                <c:pt idx="3">
                  <c:v>Где есть возможность профессионально развиваться, проходить обучение</c:v>
                </c:pt>
                <c:pt idx="4">
                  <c:v>С лучшими перспективами карьерного роста</c:v>
                </c:pt>
                <c:pt idx="5">
                  <c:v>С лучшим социальным пакетом </c:v>
                </c:pt>
                <c:pt idx="6">
                  <c:v>Где больше возможностей реализовать свои идеи</c:v>
                </c:pt>
                <c:pt idx="7">
                  <c:v>С самым дружным коллективом</c:v>
                </c:pt>
                <c:pt idx="8">
                  <c:v>С возможностью много путешествовать</c:v>
                </c:pt>
                <c:pt idx="9">
                  <c:v>С возможностью общаться с интересными людьми</c:v>
                </c:pt>
                <c:pt idx="10">
                  <c:v>Самую стабильную, с которой не могут уволить</c:v>
                </c:pt>
                <c:pt idx="11">
                  <c:v>Физически нетяжелую</c:v>
                </c:pt>
                <c:pt idx="12">
                  <c:v>С наиболее амбициозными проектами</c:v>
                </c:pt>
                <c:pt idx="13">
                  <c:v>Где больше возможностей помогать людям</c:v>
                </c:pt>
                <c:pt idx="14">
                  <c:v>Где больше ответственности</c:v>
                </c:pt>
                <c:pt idx="15">
                  <c:v>Другое </c:v>
                </c:pt>
                <c:pt idx="16">
                  <c:v>Затрудняюсь ответить</c:v>
                </c:pt>
              </c:strCache>
            </c:strRef>
          </c:cat>
          <c:val>
            <c:numRef>
              <c:f>Лист1!$B$2:$B$18</c:f>
              <c:numCache>
                <c:formatCode>#,##0</c:formatCode>
                <c:ptCount val="17"/>
                <c:pt idx="0">
                  <c:v>77.963156673366981</c:v>
                </c:pt>
                <c:pt idx="1">
                  <c:v>54.901993432061019</c:v>
                </c:pt>
                <c:pt idx="2">
                  <c:v>52.730588943936134</c:v>
                </c:pt>
                <c:pt idx="3">
                  <c:v>44.887840937187754</c:v>
                </c:pt>
                <c:pt idx="4">
                  <c:v>42.291957059683611</c:v>
                </c:pt>
                <c:pt idx="5">
                  <c:v>35.537227412230337</c:v>
                </c:pt>
                <c:pt idx="6">
                  <c:v>31.339555898352177</c:v>
                </c:pt>
                <c:pt idx="7">
                  <c:v>26.592917045888544</c:v>
                </c:pt>
                <c:pt idx="8">
                  <c:v>25.873394156620989</c:v>
                </c:pt>
                <c:pt idx="9">
                  <c:v>23.844228965417592</c:v>
                </c:pt>
                <c:pt idx="10">
                  <c:v>22.806520048614537</c:v>
                </c:pt>
                <c:pt idx="11" formatCode="0">
                  <c:v>18.245127037489919</c:v>
                </c:pt>
                <c:pt idx="12" formatCode="0">
                  <c:v>15.953175024904457</c:v>
                </c:pt>
                <c:pt idx="13" formatCode="0">
                  <c:v>13.624679876962615</c:v>
                </c:pt>
                <c:pt idx="14" formatCode="0">
                  <c:v>6.9842695810023825</c:v>
                </c:pt>
                <c:pt idx="15" formatCode="0">
                  <c:v>0.95448325553513946</c:v>
                </c:pt>
                <c:pt idx="16" formatCode="0">
                  <c:v>1.0937769301492208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E3-482B-8079-4D01A8E7FC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DC-457C-A937-68776D0D867F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DC-457C-A937-68776D0D867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Делиться опытом, давать рекомендации по рабочим задачам</c:v>
                </c:pt>
                <c:pt idx="1">
                  <c:v>Давать обратную связь о выполненной работе</c:v>
                </c:pt>
                <c:pt idx="2">
                  <c:v>Обучать выполнению рабочих задач</c:v>
                </c:pt>
                <c:pt idx="3">
                  <c:v>Оказывать моральную, психологическую поддержку</c:v>
                </c:pt>
                <c:pt idx="4">
                  <c:v>Рассказывать об истории и устройстве компании (существующие отделы, их взаимодействие и т.п.)</c:v>
                </c:pt>
                <c:pt idx="5">
                  <c:v>Знакомить с коллегами, вовлекать в неформальное общение</c:v>
                </c:pt>
                <c:pt idx="6">
                  <c:v>Помогать развивать soft-skills: навыки общения в коллективе, командная работа</c:v>
                </c:pt>
                <c:pt idx="7">
                  <c:v>Рассказать и помогать адаптироваться к корпоративной культуре</c:v>
                </c:pt>
                <c:pt idx="8">
                  <c:v>Не нужен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68.764872384882992</c:v>
                </c:pt>
                <c:pt idx="1">
                  <c:v>44.835010234154282</c:v>
                </c:pt>
                <c:pt idx="2">
                  <c:v>38.278342764748928</c:v>
                </c:pt>
                <c:pt idx="3">
                  <c:v>18.817869340561977</c:v>
                </c:pt>
                <c:pt idx="4">
                  <c:v>16.437677156336694</c:v>
                </c:pt>
                <c:pt idx="5">
                  <c:v>12.166312218578531</c:v>
                </c:pt>
                <c:pt idx="6">
                  <c:v>11.057589252868974</c:v>
                </c:pt>
                <c:pt idx="7">
                  <c:v>10.350995828892968</c:v>
                </c:pt>
                <c:pt idx="8">
                  <c:v>16.131279256858555</c:v>
                </c:pt>
                <c:pt idx="9">
                  <c:v>1.6634783393618848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Продолжить работать на текущем месте</c:v>
                </c:pt>
                <c:pt idx="1">
                  <c:v>Найти новое место работы</c:v>
                </c:pt>
                <c:pt idx="2">
                  <c:v>Другое 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66.819314082051548</c:v>
                </c:pt>
                <c:pt idx="1">
                  <c:v>25.263824432966256</c:v>
                </c:pt>
                <c:pt idx="2">
                  <c:v>2.917538156344746</c:v>
                </c:pt>
                <c:pt idx="3">
                  <c:v>4.9993233286374998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65000"/>
              <a:lumOff val="35000"/>
            </a:schemeClr>
          </a:solidFill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1.6492632923234017E-2"/>
          <c:w val="0.46628023420736409"/>
          <c:h val="0.967014734153532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CDDE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62-4929-A248-7607FF8F12AD}"/>
              </c:ext>
            </c:extLst>
          </c:dPt>
          <c:dPt>
            <c:idx val="1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62-4929-A248-7607FF8F12AD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62-4929-A248-7607FF8F12AD}"/>
              </c:ext>
            </c:extLst>
          </c:dPt>
          <c:dPt>
            <c:idx val="3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62-4929-A248-7607FF8F12AD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562-4929-A248-7607FF8F12AD}"/>
              </c:ext>
            </c:extLst>
          </c:dPt>
          <c:dPt>
            <c:idx val="16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562-4929-A248-7607FF8F12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18-27</c:v>
                </c:pt>
                <c:pt idx="1">
                  <c:v>28-35</c:v>
                </c:pt>
                <c:pt idx="2">
                  <c:v>Мужской</c:v>
                </c:pt>
                <c:pt idx="3">
                  <c:v>Женский</c:v>
                </c:pt>
                <c:pt idx="4">
                  <c:v>Среднее специальное</c:v>
                </c:pt>
                <c:pt idx="5">
                  <c:v>Незаконченное высшее, высшее и более</c:v>
                </c:pt>
                <c:pt idx="6">
                  <c:v>Работаю по специальности (или смежной)</c:v>
                </c:pt>
                <c:pt idx="7">
                  <c:v>Раньше работали, сейчас нет по специальности</c:v>
                </c:pt>
                <c:pt idx="8">
                  <c:v>Никогда не работал по специальности </c:v>
                </c:pt>
              </c:strCache>
            </c:strRef>
          </c:cat>
          <c:val>
            <c:numRef>
              <c:f>Лист1!$B$2:$B$10</c:f>
              <c:numCache>
                <c:formatCode>#,##0</c:formatCode>
                <c:ptCount val="9"/>
                <c:pt idx="0">
                  <c:v>28.996842553343019</c:v>
                </c:pt>
                <c:pt idx="1">
                  <c:v>23.465134054843887</c:v>
                </c:pt>
                <c:pt idx="2">
                  <c:v>27.459105586717907</c:v>
                </c:pt>
                <c:pt idx="3">
                  <c:v>22.220330101707816</c:v>
                </c:pt>
                <c:pt idx="4">
                  <c:v>16.14421873868114</c:v>
                </c:pt>
                <c:pt idx="5">
                  <c:v>26.491665380354142</c:v>
                </c:pt>
                <c:pt idx="6">
                  <c:v>21.129758612230074</c:v>
                </c:pt>
                <c:pt idx="7">
                  <c:v>34.653580532331873</c:v>
                </c:pt>
                <c:pt idx="8">
                  <c:v>29.290514315138545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62-4929-A248-7607FF8F12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6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900-4D5F-9455-4E605165395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1,00</c:v>
                </c:pt>
                <c:pt idx="1">
                  <c:v>2,00</c:v>
                </c:pt>
                <c:pt idx="2">
                  <c:v>3,00</c:v>
                </c:pt>
                <c:pt idx="3">
                  <c:v>4,00</c:v>
                </c:pt>
                <c:pt idx="4">
                  <c:v>5,00</c:v>
                </c:pt>
                <c:pt idx="5">
                  <c:v>6 и более раз</c:v>
                </c:pt>
                <c:pt idx="6">
                  <c:v>Не менял работу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6.7558782443023677</c:v>
                </c:pt>
                <c:pt idx="1">
                  <c:v>19.498336408796487</c:v>
                </c:pt>
                <c:pt idx="2">
                  <c:v>21.300499822341678</c:v>
                </c:pt>
                <c:pt idx="3">
                  <c:v>13.92077573228044</c:v>
                </c:pt>
                <c:pt idx="4">
                  <c:v>12.546083108716088</c:v>
                </c:pt>
                <c:pt idx="5" formatCode="0">
                  <c:v>10.047052601626122</c:v>
                </c:pt>
                <c:pt idx="6" formatCode="0">
                  <c:v>10.772317425830385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1.6492632923234017E-2"/>
          <c:w val="0.46628023420736409"/>
          <c:h val="0.967014734153532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62-4929-A248-7607FF8F12A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62-4929-A248-7607FF8F12A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62-4929-A248-7607FF8F12A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62-4929-A248-7607FF8F12A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562-4929-A248-7607FF8F12A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562-4929-A248-7607FF8F12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Более высокая зарплата</c:v>
                </c:pt>
                <c:pt idx="1">
                  <c:v>Лучше условия труда</c:v>
                </c:pt>
                <c:pt idx="2">
                  <c:v>Лучшие карьерные перспективы</c:v>
                </c:pt>
                <c:pt idx="3">
                  <c:v>Интереснее работа</c:v>
                </c:pt>
                <c:pt idx="4">
                  <c:v>Из-за переезда в другой регион</c:v>
                </c:pt>
                <c:pt idx="5">
                  <c:v>Лучше коллектив</c:v>
                </c:pt>
                <c:pt idx="6">
                  <c:v>Из-за сокращений</c:v>
                </c:pt>
                <c:pt idx="7">
                  <c:v>Ближе к дому</c:v>
                </c:pt>
                <c:pt idx="8">
                  <c:v>Лучше отношения с начальством</c:v>
                </c:pt>
                <c:pt idx="9">
                  <c:v>Более известная, престижная компания</c:v>
                </c:pt>
                <c:pt idx="10">
                  <c:v>Лучше социальный пакет </c:v>
                </c:pt>
                <c:pt idx="11">
                  <c:v>Другое </c:v>
                </c:pt>
                <c:pt idx="12">
                  <c:v>Затрудняюсь ответить</c:v>
                </c:pt>
              </c:strCache>
            </c:strRef>
          </c:cat>
          <c:val>
            <c:numRef>
              <c:f>Лист1!$B$2:$B$14</c:f>
              <c:numCache>
                <c:formatCode>#,##0</c:formatCode>
                <c:ptCount val="13"/>
                <c:pt idx="0">
                  <c:v>64.367125674269914</c:v>
                </c:pt>
                <c:pt idx="1">
                  <c:v>46.703363895346307</c:v>
                </c:pt>
                <c:pt idx="2">
                  <c:v>29.477993510699552</c:v>
                </c:pt>
                <c:pt idx="3">
                  <c:v>27.754252334566736</c:v>
                </c:pt>
                <c:pt idx="4">
                  <c:v>17.803592042349216</c:v>
                </c:pt>
                <c:pt idx="5">
                  <c:v>12.896694075425623</c:v>
                </c:pt>
                <c:pt idx="6">
                  <c:v>11.47583775310895</c:v>
                </c:pt>
                <c:pt idx="7">
                  <c:v>10.351866328923283</c:v>
                </c:pt>
                <c:pt idx="8">
                  <c:v>9.0396136336780355</c:v>
                </c:pt>
                <c:pt idx="9" formatCode="0">
                  <c:v>8.3891656069766913</c:v>
                </c:pt>
                <c:pt idx="10" formatCode="0">
                  <c:v>5.4312911884021373</c:v>
                </c:pt>
                <c:pt idx="11" formatCode="0">
                  <c:v>6</c:v>
                </c:pt>
                <c:pt idx="12" formatCode="0">
                  <c:v>1.6232602926713651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62-4929-A248-7607FF8F12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290877777073772"/>
          <c:y val="9.4342043595883801E-2"/>
          <c:w val="0.47490395083204212"/>
          <c:h val="0.81131591280823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A4D-4F86-8CC0-6DAE12649D6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 средней школе (5-9 класс)</c:v>
                </c:pt>
                <c:pt idx="1">
                  <c:v>В старшей школе (10-11 класс)</c:v>
                </c:pt>
                <c:pt idx="2">
                  <c:v>Затрудняюсь ответить/ не помню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54.007202805364564</c:v>
                </c:pt>
                <c:pt idx="1">
                  <c:v>8.8873106060606126</c:v>
                </c:pt>
                <c:pt idx="2">
                  <c:v>37.105486588574841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5.2435806486725897E-2"/>
          <c:w val="0.46628023420736409"/>
          <c:h val="0.89512838702654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42-4BD1-BC5D-D16C540417A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42-4BD1-BC5D-D16C540417AF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42-4BD1-BC5D-D16C540417AF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42-4BD1-BC5D-D16C540417A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C42-4BD1-BC5D-D16C540417A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42-4BD1-BC5D-D16C540417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просто</c:v>
                </c:pt>
                <c:pt idx="1">
                  <c:v>Скорее просто</c:v>
                </c:pt>
                <c:pt idx="2">
                  <c:v>Скорее сложно</c:v>
                </c:pt>
                <c:pt idx="3">
                  <c:v>Очень сложно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5.321932514692965</c:v>
                </c:pt>
                <c:pt idx="1">
                  <c:v>32.005636172604561</c:v>
                </c:pt>
                <c:pt idx="2">
                  <c:v>42.324537832947122</c:v>
                </c:pt>
                <c:pt idx="3">
                  <c:v>12.07970009562459</c:v>
                </c:pt>
                <c:pt idx="4">
                  <c:v>8.2681933841307611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42-4BD1-BC5D-D16C540417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2.2225654662462065E-2"/>
          <c:w val="0.46628023420736409"/>
          <c:h val="0.95790092824167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>
                <a:alpha val="99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8C-441E-A321-7E3D4541DD9B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8C-441E-A321-7E3D4541DD9B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8C-441E-A321-7E3D4541DD9B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8C-441E-A321-7E3D4541DD9B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>
                  <a:alpha val="99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E8C-441E-A321-7E3D4541DD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Мало вакансий, с подходящим уровнем зарплаты</c:v>
                </c:pt>
                <c:pt idx="1">
                  <c:v>Мало вакансий, с хорошими условиями труда</c:v>
                </c:pt>
                <c:pt idx="2">
                  <c:v>Мало вакансий по интересным специальностям</c:v>
                </c:pt>
                <c:pt idx="3">
                  <c:v>Нет связей, которые помогли бы мне получить работу</c:v>
                </c:pt>
                <c:pt idx="4">
                  <c:v>Будет не хватать профессиональных знаний</c:v>
                </c:pt>
                <c:pt idx="5">
                  <c:v>Будут отказы из-за нехватки опыта работы</c:v>
                </c:pt>
                <c:pt idx="6">
                  <c:v>Мало вакансий, с подходящим графиком</c:v>
                </c:pt>
                <c:pt idx="7">
                  <c:v>Другое </c:v>
                </c:pt>
                <c:pt idx="8">
                  <c:v>Затрудняюсь ответить</c:v>
                </c:pt>
                <c:pt idx="9">
                  <c:v>Другое </c:v>
                </c:pt>
                <c:pt idx="10">
                  <c:v>Затрудняюсь ответить</c:v>
                </c:pt>
              </c:strCache>
            </c:strRef>
          </c:cat>
          <c:val>
            <c:numRef>
              <c:f>Лист1!$B$2:$B$12</c:f>
              <c:numCache>
                <c:formatCode>#,##0</c:formatCode>
                <c:ptCount val="11"/>
                <c:pt idx="0">
                  <c:v>60.520296730742402</c:v>
                </c:pt>
                <c:pt idx="1">
                  <c:v>41.425323895773303</c:v>
                </c:pt>
                <c:pt idx="2">
                  <c:v>32.961912379727899</c:v>
                </c:pt>
                <c:pt idx="3">
                  <c:v>28.100915980402096</c:v>
                </c:pt>
                <c:pt idx="4">
                  <c:v>27.309652732023871</c:v>
                </c:pt>
                <c:pt idx="5">
                  <c:v>27.183790762582639</c:v>
                </c:pt>
                <c:pt idx="6">
                  <c:v>23.273881671715539</c:v>
                </c:pt>
                <c:pt idx="7">
                  <c:v>2.6701283587950817</c:v>
                </c:pt>
                <c:pt idx="8">
                  <c:v>3.7976721746922566</c:v>
                </c:pt>
                <c:pt idx="9" formatCode="0">
                  <c:v>1.6557578610301025</c:v>
                </c:pt>
                <c:pt idx="10" formatCode="0">
                  <c:v>1.8171055505274947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8C-441E-A321-7E3D4541DD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36887138700137"/>
          <c:y val="2.2225654662462065E-2"/>
          <c:w val="0.46628023420736409"/>
          <c:h val="0.95790092824167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99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4D54-88EA-25D22D9268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0F-4D54-88EA-25D22D92683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0F-4D54-88EA-25D22D92683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0F-4D54-88EA-25D22D92683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  <a:alpha val="9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C0F-4D54-88EA-25D22D926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Опыт работы</c:v>
                </c:pt>
                <c:pt idx="1">
                  <c:v>Личные качества</c:v>
                </c:pt>
                <c:pt idx="2">
                  <c:v>Удача, случай,</c:v>
                </c:pt>
                <c:pt idx="3">
                  <c:v>Личные знакомства</c:v>
                </c:pt>
                <c:pt idx="4">
                  <c:v>Знакомства, рекомендации преподавателей</c:v>
                </c:pt>
                <c:pt idx="5">
                  <c:v>Знакомства, рекомендации родителей</c:v>
                </c:pt>
                <c:pt idx="6">
                  <c:v>Учебные достижения</c:v>
                </c:pt>
                <c:pt idx="7">
                  <c:v>Рекрутинговое агентство</c:v>
                </c:pt>
                <c:pt idx="8">
                  <c:v>Победа/ участие в конкурсе</c:v>
                </c:pt>
                <c:pt idx="9">
                  <c:v>Другое </c:v>
                </c:pt>
                <c:pt idx="10">
                  <c:v>Затрудняюсь ответить</c:v>
                </c:pt>
              </c:strCache>
            </c:strRef>
          </c:cat>
          <c:val>
            <c:numRef>
              <c:f>Лист1!$B$2:$B$12</c:f>
              <c:numCache>
                <c:formatCode>#,##0</c:formatCode>
                <c:ptCount val="11"/>
                <c:pt idx="0">
                  <c:v>72.343161201817438</c:v>
                </c:pt>
                <c:pt idx="1">
                  <c:v>60.568623755839901</c:v>
                </c:pt>
                <c:pt idx="2">
                  <c:v>49.187024014875206</c:v>
                </c:pt>
                <c:pt idx="3">
                  <c:v>45.24950083948552</c:v>
                </c:pt>
                <c:pt idx="4">
                  <c:v>9.3127922473245697</c:v>
                </c:pt>
                <c:pt idx="5">
                  <c:v>8.5965687266767077</c:v>
                </c:pt>
                <c:pt idx="6">
                  <c:v>6.1150896890163668</c:v>
                </c:pt>
                <c:pt idx="7">
                  <c:v>5.8437218245679574</c:v>
                </c:pt>
                <c:pt idx="8">
                  <c:v>4.0784434711776205</c:v>
                </c:pt>
                <c:pt idx="9">
                  <c:v>1.6557578610301025</c:v>
                </c:pt>
                <c:pt idx="10">
                  <c:v>1.8171055505274947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0F-4D54-88EA-25D22D926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#,##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Из сайтов-агрегаторов вакансий (hh.ru, superjob и тому подобных)</c:v>
                </c:pt>
                <c:pt idx="1">
                  <c:v>От друзей, знакомых</c:v>
                </c:pt>
                <c:pt idx="2">
                  <c:v>С сайтов или из соц сетей интересных вам компаний</c:v>
                </c:pt>
                <c:pt idx="3">
                  <c:v>Из групп и пабликов в социальных сетях, собирающих информацию о вакансиях</c:v>
                </c:pt>
                <c:pt idx="4">
                  <c:v>От родителей, родственников</c:v>
                </c:pt>
                <c:pt idx="5">
                  <c:v>От государственных социальных служб</c:v>
                </c:pt>
                <c:pt idx="6">
                  <c:v>От преподавателей учебного заведения, где Вы учились</c:v>
                </c:pt>
                <c:pt idx="7">
                  <c:v>Другое 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74.384390260237581</c:v>
                </c:pt>
                <c:pt idx="1">
                  <c:v>52.727382643179922</c:v>
                </c:pt>
                <c:pt idx="2">
                  <c:v>39.073408371147693</c:v>
                </c:pt>
                <c:pt idx="3">
                  <c:v>26.179867738355544</c:v>
                </c:pt>
                <c:pt idx="4">
                  <c:v>13.02667364705238</c:v>
                </c:pt>
                <c:pt idx="5">
                  <c:v>7.5733345974925781</c:v>
                </c:pt>
                <c:pt idx="6">
                  <c:v>5.077245983221621</c:v>
                </c:pt>
                <c:pt idx="7">
                  <c:v>1.1966987596424605</c:v>
                </c:pt>
                <c:pt idx="8">
                  <c:v>2.6240764208268024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FA2-42F3-8B8B-7D11FFDE06E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Уже есть свое дело</c:v>
                </c:pt>
                <c:pt idx="1">
                  <c:v>Рассматриваю такую возможность, есть серьезные планы</c:v>
                </c:pt>
                <c:pt idx="2">
                  <c:v>Допускаю такой вариант</c:v>
                </c:pt>
                <c:pt idx="3">
                  <c:v>Нет, не хотел бы вести свой бизнес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8.3508609041858488</c:v>
                </c:pt>
                <c:pt idx="1">
                  <c:v>18.278928948849337</c:v>
                </c:pt>
                <c:pt idx="2">
                  <c:v>52.437381293061399</c:v>
                </c:pt>
                <c:pt idx="3">
                  <c:v>18.414347908892957</c:v>
                </c:pt>
                <c:pt idx="4">
                  <c:v>2.3215442457275435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90-4467-A75A-0824C875405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90-4467-A75A-0824C875405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90-4467-A75A-0824C8754056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90-4467-A75A-0824C8754056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890-4467-A75A-0824C875405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890-4467-A75A-0824C87540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Я работаю/ планирую работать в сфере, в которой работают или работали мои родители</c:v>
                </c:pt>
                <c:pt idx="1">
                  <c:v>Я работаю/ планирую работать по профессии, по которой работали мои родителей</c:v>
                </c:pt>
                <c:pt idx="2">
                  <c:v>Я работаю/ планирую работать в компании/ бизнесе своих родителей</c:v>
                </c:pt>
                <c:pt idx="3">
                  <c:v>Ничего из перечисленного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6.235922704645847</c:v>
                </c:pt>
                <c:pt idx="1">
                  <c:v>2.6050639624589826</c:v>
                </c:pt>
                <c:pt idx="2">
                  <c:v>0.66697207764014699</c:v>
                </c:pt>
                <c:pt idx="3">
                  <c:v>88.870675830567109</c:v>
                </c:pt>
                <c:pt idx="4">
                  <c:v>2.4600931072115824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90-4467-A75A-0824C87540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4B-4F88-9DDA-CBC59CA608C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4B-4F88-9DDA-CBC59CA608C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A4B-4F88-9DDA-CBC59CA608C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4B-4F88-9DDA-CBC59CA608C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A4B-4F88-9DDA-CBC59CA608C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A4B-4F88-9DDA-CBC59CA608C3}"/>
              </c:ext>
            </c:extLst>
          </c:dPt>
          <c:dPt>
            <c:idx val="9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A4B-4F88-9DDA-CBC59CA608C3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A4B-4F88-9DDA-CBC59CA608C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A4B-4F88-9DDA-CBC59CA608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Профессиональные стажировки, организованные учебным заведением</c:v>
                </c:pt>
                <c:pt idx="1">
                  <c:v>Экскурсии в компании, на предприятия</c:v>
                </c:pt>
                <c:pt idx="2">
                  <c:v>Лекции представителей профессий</c:v>
                </c:pt>
                <c:pt idx="3">
                  <c:v>Игры</c:v>
                </c:pt>
                <c:pt idx="4">
                  <c:v>Лекции о профессиях</c:v>
                </c:pt>
                <c:pt idx="5">
                  <c:v>Моделирование работы по профессии</c:v>
                </c:pt>
                <c:pt idx="6">
                  <c:v>Тестирование</c:v>
                </c:pt>
                <c:pt idx="7">
                  <c:v>Профессиональные стажировки, организованные работодателем</c:v>
                </c:pt>
                <c:pt idx="8">
                  <c:v>Консультация специалиста</c:v>
                </c:pt>
                <c:pt idx="9">
                  <c:v>Профориентация не интересна в целом</c:v>
                </c:pt>
                <c:pt idx="10">
                  <c:v>Затрудняюсь ответить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15.181042568542575</c:v>
                </c:pt>
                <c:pt idx="1">
                  <c:v>14.907986376368733</c:v>
                </c:pt>
                <c:pt idx="2">
                  <c:v>14.047690667175969</c:v>
                </c:pt>
                <c:pt idx="3">
                  <c:v>13.412531300398951</c:v>
                </c:pt>
                <c:pt idx="4">
                  <c:v>11.859389589169007</c:v>
                </c:pt>
                <c:pt idx="5">
                  <c:v>8.8090134538664024</c:v>
                </c:pt>
                <c:pt idx="6">
                  <c:v>8.1988296833885119</c:v>
                </c:pt>
                <c:pt idx="7">
                  <c:v>7.4007379466938348</c:v>
                </c:pt>
                <c:pt idx="8">
                  <c:v>6.8080399584076101</c:v>
                </c:pt>
                <c:pt idx="9">
                  <c:v>7.8210826754944467</c:v>
                </c:pt>
                <c:pt idx="10">
                  <c:v>17.59365715983364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A4B-4F88-9DDA-CBC59CA608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290877777073772"/>
          <c:y val="4.949353471583693E-2"/>
          <c:w val="0.47490395083204212"/>
          <c:h val="0.91222504388836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2A3-4D1E-BE04-AD556B68A2F2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A4D-4F86-8CC0-6DAE12649D6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Очень хочу</c:v>
                </c:pt>
                <c:pt idx="1">
                  <c:v>Скорее хочу</c:v>
                </c:pt>
                <c:pt idx="2">
                  <c:v>Отчасти хочу, отчасти нет</c:v>
                </c:pt>
                <c:pt idx="3">
                  <c:v>Скорее не хочу</c:v>
                </c:pt>
                <c:pt idx="4">
                  <c:v>Совершенно не хочу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42.752908815041174</c:v>
                </c:pt>
                <c:pt idx="1">
                  <c:v>19.090560542398791</c:v>
                </c:pt>
                <c:pt idx="2">
                  <c:v>13.58420762244292</c:v>
                </c:pt>
                <c:pt idx="3">
                  <c:v>3.0512159409218254</c:v>
                </c:pt>
                <c:pt idx="4">
                  <c:v>7.1567863509040022</c:v>
                </c:pt>
                <c:pt idx="5">
                  <c:v>14.364320728291323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92083730211767"/>
          <c:y val="3.7676150160899008E-2"/>
          <c:w val="0.47128926891204459"/>
          <c:h val="0.924647699678202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3DA-4EF0-A12D-9423567A1286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63DA-4EF0-A12D-9423567A128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Работа на время каникул</c:v>
                </c:pt>
                <c:pt idx="1">
                  <c:v>Разовая работа во время учебного года</c:v>
                </c:pt>
                <c:pt idx="2">
                  <c:v>Постоянная работа по вечерам в будни</c:v>
                </c:pt>
                <c:pt idx="3">
                  <c:v>Постоянная работа по выходным</c:v>
                </c:pt>
                <c:pt idx="4">
                  <c:v>Не было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21.724429696120886</c:v>
                </c:pt>
                <c:pt idx="1">
                  <c:v>7.4907255326373026</c:v>
                </c:pt>
                <c:pt idx="2">
                  <c:v>3.5095492742551593</c:v>
                </c:pt>
                <c:pt idx="3">
                  <c:v>0.96743697478991653</c:v>
                </c:pt>
                <c:pt idx="4">
                  <c:v>55.485673966556305</c:v>
                </c:pt>
                <c:pt idx="5">
                  <c:v>10.822184555640442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4D-4172-807E-8BEDC7B6351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4D-4172-807E-8BEDC7B6351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4D-4172-807E-8BEDC7B6351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54D-4172-807E-8BEDC7B63513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54D-4172-807E-8BEDC7B635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Интересно, нравится эта работа</c:v>
                </c:pt>
                <c:pt idx="1">
                  <c:v>Нужны деньги, без работы не смогу выжить</c:v>
                </c:pt>
                <c:pt idx="2">
                  <c:v>Хочу получить профессиональный опыт, чтобы лучше разбираться в своей специальности</c:v>
                </c:pt>
                <c:pt idx="3">
                  <c:v>Хочу заработать дополнительные деньги, но без них смогу выжить</c:v>
                </c:pt>
                <c:pt idx="4">
                  <c:v>Хочу получить опыт для резюме, чтобы проще найти работу в будущем</c:v>
                </c:pt>
                <c:pt idx="5">
                  <c:v>Много свободного времени</c:v>
                </c:pt>
                <c:pt idx="6">
                  <c:v>Заставили родители</c:v>
                </c:pt>
                <c:pt idx="7">
                  <c:v>Обязали на учебе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33.570566221232774</c:v>
                </c:pt>
                <c:pt idx="1">
                  <c:v>17.962381286652768</c:v>
                </c:pt>
                <c:pt idx="2">
                  <c:v>15.608041646310417</c:v>
                </c:pt>
                <c:pt idx="3">
                  <c:v>14.930582580659213</c:v>
                </c:pt>
                <c:pt idx="4">
                  <c:v>14.524612271783713</c:v>
                </c:pt>
                <c:pt idx="5">
                  <c:v>10.208131880129947</c:v>
                </c:pt>
                <c:pt idx="6">
                  <c:v>6.3341288141703727</c:v>
                </c:pt>
                <c:pt idx="7">
                  <c:v>0.6983649816443791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54D-4172-807E-8BEDC7B635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легко</c:v>
                </c:pt>
                <c:pt idx="1">
                  <c:v>Скорее легко</c:v>
                </c:pt>
                <c:pt idx="2">
                  <c:v>Скорее сложно</c:v>
                </c:pt>
                <c:pt idx="3">
                  <c:v>Очень сложно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7.4720423722623268</c:v>
                </c:pt>
                <c:pt idx="1">
                  <c:v>27.324928148412134</c:v>
                </c:pt>
                <c:pt idx="2">
                  <c:v>32.961184829601656</c:v>
                </c:pt>
                <c:pt idx="3">
                  <c:v>14.042266166022701</c:v>
                </c:pt>
                <c:pt idx="4">
                  <c:v>18.199578483701174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3-4CCA-BF1E-E9B4255E445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03-4CCA-BF1E-E9B4255E445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03-4CCA-BF1E-E9B4255E445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03-4CCA-BF1E-E9B4255E445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03-4CCA-BF1E-E9B4255E4451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03-4CCA-BF1E-E9B4255E44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Экскурсии</c:v>
                </c:pt>
                <c:pt idx="1">
                  <c:v>Рекомендации родителей</c:v>
                </c:pt>
                <c:pt idx="2">
                  <c:v>Фильмы</c:v>
                </c:pt>
                <c:pt idx="3">
                  <c:v>Знаменитые люди</c:v>
                </c:pt>
                <c:pt idx="4">
                  <c:v>Личные предпочтения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19.248493314216486</c:v>
                </c:pt>
                <c:pt idx="1">
                  <c:v>15.831426720118303</c:v>
                </c:pt>
                <c:pt idx="2">
                  <c:v>15.612009248156578</c:v>
                </c:pt>
                <c:pt idx="3">
                  <c:v>13.494086125739591</c:v>
                </c:pt>
                <c:pt idx="4">
                  <c:v>11.774075786130359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03-4CCA-BF1E-E9B4255E44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CDDE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4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2AD-4842-A846-1EE05367F243}"/>
              </c:ext>
            </c:extLst>
          </c:dPt>
          <c:dPt>
            <c:idx val="5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2AD-4842-A846-1EE05367F24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CDC-4F3E-B0DB-2E77A42433EE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CDC-4F3E-B0DB-2E77A42433EE}"/>
              </c:ext>
            </c:extLst>
          </c:dPt>
          <c:dPt>
            <c:idx val="16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Мало вакансий по интересным специальностям</c:v>
                </c:pt>
                <c:pt idx="1">
                  <c:v>Мало вакансий, с подходящим уровнем зарплаты</c:v>
                </c:pt>
                <c:pt idx="2">
                  <c:v>Нехватка профессиональных знаний, которые я получил во время учебы</c:v>
                </c:pt>
                <c:pt idx="3">
                  <c:v>Отказывали из-за отсутствия опыта работы</c:v>
                </c:pt>
                <c:pt idx="4">
                  <c:v>Мало вакансий, по подходящим мне специальностям</c:v>
                </c:pt>
                <c:pt idx="5">
                  <c:v>Мало вакансий, с подходящим графиком</c:v>
                </c:pt>
                <c:pt idx="6">
                  <c:v>Неохотно берут студентов</c:v>
                </c:pt>
                <c:pt idx="7">
                  <c:v>Отсутствие связей, которые помогли бы мне получить работу</c:v>
                </c:pt>
                <c:pt idx="8">
                  <c:v>Не было никаких трудностей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20.637785850453433</c:v>
                </c:pt>
                <c:pt idx="1">
                  <c:v>20.15235825959801</c:v>
                </c:pt>
                <c:pt idx="2">
                  <c:v>16.355033313026816</c:v>
                </c:pt>
                <c:pt idx="3">
                  <c:v>11.098429136998845</c:v>
                </c:pt>
                <c:pt idx="4">
                  <c:v>7.7667595746756986</c:v>
                </c:pt>
                <c:pt idx="5">
                  <c:v>6.0562755388705733</c:v>
                </c:pt>
                <c:pt idx="6">
                  <c:v>3.1380131040744121</c:v>
                </c:pt>
                <c:pt idx="7">
                  <c:v>4.2587793077063472</c:v>
                </c:pt>
                <c:pt idx="8">
                  <c:v>5.336855054577951</c:v>
                </c:pt>
                <c:pt idx="9">
                  <c:v>5.1997108600179267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7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BEE-462C-B259-59B4046ACE2B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808-4B2E-AF0A-995C258CFC3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Работа на время каникул</c:v>
                </c:pt>
                <c:pt idx="1">
                  <c:v>Разовая работа во время учебного года</c:v>
                </c:pt>
                <c:pt idx="2">
                  <c:v>Постоянная работа по вечерам в будни</c:v>
                </c:pt>
                <c:pt idx="3">
                  <c:v>Постоянная работа по сменному графику (например, сутки через трое)</c:v>
                </c:pt>
                <c:pt idx="4">
                  <c:v>Постоянная работа по выходным</c:v>
                </c:pt>
                <c:pt idx="5">
                  <c:v>Постоянная работа по рабочим дням неполный день</c:v>
                </c:pt>
                <c:pt idx="6">
                  <c:v>У меня уже есть работа</c:v>
                </c:pt>
                <c:pt idx="7">
                  <c:v>Не хочу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32.311324532345488</c:v>
                </c:pt>
                <c:pt idx="1">
                  <c:v>13.056547185653262</c:v>
                </c:pt>
                <c:pt idx="2">
                  <c:v>4.8533448230244378</c:v>
                </c:pt>
                <c:pt idx="3">
                  <c:v>3.9650042047781984</c:v>
                </c:pt>
                <c:pt idx="4">
                  <c:v>3.3647711453247116</c:v>
                </c:pt>
                <c:pt idx="5">
                  <c:v>0.24632191595264313</c:v>
                </c:pt>
                <c:pt idx="6">
                  <c:v>2.969608634063003</c:v>
                </c:pt>
                <c:pt idx="7">
                  <c:v>37.41432077142656</c:v>
                </c:pt>
                <c:pt idx="8">
                  <c:v>6.4296284744402721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45D-4DD3-B0CB-8DEA9CEAC71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Хочу заработать дополнительные деньги, но без них смогу выжить</c:v>
                </c:pt>
                <c:pt idx="1">
                  <c:v>Нужны деньги, без работы не смогу выжить</c:v>
                </c:pt>
                <c:pt idx="2">
                  <c:v>Хочу получить профессиональный опыт, чтобы лучше разбираться в своей специальности</c:v>
                </c:pt>
                <c:pt idx="3">
                  <c:v>Обязали на учебе</c:v>
                </c:pt>
                <c:pt idx="4">
                  <c:v>Много свободного времени</c:v>
                </c:pt>
                <c:pt idx="5">
                  <c:v>Интересно, нравится эта работа</c:v>
                </c:pt>
                <c:pt idx="6">
                  <c:v>Хочу получить опыт для резюме, чтобы проще найти работу в будущем</c:v>
                </c:pt>
                <c:pt idx="7">
                  <c:v>Заставили родители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27.843675221621421</c:v>
                </c:pt>
                <c:pt idx="1">
                  <c:v>25.791525197623475</c:v>
                </c:pt>
                <c:pt idx="2">
                  <c:v>13.60760749953376</c:v>
                </c:pt>
                <c:pt idx="3">
                  <c:v>12.385886451772572</c:v>
                </c:pt>
                <c:pt idx="4">
                  <c:v>11.859257282108244</c:v>
                </c:pt>
                <c:pt idx="5">
                  <c:v>7.7265673448183643</c:v>
                </c:pt>
                <c:pt idx="6">
                  <c:v>7.3158169971230276</c:v>
                </c:pt>
                <c:pt idx="7">
                  <c:v>2.8713120163130523</c:v>
                </c:pt>
                <c:pt idx="8">
                  <c:v>16.142352318759404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Нет возможности совмещать с учебой</c:v>
                </c:pt>
                <c:pt idx="1">
                  <c:v>Против родители</c:v>
                </c:pt>
                <c:pt idx="2">
                  <c:v>Меня не хотят брать работодатели</c:v>
                </c:pt>
                <c:pt idx="3">
                  <c:v>Не могу найти вакансию по душе</c:v>
                </c:pt>
                <c:pt idx="4">
                  <c:v>Пока не искал</c:v>
                </c:pt>
                <c:pt idx="5">
                  <c:v>Против администрация моего учебного заведения</c:v>
                </c:pt>
                <c:pt idx="6">
                  <c:v>Другое</c:v>
                </c:pt>
                <c:pt idx="7">
                  <c:v>Затрудняюсь ответить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25.354592038768164</c:v>
                </c:pt>
                <c:pt idx="1">
                  <c:v>19.551003998399178</c:v>
                </c:pt>
                <c:pt idx="2">
                  <c:v>18.951130269482359</c:v>
                </c:pt>
                <c:pt idx="3">
                  <c:v>17.00099846126556</c:v>
                </c:pt>
                <c:pt idx="4">
                  <c:v>16.768236135811623</c:v>
                </c:pt>
                <c:pt idx="5">
                  <c:v>5.7485888084588321</c:v>
                </c:pt>
                <c:pt idx="6">
                  <c:v>3.7186822888255553</c:v>
                </c:pt>
                <c:pt idx="7">
                  <c:v>12.96078309842447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легко</c:v>
                </c:pt>
                <c:pt idx="1">
                  <c:v>Скорее легко</c:v>
                </c:pt>
                <c:pt idx="2">
                  <c:v>Скорее сложно</c:v>
                </c:pt>
                <c:pt idx="3">
                  <c:v>Очень сложно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11.399217003765363</c:v>
                </c:pt>
                <c:pt idx="1">
                  <c:v>5.5133772594087702</c:v>
                </c:pt>
                <c:pt idx="2">
                  <c:v>18.976382264599906</c:v>
                </c:pt>
                <c:pt idx="3">
                  <c:v>25.332224129395435</c:v>
                </c:pt>
                <c:pt idx="4">
                  <c:v>38.778799342830567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Будут отказывать из-за отсутствия опыта работы</c:v>
                </c:pt>
                <c:pt idx="1">
                  <c:v>Мало вакансий, с подходящим уровнем зарплаты</c:v>
                </c:pt>
                <c:pt idx="2">
                  <c:v>Неохотно берут школьников</c:v>
                </c:pt>
                <c:pt idx="3">
                  <c:v>Нехватка профессиональных знаний, которые я получил во время учебы</c:v>
                </c:pt>
                <c:pt idx="4">
                  <c:v>Отсутствие связей, которые помогли бы мне получить работу</c:v>
                </c:pt>
                <c:pt idx="5">
                  <c:v>Мало вакансий, по подходящим мне специальностям/ интересному мне содержанию работы</c:v>
                </c:pt>
                <c:pt idx="6">
                  <c:v>Мало вакансий по интересным специальностям</c:v>
                </c:pt>
                <c:pt idx="7">
                  <c:v>Мало вакансий, с подходящим графиком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31.256507147264298</c:v>
                </c:pt>
                <c:pt idx="1">
                  <c:v>20.832196950109171</c:v>
                </c:pt>
                <c:pt idx="2">
                  <c:v>16.509646023944359</c:v>
                </c:pt>
                <c:pt idx="3">
                  <c:v>14.223209119643215</c:v>
                </c:pt>
                <c:pt idx="4">
                  <c:v>8.6013041114196298</c:v>
                </c:pt>
                <c:pt idx="5">
                  <c:v>7.1850017275229714</c:v>
                </c:pt>
                <c:pt idx="6">
                  <c:v>6.6133700611761537</c:v>
                </c:pt>
                <c:pt idx="7">
                  <c:v>5.8479394856079434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Опыт для резюме</c:v>
                </c:pt>
                <c:pt idx="1">
                  <c:v>Нужны дополнительные деньги</c:v>
                </c:pt>
                <c:pt idx="2">
                  <c:v>Нравится эта работа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46.235833742911531</c:v>
                </c:pt>
                <c:pt idx="1">
                  <c:v>29.806234616598466</c:v>
                </c:pt>
                <c:pt idx="2">
                  <c:v>18.959017659942575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9B-4949-8F22-636C4860B634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9B-4949-8F22-636C4860B63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9B-4949-8F22-636C4860B63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9B-4949-8F22-636C4860B634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F9B-4949-8F22-636C4860B63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9B-4949-8F22-636C4860B63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F9B-4949-8F22-636C4860B6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Легко</c:v>
                </c:pt>
                <c:pt idx="1">
                  <c:v>Сложно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61</c:v>
                </c:pt>
                <c:pt idx="1">
                  <c:v>37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9B-4949-8F22-636C4860B6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BF-456A-AAFC-61E6F76B055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BF-456A-AAFC-61E6F76B05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BF-456A-AAFC-61E6F76B055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BF-456A-AAFC-61E6F76B055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4BF-456A-AAFC-61E6F76B0551}"/>
              </c:ext>
            </c:extLst>
          </c:dPt>
          <c:dPt>
            <c:idx val="5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4BF-456A-AAFC-61E6F76B05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4BF-456A-AAFC-61E6F76B05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Нехватка профессиональных знаний</c:v>
                </c:pt>
                <c:pt idx="1">
                  <c:v>Мало вакансий, с подходящей зарплатой</c:v>
                </c:pt>
                <c:pt idx="2">
                  <c:v>Отсутствие связей, чтобы получить работу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29.336506120077694</c:v>
                </c:pt>
                <c:pt idx="1">
                  <c:v>20.120158441702404</c:v>
                </c:pt>
                <c:pt idx="2">
                  <c:v>20.106980700545172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BF-456A-AAFC-61E6F76B05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70-45D3-A150-CD0097B2F3F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70-45D3-A150-CD0097B2F3F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70-45D3-A150-CD0097B2F3F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70-45D3-A150-CD0097B2F3F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70-45D3-A150-CD0097B2F3F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70-45D3-A150-CD0097B2F3F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70-45D3-A150-CD0097B2F3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Нужны дополнительные деньги</c:v>
                </c:pt>
                <c:pt idx="1">
                  <c:v>Жизненно необходимы деньги</c:v>
                </c:pt>
                <c:pt idx="2">
                  <c:v>Получить профессиональный опыт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27.843675221621421</c:v>
                </c:pt>
                <c:pt idx="1">
                  <c:v>25.791525197623475</c:v>
                </c:pt>
                <c:pt idx="2">
                  <c:v>13.60760749953376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F70-45D3-A150-CD0097B2F3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01-42DC-BF27-B3FF25629FE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01-42DC-BF27-B3FF25629FE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01-42DC-BF27-B3FF25629FE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01-42DC-BF27-B3FF25629FE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901-42DC-BF27-B3FF25629FE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901-42DC-BF27-B3FF25629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Сложно найти подходящий вуз</c:v>
                </c:pt>
                <c:pt idx="1">
                  <c:v>Я не знаю, что мне подойдет</c:v>
                </c:pt>
                <c:pt idx="2">
                  <c:v>Не хватает информации о профессиях</c:v>
                </c:pt>
                <c:pt idx="3">
                  <c:v>Нет поддержки родителей</c:v>
                </c:pt>
                <c:pt idx="4">
                  <c:v>Не знаю своих возможностей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19.184427255750794</c:v>
                </c:pt>
                <c:pt idx="1">
                  <c:v>16.779355530090832</c:v>
                </c:pt>
                <c:pt idx="2">
                  <c:v>13.516276207452682</c:v>
                </c:pt>
                <c:pt idx="3">
                  <c:v>10.660075014854431</c:v>
                </c:pt>
                <c:pt idx="4">
                  <c:v>7.7811173711909056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01-42DC-BF27-B3FF25629F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10-4D0E-B052-1519353D9EAF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10-4D0E-B052-1519353D9EA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10-4D0E-B052-1519353D9EA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10-4D0E-B052-1519353D9EAF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310-4D0E-B052-1519353D9EA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310-4D0E-B052-1519353D9EA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310-4D0E-B052-1519353D9E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Легко</c:v>
                </c:pt>
                <c:pt idx="1">
                  <c:v>Сложно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6</c:v>
                </c:pt>
                <c:pt idx="1">
                  <c:v>84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0-4D0E-B052-1519353D9E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3D-4945-A305-EED5A8EC5960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3D-4945-A305-EED5A8EC5960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3D-4945-A305-EED5A8EC5960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3D-4945-A305-EED5A8EC5960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3D-4945-A305-EED5A8EC5960}"/>
              </c:ext>
            </c:extLst>
          </c:dPt>
          <c:dPt>
            <c:idx val="5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D3D-4945-A305-EED5A8EC5960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D3D-4945-A305-EED5A8EC59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Неохотно берут студентов</c:v>
                </c:pt>
                <c:pt idx="1">
                  <c:v>Отсутствие связей, чтобы получить работу</c:v>
                </c:pt>
                <c:pt idx="2">
                  <c:v>Нет опыта работы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42.806148036936634</c:v>
                </c:pt>
                <c:pt idx="1">
                  <c:v>37.165596806518728</c:v>
                </c:pt>
                <c:pt idx="2">
                  <c:v>32.558615230089316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3D-4945-A305-EED5A8EC59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Затруднились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78</c:v>
                </c:pt>
                <c:pt idx="1">
                  <c:v>19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3-4CCA-BF1E-E9B4255E445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03-4CCA-BF1E-E9B4255E44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03-4CCA-BF1E-E9B4255E445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03-4CCA-BF1E-E9B4255E445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03-4CCA-BF1E-E9B4255E44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03-4CCA-BF1E-E9B4255E44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Специальность мне не подходит</c:v>
                </c:pt>
                <c:pt idx="1">
                  <c:v>Вряд ли найду работу по специальности</c:v>
                </c:pt>
                <c:pt idx="2">
                  <c:v>Стало интересно другое направление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83.485417924997066</c:v>
                </c:pt>
                <c:pt idx="1">
                  <c:v>17.345141931427623</c:v>
                </c:pt>
                <c:pt idx="2">
                  <c:v>16.987728034186485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03-4CCA-BF1E-E9B4255E44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01-42DC-BF27-B3FF25629FE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01-42DC-BF27-B3FF25629FE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01-42DC-BF27-B3FF25629FE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01-42DC-BF27-B3FF25629FE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901-42DC-BF27-B3FF25629FE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901-42DC-BF27-B3FF25629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Курсы переподготовки оффлайн</c:v>
                </c:pt>
                <c:pt idx="1">
                  <c:v>Курсы переподготовки онлайн</c:v>
                </c:pt>
                <c:pt idx="2">
                  <c:v>Работа по новой специальности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53.83217738606222</c:v>
                </c:pt>
                <c:pt idx="1">
                  <c:v>36.528977511970794</c:v>
                </c:pt>
                <c:pt idx="2">
                  <c:v>27.333325642582807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01-42DC-BF27-B3FF25629F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95-42AF-915F-EA69EE83FF4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95-42AF-915F-EA69EE83FF4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95-42AF-915F-EA69EE83FF4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95-42AF-915F-EA69EE83FF4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95-42AF-915F-EA69EE83FF4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E95-42AF-915F-EA69EE83FF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 поступлении</c:v>
                </c:pt>
                <c:pt idx="1">
                  <c:v>На первых курсах </c:v>
                </c:pt>
                <c:pt idx="2">
                  <c:v>На выпускных курсах</c:v>
                </c:pt>
                <c:pt idx="3">
                  <c:v>Во время поиска работы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34.33163395213662</c:v>
                </c:pt>
                <c:pt idx="1">
                  <c:v>19.711118930040815</c:v>
                </c:pt>
                <c:pt idx="2">
                  <c:v>24.463219946950307</c:v>
                </c:pt>
                <c:pt idx="3">
                  <c:v>21.494027170872272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95-42AF-915F-EA69EE83FF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3-4718-B546-207C5F45C1FC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3-4718-B546-207C5F45C1F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63-4718-B546-207C5F45C1FC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63-4718-B546-207C5F45C1F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63-4718-B546-207C5F45C1F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63-4718-B546-207C5F45C1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Останутся</c:v>
                </c:pt>
                <c:pt idx="1">
                  <c:v>Переедут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63-4718-B546-207C5F45C1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C8-4B21-A0E4-4E6AA9951D1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C8-4B21-A0E4-4E6AA9951D1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C8-4B21-A0E4-4E6AA9951D1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C8-4B21-A0E4-4E6AA9951D1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2C8-4B21-A0E4-4E6AA9951D1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2C8-4B21-A0E4-4E6AA9951D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Больше возможностей трудоустройства</c:v>
                </c:pt>
                <c:pt idx="1">
                  <c:v>Интереснее жить, больше событий</c:v>
                </c:pt>
                <c:pt idx="2">
                  <c:v>Лучше условия работы</c:v>
                </c:pt>
                <c:pt idx="3">
                  <c:v>Выше комфорт, удобнее жить</c:v>
                </c:pt>
                <c:pt idx="4">
                  <c:v>Многие знакомые уехали туда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75.573659696688708</c:v>
                </c:pt>
                <c:pt idx="1">
                  <c:v>47.653950414639695</c:v>
                </c:pt>
                <c:pt idx="2">
                  <c:v>39.64799464842816</c:v>
                </c:pt>
                <c:pt idx="3">
                  <c:v>23.725494835899813</c:v>
                </c:pt>
                <c:pt idx="4">
                  <c:v>11.805725086802354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C8-4B21-A0E4-4E6AA9951D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3A-498F-95A1-F9797D9AA9D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3A-498F-95A1-F9797D9AA9D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3A-498F-95A1-F9797D9AA9D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3A-498F-95A1-F9797D9AA9D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F3A-498F-95A1-F9797D9AA9D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F3A-498F-95A1-F9797D9AA9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Уровень зарплат</c:v>
                </c:pt>
                <c:pt idx="1">
                  <c:v>Стоимость жизни</c:v>
                </c:pt>
                <c:pt idx="2">
                  <c:v>Количество вакансий по моей специальности</c:v>
                </c:pt>
                <c:pt idx="3">
                  <c:v>Насыщенность культурной жизни</c:v>
                </c:pt>
                <c:pt idx="4">
                  <c:v>Общее количество вакансий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59.49825224117987</c:v>
                </c:pt>
                <c:pt idx="1">
                  <c:v>59.054322906625536</c:v>
                </c:pt>
                <c:pt idx="2">
                  <c:v>37.054668321444652</c:v>
                </c:pt>
                <c:pt idx="3">
                  <c:v>32.922048510699824</c:v>
                </c:pt>
                <c:pt idx="4">
                  <c:v>30.398058045755405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F3A-498F-95A1-F9797D9AA9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6.2653580241106274E-2"/>
          <c:w val="0.46306769810320891"/>
          <c:h val="0.87469283951778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 самым высоким доходом</c:v>
                </c:pt>
                <c:pt idx="1">
                  <c:v>Самую стабильную</c:v>
                </c:pt>
                <c:pt idx="2">
                  <c:v>Где больше возможностей реализовать свои идеи</c:v>
                </c:pt>
                <c:pt idx="3">
                  <c:v>С наиболее амбициозными проектами</c:v>
                </c:pt>
                <c:pt idx="4">
                  <c:v>С наиболее удобным графиком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36.225164875329341</c:v>
                </c:pt>
                <c:pt idx="1">
                  <c:v>30.444864364436736</c:v>
                </c:pt>
                <c:pt idx="2">
                  <c:v>26.697410392969608</c:v>
                </c:pt>
                <c:pt idx="3">
                  <c:v>25.49611207505945</c:v>
                </c:pt>
                <c:pt idx="4">
                  <c:v>23.507558961506327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Нравится эта работа</c:v>
                </c:pt>
                <c:pt idx="1">
                  <c:v>Жизненно необходимы деньги</c:v>
                </c:pt>
                <c:pt idx="2">
                  <c:v>Получить профессиональный опыт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33.570566221232774</c:v>
                </c:pt>
                <c:pt idx="1">
                  <c:v>17.962381286652768</c:v>
                </c:pt>
                <c:pt idx="2">
                  <c:v>15.608041646310417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3-4718-B546-207C5F45C1FC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3-4718-B546-207C5F45C1F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63-4718-B546-207C5F45C1FC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63-4718-B546-207C5F45C1F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63-4718-B546-207C5F45C1F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63-4718-B546-207C5F45C1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Нужен</c:v>
                </c:pt>
                <c:pt idx="1">
                  <c:v>Не нужен/ затруднились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56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63-4718-B546-207C5F45C1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6.2653580241106274E-2"/>
          <c:w val="0.46306769810320891"/>
          <c:h val="0.87469283951778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96-48FE-90BB-2E33BFB1E4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96-48FE-90BB-2E33BFB1E4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96-48FE-90BB-2E33BFB1E4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96-48FE-90BB-2E33BFB1E4D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A96-48FE-90BB-2E33BFB1E4D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A96-48FE-90BB-2E33BFB1E4D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A96-48FE-90BB-2E33BFB1E4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Делиться опытом, давать рекомендации по рабочим задачам</c:v>
                </c:pt>
                <c:pt idx="1">
                  <c:v>Давать обратную связь о выполненной работе</c:v>
                </c:pt>
                <c:pt idx="2">
                  <c:v>Обучать выполнению рабочих задач</c:v>
                </c:pt>
                <c:pt idx="3">
                  <c:v>Знакомить с коллегами, вовлекать в неформальное общение</c:v>
                </c:pt>
                <c:pt idx="4">
                  <c:v>Помогать развивать soft-skills: навыки общения в коллективе, командная работа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16.712224270612431</c:v>
                </c:pt>
                <c:pt idx="1">
                  <c:v>12.224495332883492</c:v>
                </c:pt>
                <c:pt idx="2">
                  <c:v>11.541746794871802</c:v>
                </c:pt>
                <c:pt idx="3">
                  <c:v>7.1677476945569083</c:v>
                </c:pt>
                <c:pt idx="4">
                  <c:v>3.9729951882912418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A96-48FE-90BB-2E33BFB1E4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Пойду работать</c:v>
                </c:pt>
                <c:pt idx="1">
                  <c:v>Поступлю на другую специальность в техникум/ колледж</c:v>
                </c:pt>
                <c:pt idx="2">
                  <c:v>Продолжу обучение по текущей специальности в вузе</c:v>
                </c:pt>
                <c:pt idx="3">
                  <c:v>Поступлю на другую специальность в вуз</c:v>
                </c:pt>
                <c:pt idx="4">
                  <c:v>Пойду в армию</c:v>
                </c:pt>
                <c:pt idx="5">
                  <c:v>Пока не решил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71.963328393098124</c:v>
                </c:pt>
                <c:pt idx="1">
                  <c:v>10.076065162907271</c:v>
                </c:pt>
                <c:pt idx="2">
                  <c:v>9.4201754385965</c:v>
                </c:pt>
                <c:pt idx="3">
                  <c:v>1.7067139001349532</c:v>
                </c:pt>
                <c:pt idx="4">
                  <c:v>0.7154761904761906</c:v>
                </c:pt>
                <c:pt idx="5">
                  <c:v>6.1182409147869699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59445074852105"/>
          <c:y val="5.4234358191886281E-2"/>
          <c:w val="0.46521827785425868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Точно по специальности</c:v>
                </c:pt>
                <c:pt idx="1">
                  <c:v>Скорее по специальности</c:v>
                </c:pt>
                <c:pt idx="2">
                  <c:v>Скорее по другой специальности</c:v>
                </c:pt>
                <c:pt idx="3">
                  <c:v>Точно по другой специальности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43.68056298599064</c:v>
                </c:pt>
                <c:pt idx="1">
                  <c:v>34.244693665252875</c:v>
                </c:pt>
                <c:pt idx="2">
                  <c:v>14.876871867167923</c:v>
                </c:pt>
                <c:pt idx="3">
                  <c:v>4.1328242481203015</c:v>
                </c:pt>
                <c:pt idx="4">
                  <c:v>3.0650472334682872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Понял, что текущая специальность «не моё», мне не подходит</c:v>
                </c:pt>
                <c:pt idx="1">
                  <c:v>Вряд ли найду работу по специальности</c:v>
                </c:pt>
                <c:pt idx="2">
                  <c:v>Стало интересно другое направление</c:v>
                </c:pt>
                <c:pt idx="3">
                  <c:v>По своей специальности не смогу достаточно зарабатывать</c:v>
                </c:pt>
                <c:pt idx="4">
                  <c:v>Просто не хочу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83.485417924997066</c:v>
                </c:pt>
                <c:pt idx="1">
                  <c:v>17.345141931427623</c:v>
                </c:pt>
                <c:pt idx="2">
                  <c:v>16.987728034186485</c:v>
                </c:pt>
                <c:pt idx="3">
                  <c:v>4.0392920444404528</c:v>
                </c:pt>
                <c:pt idx="4">
                  <c:v>4.0392920444404528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59445074852105"/>
          <c:y val="5.4234358191886281E-2"/>
          <c:w val="0.46521827785425868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Прохожу курсы переподготовки (оффлайн)</c:v>
                </c:pt>
                <c:pt idx="1">
                  <c:v>Прохожу курсы переподготовки онлайн</c:v>
                </c:pt>
                <c:pt idx="2">
                  <c:v>Ищу работу по новой специальности</c:v>
                </c:pt>
                <c:pt idx="3">
                  <c:v>Готовлюсь к поступлению в другое учебное заведение</c:v>
                </c:pt>
                <c:pt idx="4">
                  <c:v>Занимаюсь самообразованием (например, читаю книги)</c:v>
                </c:pt>
                <c:pt idx="5">
                  <c:v>Прохожу стажировку по новой специальности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53.83217738606222</c:v>
                </c:pt>
                <c:pt idx="1">
                  <c:v>36.528977511970794</c:v>
                </c:pt>
                <c:pt idx="2">
                  <c:v>27.333325642582807</c:v>
                </c:pt>
                <c:pt idx="3">
                  <c:v>15.672609694136105</c:v>
                </c:pt>
                <c:pt idx="4">
                  <c:v>13.304613873509679</c:v>
                </c:pt>
                <c:pt idx="5">
                  <c:v>13.094944787277964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При поступлении в учебное заведение</c:v>
                </c:pt>
                <c:pt idx="1">
                  <c:v>На первых курсах учебного заведения</c:v>
                </c:pt>
                <c:pt idx="2">
                  <c:v>На выпускных курсах учебного заведения</c:v>
                </c:pt>
                <c:pt idx="3">
                  <c:v>Во время поиска работы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34.33163395213662</c:v>
                </c:pt>
                <c:pt idx="1">
                  <c:v>19.711118930040815</c:v>
                </c:pt>
                <c:pt idx="2">
                  <c:v>24.463219946950307</c:v>
                </c:pt>
                <c:pt idx="3">
                  <c:v>21.494027170872272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59445074852105"/>
          <c:y val="5.4234358191886281E-2"/>
          <c:w val="0.46521827785425868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В регионе, где я вырос, ходил в школу</c:v>
                </c:pt>
                <c:pt idx="1">
                  <c:v>В регионе, где я учился в колледже/ техникуме</c:v>
                </c:pt>
                <c:pt idx="2">
                  <c:v>В другом регионе России</c:v>
                </c:pt>
                <c:pt idx="3">
                  <c:v>В Москве, Санкт-Петербурге</c:v>
                </c:pt>
                <c:pt idx="4">
                  <c:v>В другой стране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57.820884342265941</c:v>
                </c:pt>
                <c:pt idx="1">
                  <c:v>22.283327509478834</c:v>
                </c:pt>
                <c:pt idx="2">
                  <c:v>13.991088900134955</c:v>
                </c:pt>
                <c:pt idx="3">
                  <c:v>5.1368421052631597</c:v>
                </c:pt>
                <c:pt idx="4">
                  <c:v>0.76785714285714302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Там больше возможностей для трудоустройства</c:v>
                </c:pt>
                <c:pt idx="1">
                  <c:v>Интереснее жить, больше событий</c:v>
                </c:pt>
                <c:pt idx="2">
                  <c:v>Лучше условия работы</c:v>
                </c:pt>
                <c:pt idx="3">
                  <c:v>Выше уровень комфорта, удобнее жить</c:v>
                </c:pt>
                <c:pt idx="4">
                  <c:v>Многие знакомые, сверстники уехали туда</c:v>
                </c:pt>
                <c:pt idx="5">
                  <c:v>Там больше возможностей для самореализации</c:v>
                </c:pt>
                <c:pt idx="6">
                  <c:v>Лучше климат</c:v>
                </c:pt>
                <c:pt idx="7">
                  <c:v>Хочу уехать от родителей</c:v>
                </c:pt>
                <c:pt idx="8">
                  <c:v>Другое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75.573659696688708</c:v>
                </c:pt>
                <c:pt idx="1">
                  <c:v>47.653950414639695</c:v>
                </c:pt>
                <c:pt idx="2">
                  <c:v>39.64799464842816</c:v>
                </c:pt>
                <c:pt idx="3">
                  <c:v>23.725494835899813</c:v>
                </c:pt>
                <c:pt idx="4">
                  <c:v>11.805725086802354</c:v>
                </c:pt>
                <c:pt idx="5">
                  <c:v>11.75150709357038</c:v>
                </c:pt>
                <c:pt idx="6">
                  <c:v>7.6454174190330759</c:v>
                </c:pt>
                <c:pt idx="7">
                  <c:v>5.357325737656331</c:v>
                </c:pt>
                <c:pt idx="8">
                  <c:v>2.9323566556008798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Нет средств на переезд</c:v>
                </c:pt>
                <c:pt idx="1">
                  <c:v>Просто хочу остаться</c:v>
                </c:pt>
                <c:pt idx="2">
                  <c:v>Тут больше возможностей для самореализации</c:v>
                </c:pt>
                <c:pt idx="3">
                  <c:v>Многие знакомые, сверстники остаются</c:v>
                </c:pt>
                <c:pt idx="4">
                  <c:v>Лучше условия работы</c:v>
                </c:pt>
                <c:pt idx="5">
                  <c:v>Есть обстоятельства, из-за которых мне нужно быть рядом с родителями</c:v>
                </c:pt>
                <c:pt idx="6">
                  <c:v>Интереснее жить, больше событий</c:v>
                </c:pt>
                <c:pt idx="7">
                  <c:v>Выше уровень комфорта, удобнее жить</c:v>
                </c:pt>
                <c:pt idx="8">
                  <c:v>Лучше климат</c:v>
                </c:pt>
                <c:pt idx="9">
                  <c:v>Больше возможностей для трудоустройства</c:v>
                </c:pt>
                <c:pt idx="10">
                  <c:v>Другое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42.702699792737732</c:v>
                </c:pt>
                <c:pt idx="1">
                  <c:v>29.340161728812056</c:v>
                </c:pt>
                <c:pt idx="2">
                  <c:v>23.783688365094147</c:v>
                </c:pt>
                <c:pt idx="3">
                  <c:v>21.99841449151284</c:v>
                </c:pt>
                <c:pt idx="4">
                  <c:v>19.735220429962808</c:v>
                </c:pt>
                <c:pt idx="5">
                  <c:v>19.362245969152916</c:v>
                </c:pt>
                <c:pt idx="6">
                  <c:v>17.720687238914245</c:v>
                </c:pt>
                <c:pt idx="7">
                  <c:v>13.28690635688181</c:v>
                </c:pt>
                <c:pt idx="8">
                  <c:v>13.033552867504108</c:v>
                </c:pt>
                <c:pt idx="9">
                  <c:v>12.119697728798165</c:v>
                </c:pt>
                <c:pt idx="10">
                  <c:v>2.2750883274101072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9B-4949-8F22-636C4860B634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9B-4949-8F22-636C4860B63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9B-4949-8F22-636C4860B63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9B-4949-8F22-636C4860B634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F9B-4949-8F22-636C4860B63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9B-4949-8F22-636C4860B63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F9B-4949-8F22-636C4860B6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Легко</c:v>
                </c:pt>
                <c:pt idx="1">
                  <c:v>Сложно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34</c:v>
                </c:pt>
                <c:pt idx="1">
                  <c:v>47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9B-4949-8F22-636C4860B6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Уровень зарплат</c:v>
                </c:pt>
                <c:pt idx="1">
                  <c:v>Стоимость жизни – аренды жилья, проезда и тому подобное</c:v>
                </c:pt>
                <c:pt idx="2">
                  <c:v>Количество вакансий по моей специальности</c:v>
                </c:pt>
                <c:pt idx="3">
                  <c:v>Насыщенность культурной жизни</c:v>
                </c:pt>
                <c:pt idx="4">
                  <c:v>Общее количество вакансий</c:v>
                </c:pt>
                <c:pt idx="5">
                  <c:v>Уровень благоустройства городской среды, в том числе парки, скверы</c:v>
                </c:pt>
                <c:pt idx="6">
                  <c:v>Близость к родителям, семье</c:v>
                </c:pt>
                <c:pt idx="7">
                  <c:v>Развитость социальной инфраструктуры</c:v>
                </c:pt>
                <c:pt idx="8">
                  <c:v>Наличие среды для молодежи</c:v>
                </c:pt>
                <c:pt idx="9">
                  <c:v>Климат</c:v>
                </c:pt>
                <c:pt idx="10">
                  <c:v>Возможности попасть в каровый резерв (госслужба, корпорации, вузы и др.)</c:v>
                </c:pt>
                <c:pt idx="11">
                  <c:v>Возможности волонтерской активности, вовлечение в общественно-полезную работу</c:v>
                </c:pt>
              </c:strCache>
            </c:strRef>
          </c:cat>
          <c:val>
            <c:numRef>
              <c:f>Лист1!$B$2:$B$13</c:f>
              <c:numCache>
                <c:formatCode>0</c:formatCode>
                <c:ptCount val="12"/>
                <c:pt idx="0">
                  <c:v>59.49825224117987</c:v>
                </c:pt>
                <c:pt idx="1">
                  <c:v>59.054322906625536</c:v>
                </c:pt>
                <c:pt idx="2">
                  <c:v>37.054668321444652</c:v>
                </c:pt>
                <c:pt idx="3">
                  <c:v>32.922048510699824</c:v>
                </c:pt>
                <c:pt idx="4">
                  <c:v>30.398058045755405</c:v>
                </c:pt>
                <c:pt idx="5">
                  <c:v>30.171670763447075</c:v>
                </c:pt>
                <c:pt idx="6">
                  <c:v>27.822376654777973</c:v>
                </c:pt>
                <c:pt idx="7">
                  <c:v>23.03183660272477</c:v>
                </c:pt>
                <c:pt idx="8">
                  <c:v>22.842269134374394</c:v>
                </c:pt>
                <c:pt idx="9">
                  <c:v>21.590779432555749</c:v>
                </c:pt>
                <c:pt idx="10">
                  <c:v>16.778013945119209</c:v>
                </c:pt>
                <c:pt idx="11">
                  <c:v>16.321944886254101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С самым высоким доходом</c:v>
                </c:pt>
                <c:pt idx="1">
                  <c:v>Самую стабильную, с которой не могут уволить</c:v>
                </c:pt>
                <c:pt idx="2">
                  <c:v>Где больше возможностей реализовать свои идеи</c:v>
                </c:pt>
                <c:pt idx="3">
                  <c:v>С наиболее амбициозными проектами</c:v>
                </c:pt>
                <c:pt idx="4">
                  <c:v>С наиболее удобным графиком</c:v>
                </c:pt>
                <c:pt idx="5">
                  <c:v>С самым дружным коллективом</c:v>
                </c:pt>
                <c:pt idx="6">
                  <c:v>С возможностью много путешествовать</c:v>
                </c:pt>
                <c:pt idx="7">
                  <c:v>Где больше возможностей помогать людям</c:v>
                </c:pt>
                <c:pt idx="8">
                  <c:v>Где есть возможность профессионально развиваться, проходить обучение</c:v>
                </c:pt>
                <c:pt idx="9">
                  <c:v>С наиболее комфортными условиями труда (комфортным местом работы)</c:v>
                </c:pt>
                <c:pt idx="10">
                  <c:v>Где больше ответственности</c:v>
                </c:pt>
                <c:pt idx="11">
                  <c:v>С возможностью общаться с интересными людьми</c:v>
                </c:pt>
                <c:pt idx="12">
                  <c:v>С лучшими перспективами карьерного роста</c:v>
                </c:pt>
                <c:pt idx="13">
                  <c:v>С лучшим соцпакетом (медстраховка, фитнес, и тому подобное)</c:v>
                </c:pt>
                <c:pt idx="14">
                  <c:v>Физически нетяжелую</c:v>
                </c:pt>
              </c:strCache>
            </c:strRef>
          </c:cat>
          <c:val>
            <c:numRef>
              <c:f>Лист1!$B$2:$B$16</c:f>
              <c:numCache>
                <c:formatCode>0</c:formatCode>
                <c:ptCount val="15"/>
                <c:pt idx="0">
                  <c:v>36.225164875329341</c:v>
                </c:pt>
                <c:pt idx="1">
                  <c:v>30.444864364436736</c:v>
                </c:pt>
                <c:pt idx="2">
                  <c:v>26.697410392969608</c:v>
                </c:pt>
                <c:pt idx="3">
                  <c:v>25.49611207505945</c:v>
                </c:pt>
                <c:pt idx="4">
                  <c:v>23.507558961506327</c:v>
                </c:pt>
                <c:pt idx="5">
                  <c:v>21.935380317781632</c:v>
                </c:pt>
                <c:pt idx="6">
                  <c:v>20.493094916779132</c:v>
                </c:pt>
                <c:pt idx="7">
                  <c:v>19.235257615191831</c:v>
                </c:pt>
                <c:pt idx="8">
                  <c:v>18.935679543409808</c:v>
                </c:pt>
                <c:pt idx="9">
                  <c:v>18.730869039586146</c:v>
                </c:pt>
                <c:pt idx="10">
                  <c:v>18.339736560953664</c:v>
                </c:pt>
                <c:pt idx="11">
                  <c:v>18.165223957329221</c:v>
                </c:pt>
                <c:pt idx="12">
                  <c:v>16.686187022042287</c:v>
                </c:pt>
                <c:pt idx="13">
                  <c:v>10.474855608572717</c:v>
                </c:pt>
                <c:pt idx="14">
                  <c:v>7.3957881482552557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DC-457C-A937-68776D0D867F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DC-457C-A937-68776D0D867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Делиться опытом, давать рекомендации по рабочим задачам</c:v>
                </c:pt>
                <c:pt idx="1">
                  <c:v>Давать обратную связь о выполненной работе</c:v>
                </c:pt>
                <c:pt idx="2">
                  <c:v>Обучать выполнению рабочих задач</c:v>
                </c:pt>
                <c:pt idx="3">
                  <c:v>Знакомить с коллегами, вовлекать в неформальное общение</c:v>
                </c:pt>
                <c:pt idx="4">
                  <c:v>Помогать развивать soft-skills: навыки общения в коллективе, командная работа</c:v>
                </c:pt>
                <c:pt idx="5">
                  <c:v>Оказывать моральную, психологическую поддержку</c:v>
                </c:pt>
                <c:pt idx="6">
                  <c:v>Рассказывать об истории и устройстве компании (существующие отделы, их взаимодействие и т.п.)</c:v>
                </c:pt>
                <c:pt idx="7">
                  <c:v>Рассказать и помогать адаптироваться к корпоративной культуре</c:v>
                </c:pt>
                <c:pt idx="8">
                  <c:v>Не нужен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16.712224270612431</c:v>
                </c:pt>
                <c:pt idx="1">
                  <c:v>12.224495332883492</c:v>
                </c:pt>
                <c:pt idx="2">
                  <c:v>11.541746794871802</c:v>
                </c:pt>
                <c:pt idx="3">
                  <c:v>7.1677476945569083</c:v>
                </c:pt>
                <c:pt idx="4">
                  <c:v>3.9729951882912418</c:v>
                </c:pt>
                <c:pt idx="5">
                  <c:v>3.6410087719298252</c:v>
                </c:pt>
                <c:pt idx="6">
                  <c:v>2.9500000000000006</c:v>
                </c:pt>
                <c:pt idx="7">
                  <c:v>2.6456845238095243</c:v>
                </c:pt>
                <c:pt idx="8">
                  <c:v>41.474813235010615</c:v>
                </c:pt>
                <c:pt idx="9">
                  <c:v>2.7201754385964922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82B-498B-BDED-78AB8EFD3185}"/>
              </c:ext>
            </c:extLst>
          </c:dPt>
          <c:dPt>
            <c:idx val="8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20F5-40B1-8EEC-09C0B1AC921D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129-47BA-B511-CB86E94EE2B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Постоянная работа по вечерам в будни</c:v>
                </c:pt>
                <c:pt idx="1">
                  <c:v>Разовая работа во время учебного года</c:v>
                </c:pt>
                <c:pt idx="2">
                  <c:v>Работа на время каникул</c:v>
                </c:pt>
                <c:pt idx="3">
                  <c:v>Постоянная работа по сменному графику (например, сутки через трое, два дня через два)</c:v>
                </c:pt>
                <c:pt idx="4">
                  <c:v>Постоянная работа по рабочим дням неполный день</c:v>
                </c:pt>
                <c:pt idx="5">
                  <c:v>Постоянная работа по выходным</c:v>
                </c:pt>
                <c:pt idx="6">
                  <c:v>Постоянная работа по рабочим дням полный день</c:v>
                </c:pt>
                <c:pt idx="7">
                  <c:v>Другое</c:v>
                </c:pt>
                <c:pt idx="8">
                  <c:v>Не было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29.385533545401966</c:v>
                </c:pt>
                <c:pt idx="1">
                  <c:v>23.688969217916597</c:v>
                </c:pt>
                <c:pt idx="2">
                  <c:v>21.409332626437894</c:v>
                </c:pt>
                <c:pt idx="3">
                  <c:v>12.771797683310847</c:v>
                </c:pt>
                <c:pt idx="4">
                  <c:v>11.400201224214387</c:v>
                </c:pt>
                <c:pt idx="5">
                  <c:v>8.4981952075702072</c:v>
                </c:pt>
                <c:pt idx="6">
                  <c:v>4.8870389113810182</c:v>
                </c:pt>
                <c:pt idx="7">
                  <c:v>0.95833333333333359</c:v>
                </c:pt>
                <c:pt idx="8">
                  <c:v>37.924776685303016</c:v>
                </c:pt>
                <c:pt idx="9">
                  <c:v>0.76785714285714302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14590833424522"/>
          <c:y val="5.9657794011074912E-2"/>
          <c:w val="0.46666682026853451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5-483A-B260-A235E36744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85-483A-B260-A235E36744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85-483A-B260-A235E367446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85-483A-B260-A235E367446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85-483A-B260-A235E36744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Временная или постоянная</c:v>
                </c:pt>
                <c:pt idx="1">
                  <c:v>Только временная</c:v>
                </c:pt>
                <c:pt idx="2">
                  <c:v>Только постоянная</c:v>
                </c:pt>
                <c:pt idx="3">
                  <c:v>Другое*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11.965819195424462</c:v>
                </c:pt>
                <c:pt idx="1">
                  <c:v>23.638115521174743</c:v>
                </c:pt>
                <c:pt idx="2">
                  <c:v>24.745098121907336</c:v>
                </c:pt>
                <c:pt idx="3">
                  <c:v>39.65096716149349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85-483A-B260-A235E36744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Хочу получить опыт для резюме, чтобы проще найти работу в будущем</c:v>
                </c:pt>
                <c:pt idx="1">
                  <c:v>Хочу заработать дополнительные деньги, но без них смогу выжить</c:v>
                </c:pt>
                <c:pt idx="2">
                  <c:v>Интересно, нравится эта работа</c:v>
                </c:pt>
                <c:pt idx="3">
                  <c:v>Нужны деньги, без работы не смогу выжить</c:v>
                </c:pt>
                <c:pt idx="4">
                  <c:v>Обязали на учебе</c:v>
                </c:pt>
                <c:pt idx="5">
                  <c:v>Хочу получить профессиональный опыт, чтобы лучше разбираться в своей специальности</c:v>
                </c:pt>
                <c:pt idx="6">
                  <c:v>Много свободного времени</c:v>
                </c:pt>
                <c:pt idx="7">
                  <c:v>Заставили родители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46.235833742911531</c:v>
                </c:pt>
                <c:pt idx="1">
                  <c:v>29.806234616598466</c:v>
                </c:pt>
                <c:pt idx="2">
                  <c:v>18.959017659942575</c:v>
                </c:pt>
                <c:pt idx="3">
                  <c:v>18.717090800765295</c:v>
                </c:pt>
                <c:pt idx="4">
                  <c:v>17.749217789707387</c:v>
                </c:pt>
                <c:pt idx="5">
                  <c:v>14.627128098685633</c:v>
                </c:pt>
                <c:pt idx="6">
                  <c:v>10.873359416449961</c:v>
                </c:pt>
                <c:pt idx="7">
                  <c:v>2.3585892998264097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легко</c:v>
                </c:pt>
                <c:pt idx="1">
                  <c:v>Скорее легко</c:v>
                </c:pt>
                <c:pt idx="2">
                  <c:v>Скорее сложно</c:v>
                </c:pt>
                <c:pt idx="3">
                  <c:v>Очень сложно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18.810694181281452</c:v>
                </c:pt>
                <c:pt idx="1">
                  <c:v>42.481763072833736</c:v>
                </c:pt>
                <c:pt idx="2">
                  <c:v>15.170629111254327</c:v>
                </c:pt>
                <c:pt idx="3">
                  <c:v>21.776028952399827</c:v>
                </c:pt>
                <c:pt idx="4">
                  <c:v>1.7608846822306485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CDDE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55D-4656-ADFE-CBE5EEABFD82}"/>
              </c:ext>
            </c:extLst>
          </c:dPt>
          <c:dPt>
            <c:idx val="16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Нехватка профессиональных знаний, которые я получил во время учебы</c:v>
                </c:pt>
                <c:pt idx="1">
                  <c:v>Мало вакансий, с подходящим уровнем зарплаты</c:v>
                </c:pt>
                <c:pt idx="2">
                  <c:v>Отсутствие связей, которые помогли бы мне получить работу</c:v>
                </c:pt>
                <c:pt idx="3">
                  <c:v>Мало вакансий, с подходящим графиком</c:v>
                </c:pt>
                <c:pt idx="4">
                  <c:v>Мало вакансий, по подходящим мне специальностям</c:v>
                </c:pt>
                <c:pt idx="5">
                  <c:v>Неохотно берут студентов</c:v>
                </c:pt>
                <c:pt idx="6">
                  <c:v>Отказывали из-за отсутствия опыта работы</c:v>
                </c:pt>
                <c:pt idx="7">
                  <c:v>Мало вакансий по интересным специальностям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29.336506120077694</c:v>
                </c:pt>
                <c:pt idx="1">
                  <c:v>20.120158441702404</c:v>
                </c:pt>
                <c:pt idx="2">
                  <c:v>20.106980700545172</c:v>
                </c:pt>
                <c:pt idx="3">
                  <c:v>18.729798014220865</c:v>
                </c:pt>
                <c:pt idx="4">
                  <c:v>16.760888685670128</c:v>
                </c:pt>
                <c:pt idx="5">
                  <c:v>14.530117346346731</c:v>
                </c:pt>
                <c:pt idx="6">
                  <c:v>13.961711974711548</c:v>
                </c:pt>
                <c:pt idx="7">
                  <c:v>5.6773071794530283</c:v>
                </c:pt>
                <c:pt idx="8">
                  <c:v>7.5048476462439879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7BB-4D94-83DF-BB04880E6588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Личные качества</c:v>
                </c:pt>
                <c:pt idx="1">
                  <c:v>Знакомства, рекомендации преподавателей</c:v>
                </c:pt>
                <c:pt idx="2">
                  <c:v>Удача, случай</c:v>
                </c:pt>
                <c:pt idx="3">
                  <c:v>Учебные достижения</c:v>
                </c:pt>
                <c:pt idx="4">
                  <c:v>Личные знакомства</c:v>
                </c:pt>
                <c:pt idx="5">
                  <c:v>Победа/ участие в конкурсе</c:v>
                </c:pt>
                <c:pt idx="6">
                  <c:v>Опыт работы</c:v>
                </c:pt>
                <c:pt idx="7">
                  <c:v>Знакомства, рекомендации родителей</c:v>
                </c:pt>
                <c:pt idx="8">
                  <c:v>Рекрутинговое агентство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29.535327798115304</c:v>
                </c:pt>
                <c:pt idx="1">
                  <c:v>27.487145425373988</c:v>
                </c:pt>
                <c:pt idx="2">
                  <c:v>23.915394354654108</c:v>
                </c:pt>
                <c:pt idx="3">
                  <c:v>20.68531064807253</c:v>
                </c:pt>
                <c:pt idx="4">
                  <c:v>20.50890477135156</c:v>
                </c:pt>
                <c:pt idx="5">
                  <c:v>14.978194649066056</c:v>
                </c:pt>
                <c:pt idx="6">
                  <c:v>8.959598208092121</c:v>
                </c:pt>
                <c:pt idx="7">
                  <c:v>5.4555195978593476</c:v>
                </c:pt>
                <c:pt idx="8">
                  <c:v>1.1895493859994064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80693537997634"/>
          <c:y val="3.7676150160899008E-2"/>
          <c:w val="0.46840317083418592"/>
          <c:h val="0.924647699678202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5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500-4BEF-8658-18CDFD31F82E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500-4BEF-8658-18CDFD31F82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Постоянная работа по вечерам в будни</c:v>
                </c:pt>
                <c:pt idx="1">
                  <c:v>Разовая работа во время учебного года</c:v>
                </c:pt>
                <c:pt idx="2">
                  <c:v>Работа на время каникул</c:v>
                </c:pt>
                <c:pt idx="3">
                  <c:v>Постоянная работа по выходным</c:v>
                </c:pt>
                <c:pt idx="4">
                  <c:v>Постоянная работа по рабочим дням полный день</c:v>
                </c:pt>
                <c:pt idx="5">
                  <c:v>Не хочу</c:v>
                </c:pt>
                <c:pt idx="6">
                  <c:v>Затрудняюсь ответить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44.330156626576134</c:v>
                </c:pt>
                <c:pt idx="1">
                  <c:v>30.591946413633782</c:v>
                </c:pt>
                <c:pt idx="2">
                  <c:v>20.379850924427707</c:v>
                </c:pt>
                <c:pt idx="3">
                  <c:v>8.3974314512354091</c:v>
                </c:pt>
                <c:pt idx="4">
                  <c:v>5.0710938092309465</c:v>
                </c:pt>
                <c:pt idx="5">
                  <c:v>29.771160371411504</c:v>
                </c:pt>
                <c:pt idx="6">
                  <c:v>2.9172670134307594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BF-456A-AAFC-61E6F76B055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BF-456A-AAFC-61E6F76B05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BF-456A-AAFC-61E6F76B055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BF-456A-AAFC-61E6F76B055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4BF-456A-AAFC-61E6F76B0551}"/>
              </c:ext>
            </c:extLst>
          </c:dPt>
          <c:dPt>
            <c:idx val="5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4BF-456A-AAFC-61E6F76B05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4BF-456A-AAFC-61E6F76B05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Мало вакансий по интересным специальностям</c:v>
                </c:pt>
                <c:pt idx="1">
                  <c:v>Мало вакансий, с подходящей зарплатой</c:v>
                </c:pt>
                <c:pt idx="2">
                  <c:v>Нехватка профессиональных знаний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20.637785850453433</c:v>
                </c:pt>
                <c:pt idx="1">
                  <c:v>20.15235825959801</c:v>
                </c:pt>
                <c:pt idx="2">
                  <c:v>16.355033313026816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BF-456A-AAFC-61E6F76B05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14590833424522"/>
          <c:y val="5.9657794011074912E-2"/>
          <c:w val="0.46666682026853451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5-483A-B260-A235E36744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85-483A-B260-A235E36744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85-483A-B260-A235E367446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85-483A-B260-A235E367446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85-483A-B260-A235E36744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Временная или постоянная</c:v>
                </c:pt>
                <c:pt idx="1">
                  <c:v>Только временная</c:v>
                </c:pt>
                <c:pt idx="2">
                  <c:v>Только постоянная</c:v>
                </c:pt>
                <c:pt idx="3">
                  <c:v>Другое*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27</c:v>
                </c:pt>
                <c:pt idx="1">
                  <c:v>19</c:v>
                </c:pt>
                <c:pt idx="2">
                  <c:v>20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85-483A-B260-A235E36744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415-441D-9C0C-31758F649EC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Хочу получить профессиональный опыт, чтобы лучше разбираться в своей специальности</c:v>
                </c:pt>
                <c:pt idx="1">
                  <c:v>Нужны деньги, без работы не смогу выжить</c:v>
                </c:pt>
                <c:pt idx="2">
                  <c:v>Хочу заработать дополнительные деньги, но без них смогу выжить</c:v>
                </c:pt>
                <c:pt idx="3">
                  <c:v>Много свободного времени</c:v>
                </c:pt>
                <c:pt idx="4">
                  <c:v>Хочу получить опыт для резюме, чтобы проще найти работу в будущем</c:v>
                </c:pt>
                <c:pt idx="5">
                  <c:v>Заставили родители</c:v>
                </c:pt>
                <c:pt idx="6">
                  <c:v>Интересно, нравится эта работа</c:v>
                </c:pt>
                <c:pt idx="7">
                  <c:v>Обязали на учебе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82.189252788428703</c:v>
                </c:pt>
                <c:pt idx="1">
                  <c:v>54.351642217377673</c:v>
                </c:pt>
                <c:pt idx="2">
                  <c:v>47.135808012065937</c:v>
                </c:pt>
                <c:pt idx="3">
                  <c:v>34.682240195634016</c:v>
                </c:pt>
                <c:pt idx="4">
                  <c:v>9.7229702565331877</c:v>
                </c:pt>
                <c:pt idx="5">
                  <c:v>5.248940678110797</c:v>
                </c:pt>
                <c:pt idx="6">
                  <c:v>3.4169733376980425</c:v>
                </c:pt>
                <c:pt idx="7">
                  <c:v>2.4453221516227699</c:v>
                </c:pt>
                <c:pt idx="8">
                  <c:v>1.4250884062437332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96643445983902"/>
          <c:y val="4.176857161650651E-2"/>
          <c:w val="0.46185885145116468"/>
          <c:h val="0.916462856766987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C26-48E0-97B7-1D76948F663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Нет возможности совмещать с учебой</c:v>
                </c:pt>
                <c:pt idx="1">
                  <c:v>Пока не искал</c:v>
                </c:pt>
                <c:pt idx="2">
                  <c:v>Меня не хотят брать работодатели</c:v>
                </c:pt>
                <c:pt idx="3">
                  <c:v>Против родители</c:v>
                </c:pt>
                <c:pt idx="4">
                  <c:v>Не могу найти вакансию по душе</c:v>
                </c:pt>
                <c:pt idx="5">
                  <c:v>Против администрация моего учебного заведения</c:v>
                </c:pt>
                <c:pt idx="6">
                  <c:v>У меня уже есть работа</c:v>
                </c:pt>
                <c:pt idx="7">
                  <c:v>Затрудняюсь ответить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43.876234314501509</c:v>
                </c:pt>
                <c:pt idx="1">
                  <c:v>35.971932153024454</c:v>
                </c:pt>
                <c:pt idx="2">
                  <c:v>30.602116562527296</c:v>
                </c:pt>
                <c:pt idx="3">
                  <c:v>29.647302709677732</c:v>
                </c:pt>
                <c:pt idx="4">
                  <c:v>26.52600127935478</c:v>
                </c:pt>
                <c:pt idx="5">
                  <c:v>15.478846806426708</c:v>
                </c:pt>
                <c:pt idx="6">
                  <c:v>0.97165118607527279</c:v>
                </c:pt>
                <c:pt idx="7">
                  <c:v>4.288374798225866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легко</c:v>
                </c:pt>
                <c:pt idx="1">
                  <c:v>Скорее легко</c:v>
                </c:pt>
                <c:pt idx="2">
                  <c:v>Скорее сложно</c:v>
                </c:pt>
                <c:pt idx="3">
                  <c:v>Очень сложно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3.1061367470649208</c:v>
                </c:pt>
                <c:pt idx="1">
                  <c:v>3.4169733376980425</c:v>
                </c:pt>
                <c:pt idx="2">
                  <c:v>28.318217230813406</c:v>
                </c:pt>
                <c:pt idx="3">
                  <c:v>55.621839177921352</c:v>
                </c:pt>
                <c:pt idx="4">
                  <c:v>9.5368335065022993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29A-43ED-8BD3-AAFC78FB53AE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Неохотно берут студентов</c:v>
                </c:pt>
                <c:pt idx="1">
                  <c:v>Отсутствие связей, которые помогли бы мне получить работу</c:v>
                </c:pt>
                <c:pt idx="2">
                  <c:v>Будут отказывать из-за отсутствия опыта работы</c:v>
                </c:pt>
                <c:pt idx="3">
                  <c:v>Мало вакансий, по подходящим мне специальностям</c:v>
                </c:pt>
                <c:pt idx="4">
                  <c:v>Нехватка профессиональных знаний, которые я получил во время учебы</c:v>
                </c:pt>
                <c:pt idx="5">
                  <c:v>Мало вакансий по интересным специальностям</c:v>
                </c:pt>
                <c:pt idx="6">
                  <c:v>Мало вакансий, с подходящим графиком</c:v>
                </c:pt>
                <c:pt idx="7">
                  <c:v>Мало вакансий, с подходящим уровнем зарплаты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42.806148036936634</c:v>
                </c:pt>
                <c:pt idx="1">
                  <c:v>37.165596806518728</c:v>
                </c:pt>
                <c:pt idx="2">
                  <c:v>32.558615230089316</c:v>
                </c:pt>
                <c:pt idx="3">
                  <c:v>28.602233925296723</c:v>
                </c:pt>
                <c:pt idx="4">
                  <c:v>28.359357804341222</c:v>
                </c:pt>
                <c:pt idx="5">
                  <c:v>25.866243668021585</c:v>
                </c:pt>
                <c:pt idx="6">
                  <c:v>17.342657194577022</c:v>
                </c:pt>
                <c:pt idx="7">
                  <c:v>9.8444954076737385</c:v>
                </c:pt>
                <c:pt idx="8">
                  <c:v>4.4198331690691939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От родителей, родственников</c:v>
                </c:pt>
                <c:pt idx="1">
                  <c:v>От администрации учебного заведения</c:v>
                </c:pt>
                <c:pt idx="2">
                  <c:v>Из групп и пабликов в социальных сетях, собирающих информацию о вакансиях</c:v>
                </c:pt>
                <c:pt idx="3">
                  <c:v>От преподавателей учебного заведения</c:v>
                </c:pt>
                <c:pt idx="4">
                  <c:v>С сайтов или из соц сетей интересных вам компаний</c:v>
                </c:pt>
                <c:pt idx="5">
                  <c:v>Из сайтов-агрегаторов вакансий (hh.ru, superjob и тому подобных)</c:v>
                </c:pt>
                <c:pt idx="6">
                  <c:v>От друзей, знакомых вне своей группы</c:v>
                </c:pt>
                <c:pt idx="7">
                  <c:v>От однокурсников</c:v>
                </c:pt>
                <c:pt idx="8">
                  <c:v>Затрудняюсь ответить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30.367857343679717</c:v>
                </c:pt>
                <c:pt idx="1">
                  <c:v>29.760180298502672</c:v>
                </c:pt>
                <c:pt idx="2">
                  <c:v>29.295728303129621</c:v>
                </c:pt>
                <c:pt idx="3">
                  <c:v>27.955239059186432</c:v>
                </c:pt>
                <c:pt idx="4">
                  <c:v>27.919402070882338</c:v>
                </c:pt>
                <c:pt idx="5">
                  <c:v>24.99360681350813</c:v>
                </c:pt>
                <c:pt idx="6">
                  <c:v>19.442749301137461</c:v>
                </c:pt>
                <c:pt idx="7">
                  <c:v>15.692240215924429</c:v>
                </c:pt>
                <c:pt idx="8">
                  <c:v>0.7333333333333335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26425098379657"/>
          <c:y val="3.6506097328339031E-2"/>
          <c:w val="0.46456103492720696"/>
          <c:h val="0.926987805343321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FA2-42F3-8B8B-7D11FFDE06E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Уже имею свое дело</c:v>
                </c:pt>
                <c:pt idx="1">
                  <c:v>Рассматриваю такую возможность, есть серьезные планы</c:v>
                </c:pt>
                <c:pt idx="2">
                  <c:v>Допускаю такой вариант</c:v>
                </c:pt>
                <c:pt idx="3">
                  <c:v>Нет, не хотел бы вести свой бизнес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12.826598748473753</c:v>
                </c:pt>
                <c:pt idx="1">
                  <c:v>27.908527528757794</c:v>
                </c:pt>
                <c:pt idx="2">
                  <c:v>25.411309724632094</c:v>
                </c:pt>
                <c:pt idx="3">
                  <c:v>6.5661254498425565</c:v>
                </c:pt>
                <c:pt idx="4">
                  <c:v>27.287438548293817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90-4467-A75A-0824C875405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90-4467-A75A-0824C875405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890-4467-A75A-0824C8754056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90-4467-A75A-0824C8754056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890-4467-A75A-0824C875405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890-4467-A75A-0824C87540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Я планирую работать в компании/ бизнесе своих родителей</c:v>
                </c:pt>
                <c:pt idx="1">
                  <c:v>Я планирую работать в сфере, в которой работают или работали мои родители</c:v>
                </c:pt>
                <c:pt idx="2">
                  <c:v>Я планирую работать по профессии, по которой работали мои родителей</c:v>
                </c:pt>
                <c:pt idx="3">
                  <c:v>Ничего из перечисленного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31.521276749566233</c:v>
                </c:pt>
                <c:pt idx="1">
                  <c:v>27.480977082128405</c:v>
                </c:pt>
                <c:pt idx="2">
                  <c:v>19.591458012017231</c:v>
                </c:pt>
                <c:pt idx="3">
                  <c:v>33.936885884583255</c:v>
                </c:pt>
                <c:pt idx="4">
                  <c:v>11.966008771929822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90-4467-A75A-0824C87540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Нужны дополнительные деньги</c:v>
                </c:pt>
                <c:pt idx="1">
                  <c:v>Жизненно необходимы деньги</c:v>
                </c:pt>
                <c:pt idx="2">
                  <c:v>Профессиональный опыт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57</c:v>
                </c:pt>
                <c:pt idx="1">
                  <c:v>37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9B-4949-8F22-636C4860B634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9B-4949-8F22-636C4860B63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9B-4949-8F22-636C4860B63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9B-4949-8F22-636C4860B634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F9B-4949-8F22-636C4860B63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9B-4949-8F22-636C4860B634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F9B-4949-8F22-636C4860B6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Легко</c:v>
                </c:pt>
                <c:pt idx="1">
                  <c:v>Сложно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68</c:v>
                </c:pt>
                <c:pt idx="1">
                  <c:v>27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9B-4949-8F22-636C4860B6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70-45D3-A150-CD0097B2F3F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70-45D3-A150-CD0097B2F3F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70-45D3-A150-CD0097B2F3F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70-45D3-A150-CD0097B2F3F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70-45D3-A150-CD0097B2F3F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70-45D3-A150-CD0097B2F3F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70-45D3-A150-CD0097B2F3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Нужны дополнительные деньги</c:v>
                </c:pt>
                <c:pt idx="1">
                  <c:v>Жизненно необходимы деньги</c:v>
                </c:pt>
                <c:pt idx="2">
                  <c:v>Получить профессиональный опыт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27.843675221621421</c:v>
                </c:pt>
                <c:pt idx="1">
                  <c:v>25.791525197623475</c:v>
                </c:pt>
                <c:pt idx="2">
                  <c:v>13.60760749953376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F70-45D3-A150-CD0097B2F3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BF-456A-AAFC-61E6F76B055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BF-456A-AAFC-61E6F76B05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4BF-456A-AAFC-61E6F76B055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4BF-456A-AAFC-61E6F76B055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4BF-456A-AAFC-61E6F76B0551}"/>
              </c:ext>
            </c:extLst>
          </c:dPt>
          <c:dPt>
            <c:idx val="5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4BF-456A-AAFC-61E6F76B05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4BF-456A-AAFC-61E6F76B05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Неохотно берут студентов</c:v>
                </c:pt>
                <c:pt idx="1">
                  <c:v>Мало вакансий, с подходящим графиком</c:v>
                </c:pt>
                <c:pt idx="2">
                  <c:v>Нет опыта работы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39.822162626627083</c:v>
                </c:pt>
                <c:pt idx="1">
                  <c:v>36.665067805937177</c:v>
                </c:pt>
                <c:pt idx="2">
                  <c:v>28.464652895414339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BF-456A-AAFC-61E6F76B05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70-45D3-A150-CD0097B2F3F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70-45D3-A150-CD0097B2F3F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70-45D3-A150-CD0097B2F3F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70-45D3-A150-CD0097B2F3F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70-45D3-A150-CD0097B2F3F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70-45D3-A150-CD0097B2F3F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70-45D3-A150-CD0097B2F3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Нужны дополнительные деньги</c:v>
                </c:pt>
                <c:pt idx="1">
                  <c:v>Профессиональный опыт</c:v>
                </c:pt>
                <c:pt idx="2">
                  <c:v>Опыт для резюме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66.160072487869058</c:v>
                </c:pt>
                <c:pt idx="1">
                  <c:v>44.877410025937067</c:v>
                </c:pt>
                <c:pt idx="2">
                  <c:v>42.82605999045758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F70-45D3-A150-CD0097B2F3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10-4D0E-B052-1519353D9EAF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10-4D0E-B052-1519353D9EA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10-4D0E-B052-1519353D9EA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10-4D0E-B052-1519353D9EAF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310-4D0E-B052-1519353D9EA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310-4D0E-B052-1519353D9EA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310-4D0E-B052-1519353D9E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Легко</c:v>
                </c:pt>
                <c:pt idx="1">
                  <c:v>Сложно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6</c:v>
                </c:pt>
                <c:pt idx="1">
                  <c:v>84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0-4D0E-B052-1519353D9E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3D-4945-A305-EED5A8EC5960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3D-4945-A305-EED5A8EC5960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3D-4945-A305-EED5A8EC5960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3D-4945-A305-EED5A8EC5960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3D-4945-A305-EED5A8EC5960}"/>
              </c:ext>
            </c:extLst>
          </c:dPt>
          <c:dPt>
            <c:idx val="5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D3D-4945-A305-EED5A8EC5960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D3D-4945-A305-EED5A8EC59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Нет опыта работы</c:v>
                </c:pt>
                <c:pt idx="1">
                  <c:v>Мало вакансий, с подходящей зарплатой</c:v>
                </c:pt>
                <c:pt idx="2">
                  <c:v>Мало вакансий, с подходящим графиком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50.840066526812173</c:v>
                </c:pt>
                <c:pt idx="1">
                  <c:v>38.455448667158244</c:v>
                </c:pt>
                <c:pt idx="2">
                  <c:v>35.49864033931977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3D-4945-A305-EED5A8EC59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Затруднились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73</c:v>
                </c:pt>
                <c:pt idx="1">
                  <c:v>14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3-4CCA-BF1E-E9B4255E445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03-4CCA-BF1E-E9B4255E445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03-4CCA-BF1E-E9B4255E445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03-4CCA-BF1E-E9B4255E445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03-4CCA-BF1E-E9B4255E44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403-4CCA-BF1E-E9B4255E44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Специальность не подходит</c:v>
                </c:pt>
                <c:pt idx="1">
                  <c:v>Стало интересно другое направление</c:v>
                </c:pt>
                <c:pt idx="2">
                  <c:v>По своей специальности не смогу достаточно зарабатывать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51.406065564777847</c:v>
                </c:pt>
                <c:pt idx="1">
                  <c:v>50.04635434034077</c:v>
                </c:pt>
                <c:pt idx="2">
                  <c:v>41.427486572249727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03-4CCA-BF1E-E9B4255E44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67444444444444"/>
          <c:y val="2.9257193981688388E-2"/>
          <c:w val="0.3970794444444444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95-42AF-915F-EA69EE83FF4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95-42AF-915F-EA69EE83FF4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95-42AF-915F-EA69EE83FF4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95-42AF-915F-EA69EE83FF4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95-42AF-915F-EA69EE83FF4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E95-42AF-915F-EA69EE83FF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При поступлении</c:v>
                </c:pt>
                <c:pt idx="1">
                  <c:v>На первых курсах</c:v>
                </c:pt>
                <c:pt idx="2">
                  <c:v>На выпускных курсах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14.679564077341249</c:v>
                </c:pt>
                <c:pt idx="1">
                  <c:v>41.677510362558742</c:v>
                </c:pt>
                <c:pt idx="2">
                  <c:v>22.302461300297107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95-42AF-915F-EA69EE83FF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3-4718-B546-207C5F45C1FC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3-4718-B546-207C5F45C1F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63-4718-B546-207C5F45C1FC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63-4718-B546-207C5F45C1F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63-4718-B546-207C5F45C1F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63-4718-B546-207C5F45C1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Останутся</c:v>
                </c:pt>
                <c:pt idx="1">
                  <c:v>Переедут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63-4718-B546-207C5F45C1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C8-4B21-A0E4-4E6AA9951D11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C8-4B21-A0E4-4E6AA9951D11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C8-4B21-A0E4-4E6AA9951D11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C8-4B21-A0E4-4E6AA9951D11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2C8-4B21-A0E4-4E6AA9951D11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2C8-4B21-A0E4-4E6AA9951D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Больше возможностей трудоустройства</c:v>
                </c:pt>
                <c:pt idx="1">
                  <c:v>Больше возможностей самореализации</c:v>
                </c:pt>
                <c:pt idx="2">
                  <c:v>Выше уровень комфорта</c:v>
                </c:pt>
                <c:pt idx="3">
                  <c:v>Лучше условия работы</c:v>
                </c:pt>
                <c:pt idx="4">
                  <c:v>Интереснее жить, больше событий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58.066021997061029</c:v>
                </c:pt>
                <c:pt idx="1">
                  <c:v>55.780269500679509</c:v>
                </c:pt>
                <c:pt idx="2">
                  <c:v>44.290742395466474</c:v>
                </c:pt>
                <c:pt idx="3">
                  <c:v>35.911749709200052</c:v>
                </c:pt>
                <c:pt idx="4">
                  <c:v>29.697548228748087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C8-4B21-A0E4-4E6AA9951D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490228041173"/>
          <c:y val="2.9257193981688388E-2"/>
          <c:w val="0.4689637057986625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3A-498F-95A1-F9797D9AA9D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3A-498F-95A1-F9797D9AA9D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3A-498F-95A1-F9797D9AA9D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3A-498F-95A1-F9797D9AA9D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F3A-498F-95A1-F9797D9AA9DE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F3A-498F-95A1-F9797D9AA9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Уровень зарплат</c:v>
                </c:pt>
                <c:pt idx="1">
                  <c:v>Стоимость жизни</c:v>
                </c:pt>
                <c:pt idx="2">
                  <c:v>Уровень благоустройства</c:v>
                </c:pt>
                <c:pt idx="3">
                  <c:v>Количество вакансий по моей специальности</c:v>
                </c:pt>
                <c:pt idx="4">
                  <c:v>Развитость социальной инфраструктуры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85.693611631627562</c:v>
                </c:pt>
                <c:pt idx="1">
                  <c:v>73.887039853959863</c:v>
                </c:pt>
                <c:pt idx="2">
                  <c:v>60.623889561957803</c:v>
                </c:pt>
                <c:pt idx="3">
                  <c:v>55.699101940758275</c:v>
                </c:pt>
                <c:pt idx="4">
                  <c:v>52.196314298625289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F3A-498F-95A1-F9797D9AA9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10-4D0E-B052-1519353D9EAF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10-4D0E-B052-1519353D9EA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10-4D0E-B052-1519353D9EA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10-4D0E-B052-1519353D9EAF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310-4D0E-B052-1519353D9EA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310-4D0E-B052-1519353D9EA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310-4D0E-B052-1519353D9E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Легко</c:v>
                </c:pt>
                <c:pt idx="1">
                  <c:v>Сложно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17</c:v>
                </c:pt>
                <c:pt idx="1">
                  <c:v>44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0-4D0E-B052-1519353D9E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67444444444444"/>
          <c:y val="2.9257193981688388E-2"/>
          <c:w val="0.39707944444444443"/>
          <c:h val="0.94148561203662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6F-4802-8C65-672C659711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6F-4802-8C65-672C6597116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16F-4802-8C65-672C659711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16F-4802-8C65-672C659711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16F-4802-8C65-672C6597116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16F-4802-8C65-672C659711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Самообразование</c:v>
                </c:pt>
                <c:pt idx="1">
                  <c:v>Поступление в другое учебное заведение</c:v>
                </c:pt>
                <c:pt idx="2">
                  <c:v>Курсы переподготовки онлайн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54.15131614595024</c:v>
                </c:pt>
                <c:pt idx="1">
                  <c:v>20.373872772972362</c:v>
                </c:pt>
                <c:pt idx="2">
                  <c:v>20.295687685598288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16F-4802-8C65-672C659711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6.2653580241106274E-2"/>
          <c:w val="0.46306769810320891"/>
          <c:h val="0.87469283951778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6B1-4CB9-AB70-6C40CAC6CFD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 самым высоким доходом</c:v>
                </c:pt>
                <c:pt idx="1">
                  <c:v>С наиболее удобным графиком</c:v>
                </c:pt>
                <c:pt idx="2">
                  <c:v>С наиболее комфортными условиями труда (комфортным местом работы)</c:v>
                </c:pt>
                <c:pt idx="3">
                  <c:v>С лучшими перспективами карьерного роста</c:v>
                </c:pt>
                <c:pt idx="4">
                  <c:v>Где есть возможность профессионально развиваться, проходить обучение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64.339051328822549</c:v>
                </c:pt>
                <c:pt idx="1">
                  <c:v>52.835191742042404</c:v>
                </c:pt>
                <c:pt idx="2">
                  <c:v>52.377681682476407</c:v>
                </c:pt>
                <c:pt idx="3">
                  <c:v>49.975595313328562</c:v>
                </c:pt>
                <c:pt idx="4">
                  <c:v>43.635325866280333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3-4718-B546-207C5F45C1FC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3-4718-B546-207C5F45C1F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63-4718-B546-207C5F45C1FC}"/>
              </c:ext>
            </c:extLst>
          </c:dPt>
          <c:dPt>
            <c:idx val="4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63-4718-B546-207C5F45C1FC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63-4718-B546-207C5F45C1F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63-4718-B546-207C5F45C1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Нужен</c:v>
                </c:pt>
                <c:pt idx="1">
                  <c:v>Не нужен/ затруднились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88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63-4718-B546-207C5F45C1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6.2653580241106274E-2"/>
          <c:w val="0.46306769810320891"/>
          <c:h val="0.87469283951778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96-48FE-90BB-2E33BFB1E4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96-48FE-90BB-2E33BFB1E4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96-48FE-90BB-2E33BFB1E4D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96-48FE-90BB-2E33BFB1E4D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A96-48FE-90BB-2E33BFB1E4D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A96-48FE-90BB-2E33BFB1E4DD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A96-48FE-90BB-2E33BFB1E4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Делиться опытом</c:v>
                </c:pt>
                <c:pt idx="1">
                  <c:v>Обучать выполнению рабочих задач</c:v>
                </c:pt>
                <c:pt idx="2">
                  <c:v>Давать обратную связь о выполненной работе</c:v>
                </c:pt>
                <c:pt idx="3">
                  <c:v>Оказывать моральную, психологическую поддержку</c:v>
                </c:pt>
                <c:pt idx="4">
                  <c:v>Помогать адаптироваться к корпоративной культуре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69.002380588997383</c:v>
                </c:pt>
                <c:pt idx="1">
                  <c:v>52.207421427728391</c:v>
                </c:pt>
                <c:pt idx="2">
                  <c:v>35.222554801826298</c:v>
                </c:pt>
                <c:pt idx="3">
                  <c:v>22.278845582073195</c:v>
                </c:pt>
                <c:pt idx="4">
                  <c:v>22.03419445050239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A96-48FE-90BB-2E33BFB1E4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Пойду работать</c:v>
                </c:pt>
                <c:pt idx="1">
                  <c:v>Продолжу обучение по текущей специальности в вузе</c:v>
                </c:pt>
                <c:pt idx="2">
                  <c:v>Поступлю на другую специальность в вуз</c:v>
                </c:pt>
                <c:pt idx="3">
                  <c:v>Поступлю на другую специальность в техникум/ колледж</c:v>
                </c:pt>
                <c:pt idx="4">
                  <c:v>Пойду в армию*</c:v>
                </c:pt>
                <c:pt idx="5">
                  <c:v>Другое </c:v>
                </c:pt>
                <c:pt idx="6">
                  <c:v>Пока не решил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53.844346770495839</c:v>
                </c:pt>
                <c:pt idx="1">
                  <c:v>27.646106156860217</c:v>
                </c:pt>
                <c:pt idx="2">
                  <c:v>6.7285017862677066</c:v>
                </c:pt>
                <c:pt idx="3">
                  <c:v>0.82191053556256199</c:v>
                </c:pt>
                <c:pt idx="4">
                  <c:v>3.3883097313995352</c:v>
                </c:pt>
                <c:pt idx="5">
                  <c:v>1.8635115487686602</c:v>
                </c:pt>
                <c:pt idx="6">
                  <c:v>5.7073134706454374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Точно по специальности</c:v>
                </c:pt>
                <c:pt idx="1">
                  <c:v>Скорее по специальности</c:v>
                </c:pt>
                <c:pt idx="2">
                  <c:v>Скорее по другой специальности</c:v>
                </c:pt>
                <c:pt idx="3">
                  <c:v>Точно по другой специальности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29.864383986373369</c:v>
                </c:pt>
                <c:pt idx="1">
                  <c:v>48.852763722289048</c:v>
                </c:pt>
                <c:pt idx="2">
                  <c:v>9.6954066959656764</c:v>
                </c:pt>
                <c:pt idx="3">
                  <c:v>3.9114555929212114</c:v>
                </c:pt>
                <c:pt idx="4">
                  <c:v>7.6759900024506464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Понял, что текущая специальность «не моё», мне не подходит</c:v>
                </c:pt>
                <c:pt idx="1">
                  <c:v>Стало интересно другое направление</c:v>
                </c:pt>
                <c:pt idx="2">
                  <c:v>По своей специальности не смогу достаточно зарабатывать</c:v>
                </c:pt>
                <c:pt idx="3">
                  <c:v>Вряд ли найду работу по специальности</c:v>
                </c:pt>
                <c:pt idx="4">
                  <c:v>Просто не хочу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51.406065564777847</c:v>
                </c:pt>
                <c:pt idx="1">
                  <c:v>50.04635434034077</c:v>
                </c:pt>
                <c:pt idx="2">
                  <c:v>41.427486572249727</c:v>
                </c:pt>
                <c:pt idx="3">
                  <c:v>22.983272564559684</c:v>
                </c:pt>
                <c:pt idx="4">
                  <c:v>18.975261267967699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59445074852105"/>
          <c:y val="5.4234358191886281E-2"/>
          <c:w val="0.46521827785425868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Занимаюсь самообразованием</c:v>
                </c:pt>
                <c:pt idx="1">
                  <c:v>Готовлюсь к поступлению в другое учебное заведение</c:v>
                </c:pt>
                <c:pt idx="2">
                  <c:v>Прохожу курсы переподготовки онлайн</c:v>
                </c:pt>
                <c:pt idx="3">
                  <c:v>Ищу работу по новой специальности</c:v>
                </c:pt>
                <c:pt idx="4">
                  <c:v>Прохожу стажировку по новой специальности</c:v>
                </c:pt>
                <c:pt idx="5">
                  <c:v>Прохожу курсы переподготовки (оффлайн)</c:v>
                </c:pt>
                <c:pt idx="6">
                  <c:v>Другое </c:v>
                </c:pt>
                <c:pt idx="7">
                  <c:v>Затрудняюсь ответить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54.15131614595024</c:v>
                </c:pt>
                <c:pt idx="1">
                  <c:v>20.373872772972362</c:v>
                </c:pt>
                <c:pt idx="2">
                  <c:v>20.295687685598288</c:v>
                </c:pt>
                <c:pt idx="3">
                  <c:v>13.793903215354646</c:v>
                </c:pt>
                <c:pt idx="4">
                  <c:v>13.727175000817331</c:v>
                </c:pt>
                <c:pt idx="5">
                  <c:v>9.4574410875232573</c:v>
                </c:pt>
                <c:pt idx="6">
                  <c:v>7.1639615261621294</c:v>
                </c:pt>
                <c:pt idx="7">
                  <c:v>7.3933150329940318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При поступлении в учебное заведение</c:v>
                </c:pt>
                <c:pt idx="1">
                  <c:v>На первых курсах учебного заведения</c:v>
                </c:pt>
                <c:pt idx="2">
                  <c:v>На выпускных курсах учебного заведения</c:v>
                </c:pt>
                <c:pt idx="3">
                  <c:v>Во время поиска работы</c:v>
                </c:pt>
                <c:pt idx="4">
                  <c:v>Когда только начали работать по специальности</c:v>
                </c:pt>
                <c:pt idx="5">
                  <c:v>После нескольких лет работы по специальности</c:v>
                </c:pt>
                <c:pt idx="6">
                  <c:v>Другое </c:v>
                </c:pt>
                <c:pt idx="7">
                  <c:v>Затрудняюсь ответить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14.679564077341249</c:v>
                </c:pt>
                <c:pt idx="1">
                  <c:v>41.677510362558742</c:v>
                </c:pt>
                <c:pt idx="2">
                  <c:v>22.302461300297107</c:v>
                </c:pt>
                <c:pt idx="3">
                  <c:v>5.8300631161282572</c:v>
                </c:pt>
                <c:pt idx="4">
                  <c:v>1.1147409584742278</c:v>
                </c:pt>
                <c:pt idx="5">
                  <c:v>8.8335476363367302</c:v>
                </c:pt>
                <c:pt idx="6">
                  <c:v>2.3006135625302271</c:v>
                </c:pt>
                <c:pt idx="7">
                  <c:v>3.261498986333482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259445074852105"/>
          <c:y val="5.4234358191886281E-2"/>
          <c:w val="0.46521827785425868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D6A-40C0-8F89-5720B3A95788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В регионе, где я вырос, ходил в школу</c:v>
                </c:pt>
                <c:pt idx="1">
                  <c:v>В регионе, где я учился в вузе </c:v>
                </c:pt>
                <c:pt idx="2">
                  <c:v>В другом регионе России</c:v>
                </c:pt>
                <c:pt idx="3">
                  <c:v>В Москве, Санкт-Петербурге</c:v>
                </c:pt>
                <c:pt idx="4">
                  <c:v>В другой стране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Лист1!$B$2:$B$7</c:f>
              <c:numCache>
                <c:formatCode>0</c:formatCode>
                <c:ptCount val="6"/>
                <c:pt idx="0">
                  <c:v>29.908753891700552</c:v>
                </c:pt>
                <c:pt idx="1">
                  <c:v>26.699667596926869</c:v>
                </c:pt>
                <c:pt idx="2">
                  <c:v>9.8876706940102519</c:v>
                </c:pt>
                <c:pt idx="3">
                  <c:v>17.506569104033293</c:v>
                </c:pt>
                <c:pt idx="4">
                  <c:v>7.0949375564682313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74503049957087"/>
          <c:y val="0.10234852125801498"/>
          <c:w val="0.46306769810320891"/>
          <c:h val="0.795302957483970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FC5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3D-4945-A305-EED5A8EC5960}"/>
              </c:ext>
            </c:extLst>
          </c:dPt>
          <c:dPt>
            <c:idx val="1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3D-4945-A305-EED5A8EC5960}"/>
              </c:ext>
            </c:extLst>
          </c:dPt>
          <c:dPt>
            <c:idx val="2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3D-4945-A305-EED5A8EC5960}"/>
              </c:ext>
            </c:extLst>
          </c:dPt>
          <c:dPt>
            <c:idx val="3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3D-4945-A305-EED5A8EC5960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3D-4945-A305-EED5A8EC5960}"/>
              </c:ext>
            </c:extLst>
          </c:dPt>
          <c:dPt>
            <c:idx val="5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D3D-4945-A305-EED5A8EC5960}"/>
              </c:ext>
            </c:extLst>
          </c:dPt>
          <c:dPt>
            <c:idx val="16"/>
            <c:invertIfNegative val="0"/>
            <c:bubble3D val="0"/>
            <c:spPr>
              <a:solidFill>
                <a:srgbClr val="FFC5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D3D-4945-A305-EED5A8EC59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Будут отказывать нехватки опыта</c:v>
                </c:pt>
                <c:pt idx="1">
                  <c:v>Мало вакансий, с подходящей зарплатой</c:v>
                </c:pt>
                <c:pt idx="2">
                  <c:v>Неохотно берут школьников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31.256507147264298</c:v>
                </c:pt>
                <c:pt idx="1">
                  <c:v>20.832196950109171</c:v>
                </c:pt>
                <c:pt idx="2">
                  <c:v>16.509646023944359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D3D-4945-A305-EED5A8EC59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CDDE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Там больше возможностей для трудоустройства</c:v>
                </c:pt>
                <c:pt idx="1">
                  <c:v>Там больше возможностей для самореализации</c:v>
                </c:pt>
                <c:pt idx="2">
                  <c:v>Выше уровень комфорта, удобнее жить</c:v>
                </c:pt>
                <c:pt idx="3">
                  <c:v>Лучше условия работы</c:v>
                </c:pt>
                <c:pt idx="4">
                  <c:v>Интереснее жить, больше событий</c:v>
                </c:pt>
                <c:pt idx="5">
                  <c:v>Появились связи во время учебы в вузе</c:v>
                </c:pt>
                <c:pt idx="6">
                  <c:v>Просто хочу уехать в другой регион</c:v>
                </c:pt>
                <c:pt idx="7">
                  <c:v>Лучше климат</c:v>
                </c:pt>
                <c:pt idx="8">
                  <c:v>Хочу уехать от родителей</c:v>
                </c:pt>
                <c:pt idx="9">
                  <c:v>Многие знакомые, сверстники уехали туда</c:v>
                </c:pt>
                <c:pt idx="10">
                  <c:v>Другое </c:v>
                </c:pt>
                <c:pt idx="11">
                  <c:v>Затрудняюсь ответить</c:v>
                </c:pt>
              </c:strCache>
            </c:strRef>
          </c:cat>
          <c:val>
            <c:numRef>
              <c:f>Лист1!$B$2:$B$13</c:f>
              <c:numCache>
                <c:formatCode>0</c:formatCode>
                <c:ptCount val="12"/>
                <c:pt idx="0">
                  <c:v>58.066021997061029</c:v>
                </c:pt>
                <c:pt idx="1">
                  <c:v>55.780269500679509</c:v>
                </c:pt>
                <c:pt idx="2">
                  <c:v>44.290742395466474</c:v>
                </c:pt>
                <c:pt idx="3">
                  <c:v>35.911749709200052</c:v>
                </c:pt>
                <c:pt idx="4">
                  <c:v>29.697548228748087</c:v>
                </c:pt>
                <c:pt idx="5">
                  <c:v>14.927676975568914</c:v>
                </c:pt>
                <c:pt idx="6">
                  <c:v>10.926129611767328</c:v>
                </c:pt>
                <c:pt idx="7">
                  <c:v>7.2401686140064454</c:v>
                </c:pt>
                <c:pt idx="8">
                  <c:v>4.8390005953688284</c:v>
                </c:pt>
                <c:pt idx="9">
                  <c:v>3.4721964800641709</c:v>
                </c:pt>
                <c:pt idx="10">
                  <c:v>5.7631887891080682</c:v>
                </c:pt>
                <c:pt idx="11">
                  <c:v>0.51531154041478733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1D2-43B0-ABFB-2B9D4167FC5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Просто хочу остаться</c:v>
                </c:pt>
                <c:pt idx="1">
                  <c:v>Выше уровень комфорта, удобнее жить</c:v>
                </c:pt>
                <c:pt idx="2">
                  <c:v>Многие знакомые, сверстники остаются</c:v>
                </c:pt>
                <c:pt idx="3">
                  <c:v>Тут больше возможностей для самореализации</c:v>
                </c:pt>
                <c:pt idx="4">
                  <c:v>Больше возможностей для трудоустройства</c:v>
                </c:pt>
                <c:pt idx="5">
                  <c:v>Нет средств на переезд</c:v>
                </c:pt>
                <c:pt idx="6">
                  <c:v>Лучше климат</c:v>
                </c:pt>
                <c:pt idx="7">
                  <c:v>Есть обстоятельства, из-за которых мне нужно быть рядом с родителями</c:v>
                </c:pt>
                <c:pt idx="8">
                  <c:v>Интереснее жить, больше событий</c:v>
                </c:pt>
                <c:pt idx="9">
                  <c:v>Лучше условия работы</c:v>
                </c:pt>
                <c:pt idx="10">
                  <c:v>Другое </c:v>
                </c:pt>
                <c:pt idx="11">
                  <c:v>Затрудняюсь ответить</c:v>
                </c:pt>
              </c:strCache>
            </c:strRef>
          </c:cat>
          <c:val>
            <c:numRef>
              <c:f>Лист1!$B$2:$B$13</c:f>
              <c:numCache>
                <c:formatCode>0</c:formatCode>
                <c:ptCount val="12"/>
                <c:pt idx="0">
                  <c:v>48.626529914566426</c:v>
                </c:pt>
                <c:pt idx="1">
                  <c:v>35.170839523309297</c:v>
                </c:pt>
                <c:pt idx="2">
                  <c:v>23.706720176715699</c:v>
                </c:pt>
                <c:pt idx="3">
                  <c:v>21.446261345669747</c:v>
                </c:pt>
                <c:pt idx="4">
                  <c:v>20.437516642470484</c:v>
                </c:pt>
                <c:pt idx="5">
                  <c:v>19.597243151279194</c:v>
                </c:pt>
                <c:pt idx="6">
                  <c:v>17.006096400788731</c:v>
                </c:pt>
                <c:pt idx="7">
                  <c:v>15.329224999766362</c:v>
                </c:pt>
                <c:pt idx="8">
                  <c:v>14.476495739531</c:v>
                </c:pt>
                <c:pt idx="9">
                  <c:v>12.452373818646269</c:v>
                </c:pt>
                <c:pt idx="10">
                  <c:v>5.9971699466139059</c:v>
                </c:pt>
                <c:pt idx="11">
                  <c:v>4.600902668950515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Уровень зарплат</c:v>
                </c:pt>
                <c:pt idx="1">
                  <c:v>Стоимость жизни – аренды жилья, проезда и тому подобное</c:v>
                </c:pt>
                <c:pt idx="2">
                  <c:v>Уровень благоустройства городской среды, в том числе парки, скверы</c:v>
                </c:pt>
                <c:pt idx="3">
                  <c:v>Количество вакансий по моей специальности</c:v>
                </c:pt>
                <c:pt idx="4">
                  <c:v>Развитость социальной инфраструктуры</c:v>
                </c:pt>
                <c:pt idx="5">
                  <c:v>Климат</c:v>
                </c:pt>
                <c:pt idx="6">
                  <c:v>Насыщенность культурной жизни</c:v>
                </c:pt>
                <c:pt idx="7">
                  <c:v>Близость к родителям, семье</c:v>
                </c:pt>
                <c:pt idx="8">
                  <c:v>Наличие среды для молодежи</c:v>
                </c:pt>
                <c:pt idx="9">
                  <c:v>Общее количество вакансий</c:v>
                </c:pt>
                <c:pt idx="10">
                  <c:v>Возможности попасть в кадровый резерв (госслужба, корпорации, вузы и др.)</c:v>
                </c:pt>
                <c:pt idx="11">
                  <c:v>Возможности волонтерской активности, вовлечение в общественно-полезную работу</c:v>
                </c:pt>
                <c:pt idx="12">
                  <c:v>Другое </c:v>
                </c:pt>
              </c:strCache>
            </c:strRef>
          </c:cat>
          <c:val>
            <c:numRef>
              <c:f>Лист1!$B$2:$B$14</c:f>
              <c:numCache>
                <c:formatCode>0</c:formatCode>
                <c:ptCount val="13"/>
                <c:pt idx="0">
                  <c:v>85.693611631627562</c:v>
                </c:pt>
                <c:pt idx="1">
                  <c:v>73.887039853959863</c:v>
                </c:pt>
                <c:pt idx="2">
                  <c:v>60.623889561957803</c:v>
                </c:pt>
                <c:pt idx="3">
                  <c:v>55.699101940758275</c:v>
                </c:pt>
                <c:pt idx="4">
                  <c:v>52.196314298625289</c:v>
                </c:pt>
                <c:pt idx="5">
                  <c:v>46.79751044698093</c:v>
                </c:pt>
                <c:pt idx="6">
                  <c:v>33.445368200471052</c:v>
                </c:pt>
                <c:pt idx="7">
                  <c:v>24.993174083419255</c:v>
                </c:pt>
                <c:pt idx="8">
                  <c:v>24.206086226700659</c:v>
                </c:pt>
                <c:pt idx="9">
                  <c:v>16.325151251433599</c:v>
                </c:pt>
                <c:pt idx="10">
                  <c:v>15.986358129357221</c:v>
                </c:pt>
                <c:pt idx="11">
                  <c:v>4.3837296662705834</c:v>
                </c:pt>
                <c:pt idx="12">
                  <c:v>3.5419079859509188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С самым высоким доходом</c:v>
                </c:pt>
                <c:pt idx="1">
                  <c:v>С наиболее удобным графиком</c:v>
                </c:pt>
                <c:pt idx="2">
                  <c:v>С наиболее комфортными условиями труда (комфортным местом работы)</c:v>
                </c:pt>
                <c:pt idx="3">
                  <c:v>С лучшими перспективами карьерного роста</c:v>
                </c:pt>
                <c:pt idx="4">
                  <c:v>Где есть возможность профессионально развиваться, проходить обучение</c:v>
                </c:pt>
                <c:pt idx="5">
                  <c:v>С лучшим соцпакетом (медстраховка, фитнес, и т.п.)</c:v>
                </c:pt>
                <c:pt idx="6">
                  <c:v>Где больше возможностей реализовать свои идеи</c:v>
                </c:pt>
                <c:pt idx="7">
                  <c:v>С возможностью общаться с интересными людьми</c:v>
                </c:pt>
                <c:pt idx="8">
                  <c:v>С самым дружным коллективом</c:v>
                </c:pt>
                <c:pt idx="9">
                  <c:v>С возможностью много путешествовать</c:v>
                </c:pt>
                <c:pt idx="10">
                  <c:v>Самую стабильную, с которой не могут уволить</c:v>
                </c:pt>
                <c:pt idx="11">
                  <c:v>Физически нетяжелую</c:v>
                </c:pt>
                <c:pt idx="12">
                  <c:v>С наиболее амбициозными проектами</c:v>
                </c:pt>
                <c:pt idx="13">
                  <c:v>Где больше возможностей помогать людям</c:v>
                </c:pt>
                <c:pt idx="14">
                  <c:v>Где больше ответственности</c:v>
                </c:pt>
                <c:pt idx="15">
                  <c:v>Другое </c:v>
                </c:pt>
                <c:pt idx="16">
                  <c:v>Затрудняюсь ответить</c:v>
                </c:pt>
              </c:strCache>
            </c:strRef>
          </c:cat>
          <c:val>
            <c:numRef>
              <c:f>Лист1!$B$2:$B$18</c:f>
              <c:numCache>
                <c:formatCode>0</c:formatCode>
                <c:ptCount val="17"/>
                <c:pt idx="0">
                  <c:v>64.339051328822549</c:v>
                </c:pt>
                <c:pt idx="1">
                  <c:v>52.835191742042404</c:v>
                </c:pt>
                <c:pt idx="2">
                  <c:v>52.377681682476407</c:v>
                </c:pt>
                <c:pt idx="3">
                  <c:v>49.975595313328562</c:v>
                </c:pt>
                <c:pt idx="4">
                  <c:v>43.635325866280333</c:v>
                </c:pt>
                <c:pt idx="5">
                  <c:v>33.044866149385818</c:v>
                </c:pt>
                <c:pt idx="6">
                  <c:v>30.954997197836871</c:v>
                </c:pt>
                <c:pt idx="7">
                  <c:v>29.474127436409628</c:v>
                </c:pt>
                <c:pt idx="8">
                  <c:v>26.949582119441036</c:v>
                </c:pt>
                <c:pt idx="9">
                  <c:v>26.623455861599734</c:v>
                </c:pt>
                <c:pt idx="10">
                  <c:v>24.812846617815541</c:v>
                </c:pt>
                <c:pt idx="11">
                  <c:v>22.874846451065093</c:v>
                </c:pt>
                <c:pt idx="12">
                  <c:v>18.739388983459353</c:v>
                </c:pt>
                <c:pt idx="13">
                  <c:v>12.566553617457325</c:v>
                </c:pt>
                <c:pt idx="14">
                  <c:v>6.2123186196569522</c:v>
                </c:pt>
                <c:pt idx="15">
                  <c:v>0.65481514222238546</c:v>
                </c:pt>
                <c:pt idx="16">
                  <c:v>0.78587117413995378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DC-457C-A937-68776D0D867F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DC-457C-A937-68776D0D867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Делиться опытом, давать рекомендации по рабочим задачам</c:v>
                </c:pt>
                <c:pt idx="1">
                  <c:v>Обучать выполнению рабочих задач</c:v>
                </c:pt>
                <c:pt idx="2">
                  <c:v>Давать обратную связь о выполненной работе</c:v>
                </c:pt>
                <c:pt idx="3">
                  <c:v>Оказывать моральную, психологическую поддержку</c:v>
                </c:pt>
                <c:pt idx="4">
                  <c:v>Рассказать и помогать адаптироваться к корпоративной культуре</c:v>
                </c:pt>
                <c:pt idx="5">
                  <c:v>Знакомить с коллегами, вовлекать в неформальное общение</c:v>
                </c:pt>
                <c:pt idx="6">
                  <c:v>Помогать развивать soft-skills: навыки общения в коллективе, командная работа</c:v>
                </c:pt>
                <c:pt idx="7">
                  <c:v>Рассказывать об истории и устройстве компании (существующие отделы, их взаимодействие и т.п.)</c:v>
                </c:pt>
                <c:pt idx="8">
                  <c:v>Не нужен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69.002380588997383</c:v>
                </c:pt>
                <c:pt idx="1">
                  <c:v>52.207421427728391</c:v>
                </c:pt>
                <c:pt idx="2">
                  <c:v>35.222554801826298</c:v>
                </c:pt>
                <c:pt idx="3">
                  <c:v>22.278845582073195</c:v>
                </c:pt>
                <c:pt idx="4">
                  <c:v>22.03419445050239</c:v>
                </c:pt>
                <c:pt idx="5">
                  <c:v>20.239754160543647</c:v>
                </c:pt>
                <c:pt idx="6">
                  <c:v>16.065580164335344</c:v>
                </c:pt>
                <c:pt idx="7">
                  <c:v>12.977963400732197</c:v>
                </c:pt>
                <c:pt idx="8">
                  <c:v>10.809635685801938</c:v>
                </c:pt>
                <c:pt idx="9">
                  <c:v>1.1912433322026084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8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129-47BA-B511-CB86E94EE2B6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129-47BA-B511-CB86E94EE2B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Работа на время каникул</c:v>
                </c:pt>
                <c:pt idx="1">
                  <c:v>Разовая работа во время учебного года</c:v>
                </c:pt>
                <c:pt idx="2">
                  <c:v>Постоянная работа по рабочим дням неполный день</c:v>
                </c:pt>
                <c:pt idx="3">
                  <c:v>Постоянная работа по сменному графику (например, сутки через трое, два дня через два)</c:v>
                </c:pt>
                <c:pt idx="4">
                  <c:v>Постоянная работа по вечерам в будни</c:v>
                </c:pt>
                <c:pt idx="5">
                  <c:v>Постоянная работа по рабочим дням полный день</c:v>
                </c:pt>
                <c:pt idx="6">
                  <c:v>Постоянная работа по выходным</c:v>
                </c:pt>
                <c:pt idx="7">
                  <c:v>Другое </c:v>
                </c:pt>
                <c:pt idx="8">
                  <c:v>Не было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20.582011160441038</c:v>
                </c:pt>
                <c:pt idx="1">
                  <c:v>12.234678993278781</c:v>
                </c:pt>
                <c:pt idx="2">
                  <c:v>13.930478785596854</c:v>
                </c:pt>
                <c:pt idx="3">
                  <c:v>12.120567504871982</c:v>
                </c:pt>
                <c:pt idx="4">
                  <c:v>11.272949371447412</c:v>
                </c:pt>
                <c:pt idx="5">
                  <c:v>8.8826774733694975</c:v>
                </c:pt>
                <c:pt idx="6">
                  <c:v>5.8789672039527812</c:v>
                </c:pt>
                <c:pt idx="7">
                  <c:v>2.6293832268299968</c:v>
                </c:pt>
                <c:pt idx="8">
                  <c:v>29.680620951241853</c:v>
                </c:pt>
                <c:pt idx="9">
                  <c:v>1.0989652104428078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14590833424522"/>
          <c:y val="5.9657794011074912E-2"/>
          <c:w val="0.46666682026853451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5-483A-B260-A235E36744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85-483A-B260-A235E367446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85-483A-B260-A235E367446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85-483A-B260-A235E3674466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85-483A-B260-A235E36744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Временная и постоянная</c:v>
                </c:pt>
                <c:pt idx="1">
                  <c:v>Только временная</c:v>
                </c:pt>
                <c:pt idx="2">
                  <c:v>Только постоянная</c:v>
                </c:pt>
                <c:pt idx="3">
                  <c:v>Другое*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5.7076251156894191</c:v>
                </c:pt>
                <c:pt idx="1">
                  <c:v>25.468946601024044</c:v>
                </c:pt>
                <c:pt idx="2">
                  <c:v>35.988802007886783</c:v>
                </c:pt>
                <c:pt idx="3">
                  <c:v>32.834626275399714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85-483A-B260-A235E36744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Хочу заработать дополнительные деньги, но без них смогу выжить</c:v>
                </c:pt>
                <c:pt idx="1">
                  <c:v>Нужны деньги, без работы не смогу выжить</c:v>
                </c:pt>
                <c:pt idx="2">
                  <c:v>Хочу получить профессиональный опыт, чтобы лучше разбираться в своей специальности</c:v>
                </c:pt>
                <c:pt idx="3">
                  <c:v>Хочу получить опыт для резюме, чтобы проще найти работу в будущем</c:v>
                </c:pt>
                <c:pt idx="4">
                  <c:v>Интересно, нравится эта работа</c:v>
                </c:pt>
                <c:pt idx="5">
                  <c:v>Много свободного времени</c:v>
                </c:pt>
                <c:pt idx="6">
                  <c:v>Обязали на учебе</c:v>
                </c:pt>
                <c:pt idx="7">
                  <c:v>Заставили родители</c:v>
                </c:pt>
              </c:strCache>
            </c:strRef>
          </c:cat>
          <c:val>
            <c:numRef>
              <c:f>Лист1!$B$2:$B$9</c:f>
              <c:numCache>
                <c:formatCode>0</c:formatCode>
                <c:ptCount val="8"/>
                <c:pt idx="0">
                  <c:v>57.301730956458627</c:v>
                </c:pt>
                <c:pt idx="1">
                  <c:v>37.260506020841056</c:v>
                </c:pt>
                <c:pt idx="2">
                  <c:v>36.77832153851336</c:v>
                </c:pt>
                <c:pt idx="3">
                  <c:v>28.162172261599892</c:v>
                </c:pt>
                <c:pt idx="4">
                  <c:v>25.952097674609451</c:v>
                </c:pt>
                <c:pt idx="5">
                  <c:v>20.671341458647404</c:v>
                </c:pt>
                <c:pt idx="6">
                  <c:v>3.3587691262279331</c:v>
                </c:pt>
                <c:pt idx="7">
                  <c:v>3.240327591351456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12030482290671"/>
          <c:y val="5.9657794011074912E-2"/>
          <c:w val="0.46169242377987313"/>
          <c:h val="0.880684411977850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7-497C-9C7E-3228F329F9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7-497C-9C7E-3228F329F927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7-497C-9C7E-3228F329F927}"/>
              </c:ext>
            </c:extLst>
          </c:dPt>
          <c:dPt>
            <c:idx val="3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7-497C-9C7E-3228F329F92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57-4420-AAA0-64852888FB8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67-497C-9C7E-3228F329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легко</c:v>
                </c:pt>
                <c:pt idx="1">
                  <c:v>Скорее легко</c:v>
                </c:pt>
                <c:pt idx="2">
                  <c:v>Скорее сложно</c:v>
                </c:pt>
                <c:pt idx="3">
                  <c:v>Очень сложно</c:v>
                </c:pt>
                <c:pt idx="4">
                  <c:v>Затрудняюсь ответить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>
                  <c:v>18.52330487229726</c:v>
                </c:pt>
                <c:pt idx="1">
                  <c:v>48.871397310791458</c:v>
                </c:pt>
                <c:pt idx="2">
                  <c:v>22.449369610579499</c:v>
                </c:pt>
                <c:pt idx="3">
                  <c:v>4.8408579428904295</c:v>
                </c:pt>
                <c:pt idx="4">
                  <c:v>5.3150702634413598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67-497C-9C7E-3228F329F9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Личное</c:v>
                </c:pt>
              </c:strCache>
            </c:strRef>
          </c:tx>
          <c:spPr>
            <a:solidFill>
              <a:srgbClr val="FCDDE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56-4C35-8C43-B08BB323A9C8}"/>
              </c:ext>
            </c:extLst>
          </c:dPt>
          <c:dPt>
            <c:idx val="1"/>
            <c:invertIfNegative val="0"/>
            <c:bubble3D val="0"/>
            <c:spPr>
              <a:solidFill>
                <a:srgbClr val="F296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56-4C35-8C43-B08BB323A9C8}"/>
              </c:ext>
            </c:extLst>
          </c:dPt>
          <c:dPt>
            <c:idx val="2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56-4C35-8C43-B08BB323A9C8}"/>
              </c:ext>
            </c:extLst>
          </c:dPt>
          <c:dPt>
            <c:idx val="3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56-4C35-8C43-B08BB323A9C8}"/>
              </c:ext>
            </c:extLst>
          </c:dPt>
          <c:dPt>
            <c:idx val="16"/>
            <c:invertIfNegative val="0"/>
            <c:bubble3D val="0"/>
            <c:spPr>
              <a:solidFill>
                <a:srgbClr val="FCDD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56-4C35-8C43-B08BB323A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krobat Ligh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Неохотно берут студентов</c:v>
                </c:pt>
                <c:pt idx="1">
                  <c:v>Мало вакансий, с подходящим графиком</c:v>
                </c:pt>
                <c:pt idx="2">
                  <c:v>Отказывали из-за отсутствия опыта работы</c:v>
                </c:pt>
                <c:pt idx="3">
                  <c:v>Мало вакансий, с подходящим уровнем зарплаты</c:v>
                </c:pt>
                <c:pt idx="4">
                  <c:v>Отсутствие связей, которые помогли бы мне получить работу</c:v>
                </c:pt>
                <c:pt idx="5">
                  <c:v>Мало вакансий по интересным специальностям</c:v>
                </c:pt>
                <c:pt idx="6">
                  <c:v>Нехватка профессиональных знаний, которые я получил во время учебы</c:v>
                </c:pt>
                <c:pt idx="7">
                  <c:v>Мало вакансий, по подходящим мне специальностям</c:v>
                </c:pt>
                <c:pt idx="8">
                  <c:v>Другое </c:v>
                </c:pt>
                <c:pt idx="9">
                  <c:v>Затрудняюсь ответить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39.822162626627083</c:v>
                </c:pt>
                <c:pt idx="1">
                  <c:v>36.665067805937177</c:v>
                </c:pt>
                <c:pt idx="2">
                  <c:v>28.464652895414339</c:v>
                </c:pt>
                <c:pt idx="3">
                  <c:v>27.03336315171989</c:v>
                </c:pt>
                <c:pt idx="4">
                  <c:v>26.797461386625596</c:v>
                </c:pt>
                <c:pt idx="5">
                  <c:v>26.61469825091952</c:v>
                </c:pt>
                <c:pt idx="6">
                  <c:v>21.290442496308792</c:v>
                </c:pt>
                <c:pt idx="7">
                  <c:v>16.776173611963245</c:v>
                </c:pt>
                <c:pt idx="8">
                  <c:v>3.5902460707556307</c:v>
                </c:pt>
                <c:pt idx="9">
                  <c:v>9.486387155672519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56-4C35-8C43-B08BB323A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84545135"/>
        <c:axId val="184536399"/>
      </c:barChart>
      <c:catAx>
        <c:axId val="1845451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184536399"/>
        <c:crosses val="autoZero"/>
        <c:auto val="1"/>
        <c:lblAlgn val="ctr"/>
        <c:lblOffset val="100"/>
        <c:noMultiLvlLbl val="0"/>
      </c:catAx>
      <c:valAx>
        <c:axId val="184536399"/>
        <c:scaling>
          <c:orientation val="minMax"/>
          <c:max val="100"/>
        </c:scaling>
        <c:delete val="1"/>
        <c:axPos val="t"/>
        <c:numFmt formatCode="0" sourceLinked="1"/>
        <c:majorTickMark val="none"/>
        <c:minorTickMark val="none"/>
        <c:tickLblPos val="nextTo"/>
        <c:crossAx val="18454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krobat Ligh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EBB8-FAD4-574E-A9D1-69504C748278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1F007-D124-1B48-A84E-E6D19D3E14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14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1pPr>
    <a:lvl2pPr marL="401911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2pPr>
    <a:lvl3pPr marL="803822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3pPr>
    <a:lvl4pPr marL="1205733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4pPr>
    <a:lvl5pPr marL="1607644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5pPr>
    <a:lvl6pPr marL="2009555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6pPr>
    <a:lvl7pPr marL="2411467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7pPr>
    <a:lvl8pPr marL="2813378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8pPr>
    <a:lvl9pPr marL="3215289" algn="l" defTabSz="803822" rtl="0" eaLnBrk="1" latinLnBrk="0" hangingPunct="1">
      <a:defRPr sz="105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81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34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23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09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92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666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251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76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940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707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70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67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88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39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8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32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64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7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47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8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40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89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10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445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363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4199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51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095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407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8084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11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25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4233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4752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356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615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93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432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1400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29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280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301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25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325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0699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334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78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899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478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57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5120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787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299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920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8589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198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1333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9949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45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0581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693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6097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237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76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04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142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611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0857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145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09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984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136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374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2547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51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071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9696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430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573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56794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24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1F007-D124-1B48-A84E-E6D19D3E14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24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E6AF92-4C71-8F43-4548-0680D53F6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38" t="68" r="5071" b="-5724"/>
          <a:stretch/>
        </p:blipFill>
        <p:spPr>
          <a:xfrm>
            <a:off x="582584" y="668551"/>
            <a:ext cx="4409585" cy="3448648"/>
          </a:xfrm>
          <a:prstGeom prst="rect">
            <a:avLst/>
          </a:prstGeom>
        </p:spPr>
      </p:pic>
      <p:sp>
        <p:nvSpPr>
          <p:cNvPr id="21" name="Прямоугольник 20"/>
          <p:cNvSpPr/>
          <p:nvPr userDrawn="1"/>
        </p:nvSpPr>
        <p:spPr>
          <a:xfrm>
            <a:off x="577151" y="668551"/>
            <a:ext cx="4415017" cy="2891016"/>
          </a:xfrm>
          <a:prstGeom prst="rect">
            <a:avLst/>
          </a:prstGeom>
          <a:solidFill>
            <a:srgbClr val="476386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олилиния 107"/>
          <p:cNvSpPr/>
          <p:nvPr userDrawn="1"/>
        </p:nvSpPr>
        <p:spPr>
          <a:xfrm>
            <a:off x="6417" y="0"/>
            <a:ext cx="9906001" cy="6878594"/>
          </a:xfrm>
          <a:custGeom>
            <a:avLst/>
            <a:gdLst>
              <a:gd name="connsiteX0" fmla="*/ 712502 w 9906001"/>
              <a:gd name="connsiteY0" fmla="*/ 871482 h 6878594"/>
              <a:gd name="connsiteX1" fmla="*/ 712502 w 9906001"/>
              <a:gd name="connsiteY1" fmla="*/ 3410140 h 6878594"/>
              <a:gd name="connsiteX2" fmla="*/ 4903914 w 9906001"/>
              <a:gd name="connsiteY2" fmla="*/ 3410140 h 6878594"/>
              <a:gd name="connsiteX3" fmla="*/ 4903914 w 9906001"/>
              <a:gd name="connsiteY3" fmla="*/ 871482 h 6878594"/>
              <a:gd name="connsiteX4" fmla="*/ 0 w 9906001"/>
              <a:gd name="connsiteY4" fmla="*/ 0 h 6878594"/>
              <a:gd name="connsiteX5" fmla="*/ 9906001 w 9906001"/>
              <a:gd name="connsiteY5" fmla="*/ 0 h 6878594"/>
              <a:gd name="connsiteX6" fmla="*/ 9906001 w 9906001"/>
              <a:gd name="connsiteY6" fmla="*/ 6878594 h 6878594"/>
              <a:gd name="connsiteX7" fmla="*/ 0 w 9906001"/>
              <a:gd name="connsiteY7" fmla="*/ 6878594 h 687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6001" h="6878594">
                <a:moveTo>
                  <a:pt x="712502" y="871482"/>
                </a:moveTo>
                <a:lnTo>
                  <a:pt x="712502" y="3410140"/>
                </a:lnTo>
                <a:lnTo>
                  <a:pt x="4903914" y="3410140"/>
                </a:lnTo>
                <a:lnTo>
                  <a:pt x="4903914" y="871482"/>
                </a:lnTo>
                <a:close/>
                <a:moveTo>
                  <a:pt x="0" y="0"/>
                </a:moveTo>
                <a:lnTo>
                  <a:pt x="9906001" y="0"/>
                </a:lnTo>
                <a:lnTo>
                  <a:pt x="9906001" y="6878594"/>
                </a:lnTo>
                <a:lnTo>
                  <a:pt x="0" y="68785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4902762" y="28476"/>
            <a:ext cx="5004224" cy="68501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9C9FD2-1AEB-6603-E608-FF49718C06C9}"/>
              </a:ext>
            </a:extLst>
          </p:cNvPr>
          <p:cNvSpPr/>
          <p:nvPr/>
        </p:nvSpPr>
        <p:spPr>
          <a:xfrm>
            <a:off x="2753996" y="3405766"/>
            <a:ext cx="2149958" cy="1819822"/>
          </a:xfrm>
          <a:prstGeom prst="rect">
            <a:avLst/>
          </a:prstGeom>
          <a:solidFill>
            <a:srgbClr val="476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60000"/>
              </a:lnSpc>
            </a:pPr>
            <a:endParaRPr lang="ru-RU" sz="322">
              <a:ln>
                <a:solidFill>
                  <a:schemeClr val="accent3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409C9FD2-1AEB-6603-E608-FF49718C06C9}"/>
              </a:ext>
            </a:extLst>
          </p:cNvPr>
          <p:cNvSpPr/>
          <p:nvPr userDrawn="1"/>
        </p:nvSpPr>
        <p:spPr>
          <a:xfrm>
            <a:off x="717550" y="3405766"/>
            <a:ext cx="2036446" cy="1819822"/>
          </a:xfrm>
          <a:prstGeom prst="rect">
            <a:avLst/>
          </a:prstGeom>
          <a:solidFill>
            <a:srgbClr val="008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60000"/>
              </a:lnSpc>
            </a:pPr>
            <a:endParaRPr lang="ru-RU" sz="322">
              <a:ln>
                <a:solidFill>
                  <a:schemeClr val="accent3"/>
                </a:solidFill>
              </a:ln>
              <a:solidFill>
                <a:schemeClr val="accent3"/>
              </a:solidFill>
            </a:endParaRP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72B515A4-BF54-21AE-A52E-AB52060E8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4017" r="72982"/>
          <a:stretch/>
        </p:blipFill>
        <p:spPr>
          <a:xfrm>
            <a:off x="1250680" y="3867801"/>
            <a:ext cx="969611" cy="809572"/>
          </a:xfrm>
          <a:prstGeom prst="rect">
            <a:avLst/>
          </a:prstGeom>
        </p:spPr>
      </p:pic>
      <p:sp>
        <p:nvSpPr>
          <p:cNvPr id="126" name="Полилиния 125"/>
          <p:cNvSpPr/>
          <p:nvPr userDrawn="1"/>
        </p:nvSpPr>
        <p:spPr>
          <a:xfrm>
            <a:off x="4897329" y="3353877"/>
            <a:ext cx="4053848" cy="2849258"/>
          </a:xfrm>
          <a:custGeom>
            <a:avLst/>
            <a:gdLst>
              <a:gd name="connsiteX0" fmla="*/ 0 w 4053848"/>
              <a:gd name="connsiteY0" fmla="*/ 0 h 2849258"/>
              <a:gd name="connsiteX1" fmla="*/ 4053848 w 4053848"/>
              <a:gd name="connsiteY1" fmla="*/ 0 h 2849258"/>
              <a:gd name="connsiteX2" fmla="*/ 4053848 w 4053848"/>
              <a:gd name="connsiteY2" fmla="*/ 1846978 h 2849258"/>
              <a:gd name="connsiteX3" fmla="*/ 1169236 w 4053848"/>
              <a:gd name="connsiteY3" fmla="*/ 1846978 h 2849258"/>
              <a:gd name="connsiteX4" fmla="*/ 0 w 4053848"/>
              <a:gd name="connsiteY4" fmla="*/ 2849258 h 284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848" h="2849258">
                <a:moveTo>
                  <a:pt x="0" y="0"/>
                </a:moveTo>
                <a:lnTo>
                  <a:pt x="4053848" y="0"/>
                </a:lnTo>
                <a:lnTo>
                  <a:pt x="4053848" y="1846978"/>
                </a:lnTo>
                <a:lnTo>
                  <a:pt x="1169236" y="1846978"/>
                </a:lnTo>
                <a:lnTo>
                  <a:pt x="0" y="2849258"/>
                </a:lnTo>
                <a:close/>
              </a:path>
            </a:pathLst>
          </a:custGeom>
          <a:solidFill>
            <a:srgbClr val="008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 userDrawn="1"/>
        </p:nvSpPr>
        <p:spPr>
          <a:xfrm>
            <a:off x="4902761" y="867108"/>
            <a:ext cx="4077337" cy="2529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Текст 115"/>
          <p:cNvSpPr>
            <a:spLocks noGrp="1"/>
          </p:cNvSpPr>
          <p:nvPr>
            <p:ph type="body" sz="quarter" idx="12" hasCustomPrompt="1"/>
          </p:nvPr>
        </p:nvSpPr>
        <p:spPr>
          <a:xfrm>
            <a:off x="5507469" y="2177046"/>
            <a:ext cx="2957329" cy="922826"/>
          </a:xfr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buNone/>
              <a:defRPr sz="2400" b="0">
                <a:solidFill>
                  <a:schemeClr val="bg1"/>
                </a:solidFill>
                <a:latin typeface="IBM Plex Sans SemiBold" panose="020B0703050203000203" pitchFamily="34" charset="0"/>
              </a:defRPr>
            </a:lvl1pPr>
          </a:lstStyle>
          <a:p>
            <a:pPr lvl="0"/>
            <a:r>
              <a:rPr lang="ru-RU" dirty="0"/>
              <a:t>НАЗВАНИЕ</a:t>
            </a:r>
            <a:br>
              <a:rPr lang="ru-RU" dirty="0"/>
            </a:br>
            <a:r>
              <a:rPr lang="ru-RU" dirty="0" err="1"/>
              <a:t>НАЗВАНИЕ</a:t>
            </a:r>
            <a:endParaRPr lang="ru-RU" dirty="0"/>
          </a:p>
        </p:txBody>
      </p:sp>
      <p:sp>
        <p:nvSpPr>
          <p:cNvPr id="122" name="Текст 117"/>
          <p:cNvSpPr>
            <a:spLocks noGrp="1"/>
          </p:cNvSpPr>
          <p:nvPr>
            <p:ph type="body" sz="quarter" idx="15" hasCustomPrompt="1"/>
          </p:nvPr>
        </p:nvSpPr>
        <p:spPr>
          <a:xfrm>
            <a:off x="5520684" y="6066959"/>
            <a:ext cx="1170653" cy="272353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 Text" panose="020B0503050203000203" pitchFamily="34" charset="0"/>
              </a:defRPr>
            </a:lvl1pPr>
          </a:lstStyle>
          <a:p>
            <a:pPr lvl="0"/>
            <a:r>
              <a:rPr lang="en-US" dirty="0"/>
              <a:t>00</a:t>
            </a:r>
            <a:r>
              <a:rPr lang="ru-RU" dirty="0"/>
              <a:t>:</a:t>
            </a:r>
            <a:r>
              <a:rPr lang="en-US" dirty="0"/>
              <a:t>00</a:t>
            </a:r>
            <a:r>
              <a:rPr lang="ru-RU" dirty="0"/>
              <a:t>:</a:t>
            </a:r>
            <a:r>
              <a:rPr lang="en-US" dirty="0"/>
              <a:t>2023</a:t>
            </a:r>
            <a:endParaRPr lang="ru-RU" dirty="0"/>
          </a:p>
        </p:txBody>
      </p:sp>
      <p:sp>
        <p:nvSpPr>
          <p:cNvPr id="123" name="Текст 117"/>
          <p:cNvSpPr>
            <a:spLocks noGrp="1"/>
          </p:cNvSpPr>
          <p:nvPr>
            <p:ph type="body" sz="quarter" idx="16" hasCustomPrompt="1"/>
          </p:nvPr>
        </p:nvSpPr>
        <p:spPr>
          <a:xfrm>
            <a:off x="3695439" y="6108026"/>
            <a:ext cx="850503" cy="237743"/>
          </a:xfr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IBM Plex Sans Text" panose="020B0503050203000203" pitchFamily="34" charset="0"/>
              </a:defRPr>
            </a:lvl1pPr>
          </a:lstStyle>
          <a:p>
            <a:pPr lvl="0"/>
            <a:r>
              <a:rPr lang="ru-RU" dirty="0"/>
              <a:t>МОСКВА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0E8608B1-B30B-EAFC-B554-1D413DBA8C24}"/>
              </a:ext>
            </a:extLst>
          </p:cNvPr>
          <p:cNvSpPr/>
          <p:nvPr userDrawn="1"/>
        </p:nvSpPr>
        <p:spPr>
          <a:xfrm>
            <a:off x="717550" y="3403156"/>
            <a:ext cx="4180971" cy="156411"/>
          </a:xfrm>
          <a:prstGeom prst="rect">
            <a:avLst/>
          </a:prstGeom>
          <a:gradFill flip="none" rotWithShape="1">
            <a:gsLst>
              <a:gs pos="37000">
                <a:srgbClr val="31566F"/>
              </a:gs>
              <a:gs pos="11000">
                <a:srgbClr val="133148"/>
              </a:gs>
              <a:gs pos="66000">
                <a:schemeClr val="bg1"/>
              </a:gs>
              <a:gs pos="89000">
                <a:srgbClr val="48698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45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838F39-5E83-5E1C-623F-23C532B27FC7}"/>
              </a:ext>
            </a:extLst>
          </p:cNvPr>
          <p:cNvSpPr/>
          <p:nvPr userDrawn="1"/>
        </p:nvSpPr>
        <p:spPr>
          <a:xfrm>
            <a:off x="5018381" y="6279073"/>
            <a:ext cx="4898899" cy="585836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A10AB6-F0B8-D8C2-5F3F-6FCA9081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87415" y="6333688"/>
            <a:ext cx="374504" cy="365125"/>
          </a:xfrm>
        </p:spPr>
        <p:txBody>
          <a:bodyPr/>
          <a:lstStyle>
            <a:lvl1pPr>
              <a:defRPr sz="1056" b="0" i="0">
                <a:solidFill>
                  <a:schemeClr val="bg1"/>
                </a:solidFill>
                <a:latin typeface="IBM Plex Sans Text" panose="020B0503050203000203" pitchFamily="34" charset="0"/>
              </a:defRPr>
            </a:lvl1pPr>
          </a:lstStyle>
          <a:p>
            <a:fld id="{A8785C3A-4CB2-3340-A2AD-27E301EF799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6E5764B-5A46-775F-3A0A-9EED4BAA72F9}"/>
              </a:ext>
            </a:extLst>
          </p:cNvPr>
          <p:cNvSpPr txBox="1"/>
          <p:nvPr userDrawn="1"/>
        </p:nvSpPr>
        <p:spPr>
          <a:xfrm>
            <a:off x="5677445" y="6399498"/>
            <a:ext cx="3727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0" kern="1200" dirty="0" smtClean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Трудоустройство молодежи</a:t>
            </a:r>
            <a:endParaRPr lang="ru-RU" sz="1050" b="1" i="0" kern="1200" dirty="0">
              <a:solidFill>
                <a:schemeClr val="bg1"/>
              </a:solidFill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6E5764B-5A46-775F-3A0A-9EED4BAA72F9}"/>
              </a:ext>
            </a:extLst>
          </p:cNvPr>
          <p:cNvSpPr txBox="1"/>
          <p:nvPr userDrawn="1"/>
        </p:nvSpPr>
        <p:spPr>
          <a:xfrm>
            <a:off x="622188" y="6358429"/>
            <a:ext cx="1412588" cy="33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8" b="1" i="0" kern="120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ВСЕРОССИЙСКИЙ</a:t>
            </a: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 ЦЕНТР </a:t>
            </a:r>
            <a:b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ИЗУЧЕНИЯ  ОБЩЕСТВЕННОГО </a:t>
            </a:r>
            <a:b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МНЕНИЯ</a:t>
            </a:r>
            <a:endParaRPr lang="ru-RU" sz="528" b="1" i="0" kern="1200" dirty="0">
              <a:solidFill>
                <a:schemeClr val="tx1"/>
              </a:solidFill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cxnSp>
        <p:nvCxnSpPr>
          <p:cNvPr id="27" name="Прямая соединительная линия 26"/>
          <p:cNvCxnSpPr/>
          <p:nvPr userDrawn="1"/>
        </p:nvCxnSpPr>
        <p:spPr>
          <a:xfrm>
            <a:off x="5002855" y="6633251"/>
            <a:ext cx="60427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 userDrawn="1"/>
        </p:nvCxnSpPr>
        <p:spPr>
          <a:xfrm flipV="1">
            <a:off x="1802207" y="6258047"/>
            <a:ext cx="0" cy="5164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11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838F39-5E83-5E1C-623F-23C532B27FC7}"/>
              </a:ext>
            </a:extLst>
          </p:cNvPr>
          <p:cNvSpPr/>
          <p:nvPr userDrawn="1"/>
        </p:nvSpPr>
        <p:spPr>
          <a:xfrm>
            <a:off x="5018381" y="6279073"/>
            <a:ext cx="4898899" cy="585836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A10AB6-F0B8-D8C2-5F3F-6FCA9081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87415" y="6333688"/>
            <a:ext cx="374504" cy="365125"/>
          </a:xfrm>
        </p:spPr>
        <p:txBody>
          <a:bodyPr/>
          <a:lstStyle>
            <a:lvl1pPr>
              <a:defRPr sz="1056" b="0" i="0">
                <a:solidFill>
                  <a:schemeClr val="bg1"/>
                </a:solidFill>
                <a:latin typeface="IBM Plex Sans Text" panose="020B0503050203000203" pitchFamily="34" charset="0"/>
              </a:defRPr>
            </a:lvl1pPr>
          </a:lstStyle>
          <a:p>
            <a:fld id="{A8785C3A-4CB2-3340-A2AD-27E301EF799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6E5764B-5A46-775F-3A0A-9EED4BAA72F9}"/>
              </a:ext>
            </a:extLst>
          </p:cNvPr>
          <p:cNvSpPr txBox="1"/>
          <p:nvPr userDrawn="1"/>
        </p:nvSpPr>
        <p:spPr>
          <a:xfrm>
            <a:off x="5650692" y="6357554"/>
            <a:ext cx="3727081" cy="33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8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НАЗВАНИЕ</a:t>
            </a:r>
            <a:r>
              <a:rPr lang="ru-RU" sz="528" b="1" i="0" kern="1200" baseline="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 ИССЛЕДОВАНИЯ</a:t>
            </a:r>
            <a:br>
              <a:rPr lang="ru-RU" sz="528" b="1" i="0" kern="1200" baseline="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НАЗВАНИЕ ИССЛЕДОВАНИЯ</a:t>
            </a:r>
            <a:br>
              <a:rPr lang="ru-RU" sz="528" b="1" i="0" kern="1200" baseline="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НАЗВАНИЕ ИССЛЕДОВАНИЯ</a:t>
            </a:r>
            <a:endParaRPr lang="ru-RU" sz="528" b="1" i="0" kern="1200" dirty="0">
              <a:solidFill>
                <a:schemeClr val="bg1"/>
              </a:solidFill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6E5764B-5A46-775F-3A0A-9EED4BAA72F9}"/>
              </a:ext>
            </a:extLst>
          </p:cNvPr>
          <p:cNvSpPr txBox="1"/>
          <p:nvPr userDrawn="1"/>
        </p:nvSpPr>
        <p:spPr>
          <a:xfrm>
            <a:off x="622188" y="6358429"/>
            <a:ext cx="1412588" cy="33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8" b="1" i="0" kern="120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ВСЕРОССИЙСКИЙ</a:t>
            </a: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 ЦЕНТР </a:t>
            </a:r>
            <a:b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ИЗУЧЕНИЯ  ОБЩЕСТВЕННОГО </a:t>
            </a:r>
            <a:b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МНЕНИЯ</a:t>
            </a:r>
            <a:endParaRPr lang="ru-RU" sz="528" b="1" i="0" kern="1200" dirty="0">
              <a:solidFill>
                <a:schemeClr val="tx1"/>
              </a:solidFill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cxnSp>
        <p:nvCxnSpPr>
          <p:cNvPr id="27" name="Прямая соединительная линия 26"/>
          <p:cNvCxnSpPr/>
          <p:nvPr userDrawn="1"/>
        </p:nvCxnSpPr>
        <p:spPr>
          <a:xfrm>
            <a:off x="5002855" y="6633251"/>
            <a:ext cx="60427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56E5764B-5A46-775F-3A0A-9EED4BAA72F9}"/>
              </a:ext>
            </a:extLst>
          </p:cNvPr>
          <p:cNvSpPr txBox="1"/>
          <p:nvPr userDrawn="1"/>
        </p:nvSpPr>
        <p:spPr>
          <a:xfrm>
            <a:off x="2782203" y="6358429"/>
            <a:ext cx="1412588" cy="33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КОМПЛЕКСНЫЙ </a:t>
            </a:r>
            <a:b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ИССЛЕДОВАТЕЛЬСКО-</a:t>
            </a:r>
            <a:b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</a:br>
            <a:r>
              <a:rPr lang="ru-RU" sz="528" b="1" i="0" kern="1200" baseline="0" dirty="0">
                <a:solidFill>
                  <a:schemeClr val="tx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КОНСАЛТИНГОВЫЙ ПРОЕКТ</a:t>
            </a:r>
          </a:p>
        </p:txBody>
      </p:sp>
      <p:cxnSp>
        <p:nvCxnSpPr>
          <p:cNvPr id="119" name="Прямая соединительная линия 118"/>
          <p:cNvCxnSpPr/>
          <p:nvPr userDrawn="1"/>
        </p:nvCxnSpPr>
        <p:spPr>
          <a:xfrm flipV="1">
            <a:off x="2733698" y="6258047"/>
            <a:ext cx="0" cy="5164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 userDrawn="1"/>
        </p:nvGrpSpPr>
        <p:grpSpPr>
          <a:xfrm>
            <a:off x="-19050" y="-19050"/>
            <a:ext cx="9931468" cy="7104734"/>
            <a:chOff x="-25468" y="-18993"/>
            <a:chExt cx="9931468" cy="7104734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3B42CF8-AE5A-F261-04B4-2361187AC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07134" y="356249"/>
              <a:ext cx="0" cy="630000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 userDrawn="1"/>
          </p:nvGrpSpPr>
          <p:grpSpPr>
            <a:xfrm>
              <a:off x="-25468" y="-18993"/>
              <a:ext cx="9931468" cy="7104734"/>
              <a:chOff x="-25468" y="-18993"/>
              <a:chExt cx="9931468" cy="7104734"/>
            </a:xfrm>
          </p:grpSpPr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7DF94602-3378-BE5A-FE8A-29DEA308BD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25468" y="6270201"/>
                <a:ext cx="9922967" cy="0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222FDB50-8A8A-05A4-97B9-28DF7AE8F76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" y="6633251"/>
                <a:ext cx="9905999" cy="0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BA2D7BC3-A632-CBF4-E224-CA1368B4FA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203736" y="0"/>
                <a:ext cx="0" cy="6844277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>
                <a:extLst>
                  <a:ext uri="{FF2B5EF4-FFF2-40B4-BE49-F238E27FC236}">
                    <a16:creationId xmlns:a16="http://schemas.microsoft.com/office/drawing/2014/main" id="{541A9199-53B0-53B8-4772-740B966CCA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0" y="395187"/>
                <a:ext cx="9897499" cy="0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F8609B10-EB54-5F2F-49D3-A53219B84E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71275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6DBAF561-4D24-D6AF-4B23-8942C5E3207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03032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B679084B-615E-483E-381A-13F8486F56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34789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F19D938F-B5FE-B14C-C01E-5BB9A2FB1FA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66545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A802ACC2-EAF1-E66A-B013-67D6250396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98302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4DE77347-D4BE-3059-F2AA-0195E53E3B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14181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35265271-E763-2840-1B01-FE4381900C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45937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7754B8D7-248B-17E8-267D-27B7195B19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61816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925E1A1F-4582-8BB4-D595-3FCCC5F42A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77694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72C6FB5E-6FCD-72DE-4EB6-52328274AE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93573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27BCFAC2-4199-CAB5-FB91-57DE498153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09451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5CEFF346-E338-2838-E111-7A2568811B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25329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1C7931F2-F262-FC46-FD2A-0CDDB7F2580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41208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D2090387-BB02-C9C3-0F9B-E28D6B61C5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57086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6954DF32-2104-8426-3728-842CCCA4AE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72965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AA9B3DE5-45A2-CA68-F327-67C08605E0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88843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BFBAE63C-24C9-1AF4-77FC-36818F526D6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04721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0AB0CFBA-B105-64B0-FAC3-48969E592C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20600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4E485970-4A62-2833-87C3-F0DAFF6F73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36478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69F2FF0E-7484-F56B-5682-89063D36E6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52357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C901E396-9DF4-5BB3-F208-2F0F19CDD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68235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350EADFF-6D66-E99A-7C63-26C2137996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99992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4AC6282D-7601-31C4-557B-2B30B93F52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31749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1E84EA58-AFE7-08D0-07F6-9E11BFA551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63505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00B97FAA-F5DF-7778-EE04-58A65BFBF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79384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00B0DCF3-D399-AAD5-FBD8-1717CFF227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84113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2E5C0822-932E-3129-9386-A8ACDFBDC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15870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269025EF-4D91-7052-7F8B-2CE8675511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47627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EC9E6BEB-7E82-A777-EACB-C525E68CF01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95262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E3CB960E-4F40-B83F-D12E-7E7CED0C54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175996" y="0"/>
                <a:ext cx="0" cy="684427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655C4F80-13CC-5D67-856A-925F8ADCF3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2211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D3D37719-3D26-4E49-CD3B-0AA47B35E3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1356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8649796D-48AB-9256-B244-65FBCF2324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480572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>
                <a:extLst>
                  <a:ext uri="{FF2B5EF4-FFF2-40B4-BE49-F238E27FC236}">
                    <a16:creationId xmlns:a16="http://schemas.microsoft.com/office/drawing/2014/main" id="{4EE42C14-8835-2E1D-FB62-A248715BEA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03423" y="-8164"/>
                <a:ext cx="0" cy="6886815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E1DF8B7D-E75B-3B88-C371-1F09BD7342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5397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>
                <a:extLst>
                  <a:ext uri="{FF2B5EF4-FFF2-40B4-BE49-F238E27FC236}">
                    <a16:creationId xmlns:a16="http://schemas.microsoft.com/office/drawing/2014/main" id="{88866C5B-7764-58E5-2FAA-1422253BA2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18910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5B78CC68-E67C-41C1-F5FB-F689E4E8160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50667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>
                <a:extLst>
                  <a:ext uri="{FF2B5EF4-FFF2-40B4-BE49-F238E27FC236}">
                    <a16:creationId xmlns:a16="http://schemas.microsoft.com/office/drawing/2014/main" id="{783C713F-8521-1478-F3CD-CDAB2A1365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82424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>
                <a:extLst>
                  <a:ext uri="{FF2B5EF4-FFF2-40B4-BE49-F238E27FC236}">
                    <a16:creationId xmlns:a16="http://schemas.microsoft.com/office/drawing/2014/main" id="{C9F46970-A914-9A2E-CA45-895038BBB9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30059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>
                <a:extLst>
                  <a:ext uri="{FF2B5EF4-FFF2-40B4-BE49-F238E27FC236}">
                    <a16:creationId xmlns:a16="http://schemas.microsoft.com/office/drawing/2014/main" id="{4546CDAC-5F8C-E4D4-FB4D-AA23A272C5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87153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>
                <a:extLst>
                  <a:ext uri="{FF2B5EF4-FFF2-40B4-BE49-F238E27FC236}">
                    <a16:creationId xmlns:a16="http://schemas.microsoft.com/office/drawing/2014/main" id="{AC63380F-9E76-EBAE-7C2B-39D63E8ABF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894778" y="333251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>
                <a:extLst>
                  <a:ext uri="{FF2B5EF4-FFF2-40B4-BE49-F238E27FC236}">
                    <a16:creationId xmlns:a16="http://schemas.microsoft.com/office/drawing/2014/main" id="{B13494FC-809D-1868-5473-870D606F352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043852" y="-8164"/>
                <a:ext cx="0" cy="684488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id="{2EF36B09-70F0-7819-2763-3989736D6D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457214" y="-8164"/>
                <a:ext cx="0" cy="6866164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:a16="http://schemas.microsoft.com/office/drawing/2014/main" id="{64C8ED4C-355B-BBDA-E40C-FDAB62F1F5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325493" y="-8164"/>
                <a:ext cx="0" cy="684488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id="{20A89E06-1BD3-AB63-455D-B3521F0B7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738432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:a16="http://schemas.microsoft.com/office/drawing/2014/main" id="{643330ED-DDDD-2214-7DBB-A74C799FBE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01965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id="{A5B7BC63-38B1-19FA-4F0B-E07AEC5DF5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888775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:a16="http://schemas.microsoft.com/office/drawing/2014/main" id="{EE6CAFF7-503C-B161-3C8D-82B3D7CCFD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300868" y="333251"/>
                <a:ext cx="0" cy="6481815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id="{3E77ECD5-24FE-422D-1FEF-3B2D869974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70416" y="333251"/>
                <a:ext cx="0" cy="6492643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2A0884E2-82D0-85EA-16B7-DBF8932EF1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582086" y="-8164"/>
                <a:ext cx="0" cy="6836723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>
                <a:extLst>
                  <a:ext uri="{FF2B5EF4-FFF2-40B4-BE49-F238E27FC236}">
                    <a16:creationId xmlns:a16="http://schemas.microsoft.com/office/drawing/2014/main" id="{CBE126A1-9073-C2C8-6491-9E0E7AF89B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452057" y="-8164"/>
                <a:ext cx="0" cy="684488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>
                <a:extLst>
                  <a:ext uri="{FF2B5EF4-FFF2-40B4-BE49-F238E27FC236}">
                    <a16:creationId xmlns:a16="http://schemas.microsoft.com/office/drawing/2014/main" id="{685A9197-D6F7-E1EA-FB78-A4CEFCF66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33698" y="-18993"/>
                <a:ext cx="0" cy="6675242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id="{9730C598-F518-6676-F8E8-8550453869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863304" y="-18993"/>
                <a:ext cx="0" cy="6675242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>
                <a:extLst>
                  <a:ext uri="{FF2B5EF4-FFF2-40B4-BE49-F238E27FC236}">
                    <a16:creationId xmlns:a16="http://schemas.microsoft.com/office/drawing/2014/main" id="{2BC08902-4F0B-FC27-86E0-ECF87A7355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698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>
                <a:extLst>
                  <a:ext uri="{FF2B5EF4-FFF2-40B4-BE49-F238E27FC236}">
                    <a16:creationId xmlns:a16="http://schemas.microsoft.com/office/drawing/2014/main" id="{FB05A161-6902-D48C-0029-0E2370F681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2574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E649AE9C-784F-2D8E-27E1-2EB8596A67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6111411"/>
                <a:ext cx="8521469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EBAE334-C757-7A2C-AFCF-3DC15F8F5C4D}"/>
                  </a:ext>
                </a:extLst>
              </p:cNvPr>
              <p:cNvSpPr txBox="1"/>
              <p:nvPr userDrawn="1"/>
            </p:nvSpPr>
            <p:spPr>
              <a:xfrm>
                <a:off x="7863982" y="333251"/>
                <a:ext cx="472486" cy="675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42</a:t>
                </a:r>
              </a:p>
            </p:txBody>
          </p:sp>
          <p:cxnSp>
            <p:nvCxnSpPr>
              <p:cNvPr id="74" name="Прямая соединительная линия 73">
                <a:extLst>
                  <a:ext uri="{FF2B5EF4-FFF2-40B4-BE49-F238E27FC236}">
                    <a16:creationId xmlns:a16="http://schemas.microsoft.com/office/drawing/2014/main" id="{521783DB-FB99-C843-F1D8-F0300B8636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6451726"/>
                <a:ext cx="8521469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4E12E6A-9171-0941-D85A-F00450BAAA5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09380" y="4102817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1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E2FA3C1-134D-73B3-3C25-C62440DBAEC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631627" y="4106835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2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E1633BF-E711-4593-28CA-BB9DFC88389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2358619" y="4106835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3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78396BD-C78B-85B0-56DC-04FFF51123F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3084639" y="4106835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4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B466C15-FF03-BDB4-F48F-26458D7BF58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3749546" y="4098453"/>
                <a:ext cx="2868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5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AEE3DC2-14C6-4D33-1CBC-007EAA5586F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5166907" y="4107753"/>
                <a:ext cx="229330" cy="316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7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6A7AC7E-847D-DEE3-ADD3-DDAAB3B6850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5901068" y="4116007"/>
                <a:ext cx="297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8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D3BE028-9B69-7F78-E789-5871AACA0F6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6633960" y="4123302"/>
                <a:ext cx="3085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9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197F6CA-1ED2-CFCE-7C8F-3BB24FDCB6D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305031" y="4122357"/>
                <a:ext cx="4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10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E6246B6-A81C-168E-F4C4-822E37EFCE7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033436" y="4116007"/>
                <a:ext cx="4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11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F6F0AA9-BC0F-367B-B238-E84ED9A747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723308" y="4111879"/>
                <a:ext cx="4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12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B466C15-FF03-BDB4-F48F-26458D7BF58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4454285" y="4116007"/>
                <a:ext cx="2868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latin typeface="IBM Plex Sans SemiBold" panose="020B0503050203000203" pitchFamily="34" charset="0"/>
                  </a:rPr>
                  <a:t>6</a:t>
                </a:r>
              </a:p>
            </p:txBody>
          </p:sp>
          <p:cxnSp>
            <p:nvCxnSpPr>
              <p:cNvPr id="87" name="Прямая соединительная линия 86">
                <a:extLst>
                  <a:ext uri="{FF2B5EF4-FFF2-40B4-BE49-F238E27FC236}">
                    <a16:creationId xmlns:a16="http://schemas.microsoft.com/office/drawing/2014/main" id="{2BC08902-4F0B-FC27-86E0-ECF87A7355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15339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единительная линия 87">
                <a:extLst>
                  <a:ext uri="{FF2B5EF4-FFF2-40B4-BE49-F238E27FC236}">
                    <a16:creationId xmlns:a16="http://schemas.microsoft.com/office/drawing/2014/main" id="{FB05A161-6902-D48C-0029-0E2370F681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44522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9112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-19050" y="-19050"/>
            <a:ext cx="9931468" cy="7104734"/>
            <a:chOff x="-25468" y="-18993"/>
            <a:chExt cx="9931468" cy="7104734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C3B42CF8-AE5A-F261-04B4-2361187AC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07134" y="356249"/>
              <a:ext cx="0" cy="630000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Группа 15"/>
            <p:cNvGrpSpPr/>
            <p:nvPr userDrawn="1"/>
          </p:nvGrpSpPr>
          <p:grpSpPr>
            <a:xfrm>
              <a:off x="-25468" y="-18993"/>
              <a:ext cx="9931468" cy="7104734"/>
              <a:chOff x="-25468" y="-18993"/>
              <a:chExt cx="9931468" cy="7104734"/>
            </a:xfrm>
          </p:grpSpPr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7DF94602-3378-BE5A-FE8A-29DEA308BD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25468" y="6270201"/>
                <a:ext cx="9922967" cy="0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>
                <a:extLst>
                  <a:ext uri="{FF2B5EF4-FFF2-40B4-BE49-F238E27FC236}">
                    <a16:creationId xmlns:a16="http://schemas.microsoft.com/office/drawing/2014/main" id="{222FDB50-8A8A-05A4-97B9-28DF7AE8F76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" y="6633251"/>
                <a:ext cx="9905999" cy="0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>
                <a:extLst>
                  <a:ext uri="{FF2B5EF4-FFF2-40B4-BE49-F238E27FC236}">
                    <a16:creationId xmlns:a16="http://schemas.microsoft.com/office/drawing/2014/main" id="{BA2D7BC3-A632-CBF4-E224-CA1368B4FA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203736" y="0"/>
                <a:ext cx="0" cy="6844277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id="{541A9199-53B0-53B8-4772-740B966CCA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0" y="395187"/>
                <a:ext cx="9897499" cy="0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F8609B10-EB54-5F2F-49D3-A53219B84E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71275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6DBAF561-4D24-D6AF-4B23-8942C5E3207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03032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B679084B-615E-483E-381A-13F8486F56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34789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F19D938F-B5FE-B14C-C01E-5BB9A2FB1FA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66545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A802ACC2-EAF1-E66A-B013-67D6250396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98302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4DE77347-D4BE-3059-F2AA-0195E53E3B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14181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35265271-E763-2840-1B01-FE4381900C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45937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7754B8D7-248B-17E8-267D-27B7195B19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61816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925E1A1F-4582-8BB4-D595-3FCCC5F42A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77694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72C6FB5E-6FCD-72DE-4EB6-52328274AE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93573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27BCFAC2-4199-CAB5-FB91-57DE498153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09451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5CEFF346-E338-2838-E111-7A2568811B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25329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1C7931F2-F262-FC46-FD2A-0CDDB7F2580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41208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D2090387-BB02-C9C3-0F9B-E28D6B61C5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57086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6954DF32-2104-8426-3728-842CCCA4AE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72965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AA9B3DE5-45A2-CA68-F327-67C08605E0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388843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BFBAE63C-24C9-1AF4-77FC-36818F526D6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04721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0AB0CFBA-B105-64B0-FAC3-48969E592C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20600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4E485970-4A62-2833-87C3-F0DAFF6F73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36478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69F2FF0E-7484-F56B-5682-89063D36E6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52357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C901E396-9DF4-5BB3-F208-2F0F19CDD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68235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350EADFF-6D66-E99A-7C63-26C2137996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99992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4AC6282D-7601-31C4-557B-2B30B93F52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31749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E84EA58-AFE7-08D0-07F6-9E11BFA551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63505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00B97FAA-F5DF-7778-EE04-58A65BFBF9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79384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00B0DCF3-D399-AAD5-FBD8-1717CFF227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484113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2E5C0822-932E-3129-9386-A8ACDFBDC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15870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269025EF-4D91-7052-7F8B-2CE8675511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47627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>
                <a:extLst>
                  <a:ext uri="{FF2B5EF4-FFF2-40B4-BE49-F238E27FC236}">
                    <a16:creationId xmlns:a16="http://schemas.microsoft.com/office/drawing/2014/main" id="{EC9E6BEB-7E82-A777-EACB-C525E68CF01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95262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E3CB960E-4F40-B83F-D12E-7E7CED0C54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175996" y="0"/>
                <a:ext cx="0" cy="684427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>
                <a:extLst>
                  <a:ext uri="{FF2B5EF4-FFF2-40B4-BE49-F238E27FC236}">
                    <a16:creationId xmlns:a16="http://schemas.microsoft.com/office/drawing/2014/main" id="{655C4F80-13CC-5D67-856A-925F8ADCF3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762211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D3D37719-3D26-4E49-CD3B-0AA47B35E3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1356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>
                <a:extLst>
                  <a:ext uri="{FF2B5EF4-FFF2-40B4-BE49-F238E27FC236}">
                    <a16:creationId xmlns:a16="http://schemas.microsoft.com/office/drawing/2014/main" id="{8649796D-48AB-9256-B244-65FBCF2324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480572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>
                <a:extLst>
                  <a:ext uri="{FF2B5EF4-FFF2-40B4-BE49-F238E27FC236}">
                    <a16:creationId xmlns:a16="http://schemas.microsoft.com/office/drawing/2014/main" id="{4EE42C14-8835-2E1D-FB62-A248715BEA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03423" y="-8164"/>
                <a:ext cx="0" cy="6886815"/>
              </a:xfrm>
              <a:prstGeom prst="line">
                <a:avLst/>
              </a:prstGeom>
              <a:ln>
                <a:solidFill>
                  <a:srgbClr val="B019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>
                <a:extLst>
                  <a:ext uri="{FF2B5EF4-FFF2-40B4-BE49-F238E27FC236}">
                    <a16:creationId xmlns:a16="http://schemas.microsoft.com/office/drawing/2014/main" id="{E1DF8B7D-E75B-3B88-C371-1F09BD7342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553971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>
                <a:extLst>
                  <a:ext uri="{FF2B5EF4-FFF2-40B4-BE49-F238E27FC236}">
                    <a16:creationId xmlns:a16="http://schemas.microsoft.com/office/drawing/2014/main" id="{88866C5B-7764-58E5-2FAA-1422253BA2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189107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>
                <a:extLst>
                  <a:ext uri="{FF2B5EF4-FFF2-40B4-BE49-F238E27FC236}">
                    <a16:creationId xmlns:a16="http://schemas.microsoft.com/office/drawing/2014/main" id="{5B78CC68-E67C-41C1-F5FB-F689E4E8160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50667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>
                <a:extLst>
                  <a:ext uri="{FF2B5EF4-FFF2-40B4-BE49-F238E27FC236}">
                    <a16:creationId xmlns:a16="http://schemas.microsoft.com/office/drawing/2014/main" id="{783C713F-8521-1478-F3CD-CDAB2A1365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1824243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>
                <a:extLst>
                  <a:ext uri="{FF2B5EF4-FFF2-40B4-BE49-F238E27FC236}">
                    <a16:creationId xmlns:a16="http://schemas.microsoft.com/office/drawing/2014/main" id="{C9F46970-A914-9A2E-CA45-895038BBB9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2300595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id="{4546CDAC-5F8C-E4D4-FB4D-AA23A272C5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871539"/>
                <a:ext cx="8496000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>
                <a:extLst>
                  <a:ext uri="{FF2B5EF4-FFF2-40B4-BE49-F238E27FC236}">
                    <a16:creationId xmlns:a16="http://schemas.microsoft.com/office/drawing/2014/main" id="{AC63380F-9E76-EBAE-7C2B-39D63E8ABF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894778" y="333251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>
                <a:extLst>
                  <a:ext uri="{FF2B5EF4-FFF2-40B4-BE49-F238E27FC236}">
                    <a16:creationId xmlns:a16="http://schemas.microsoft.com/office/drawing/2014/main" id="{B13494FC-809D-1868-5473-870D606F352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7043852" y="-8164"/>
                <a:ext cx="0" cy="684488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>
                <a:extLst>
                  <a:ext uri="{FF2B5EF4-FFF2-40B4-BE49-F238E27FC236}">
                    <a16:creationId xmlns:a16="http://schemas.microsoft.com/office/drawing/2014/main" id="{2EF36B09-70F0-7819-2763-3989736D6D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457214" y="-8164"/>
                <a:ext cx="0" cy="6866164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>
                <a:extLst>
                  <a:ext uri="{FF2B5EF4-FFF2-40B4-BE49-F238E27FC236}">
                    <a16:creationId xmlns:a16="http://schemas.microsoft.com/office/drawing/2014/main" id="{64C8ED4C-355B-BBDA-E40C-FDAB62F1F5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325493" y="-8164"/>
                <a:ext cx="0" cy="684488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20A89E06-1BD3-AB63-455D-B3521F0B7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738432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>
                <a:extLst>
                  <a:ext uri="{FF2B5EF4-FFF2-40B4-BE49-F238E27FC236}">
                    <a16:creationId xmlns:a16="http://schemas.microsoft.com/office/drawing/2014/main" id="{643330ED-DDDD-2214-7DBB-A74C799FBE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501965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>
                <a:extLst>
                  <a:ext uri="{FF2B5EF4-FFF2-40B4-BE49-F238E27FC236}">
                    <a16:creationId xmlns:a16="http://schemas.microsoft.com/office/drawing/2014/main" id="{A5B7BC63-38B1-19FA-4F0B-E07AEC5DF5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888775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id="{EE6CAFF7-503C-B161-3C8D-82B3D7CCFD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300868" y="333251"/>
                <a:ext cx="0" cy="6481815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>
                <a:extLst>
                  <a:ext uri="{FF2B5EF4-FFF2-40B4-BE49-F238E27FC236}">
                    <a16:creationId xmlns:a16="http://schemas.microsoft.com/office/drawing/2014/main" id="{3E77ECD5-24FE-422D-1FEF-3B2D869974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70416" y="333251"/>
                <a:ext cx="0" cy="6492643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>
                <a:extLst>
                  <a:ext uri="{FF2B5EF4-FFF2-40B4-BE49-F238E27FC236}">
                    <a16:creationId xmlns:a16="http://schemas.microsoft.com/office/drawing/2014/main" id="{2A0884E2-82D0-85EA-16B7-DBF8932EF1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582086" y="-8164"/>
                <a:ext cx="0" cy="6836723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CBE126A1-9073-C2C8-6491-9E0E7AF89B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452057" y="-8164"/>
                <a:ext cx="0" cy="6844887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685A9197-D6F7-E1EA-FB78-A4CEFCF66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733698" y="-18993"/>
                <a:ext cx="0" cy="6675242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>
                <a:extLst>
                  <a:ext uri="{FF2B5EF4-FFF2-40B4-BE49-F238E27FC236}">
                    <a16:creationId xmlns:a16="http://schemas.microsoft.com/office/drawing/2014/main" id="{9730C598-F518-6676-F8E8-8550453869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863304" y="-18993"/>
                <a:ext cx="0" cy="6675242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единительная линия 74">
                <a:extLst>
                  <a:ext uri="{FF2B5EF4-FFF2-40B4-BE49-F238E27FC236}">
                    <a16:creationId xmlns:a16="http://schemas.microsoft.com/office/drawing/2014/main" id="{2BC08902-4F0B-FC27-86E0-ECF87A7355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9698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>
                <a:extLst>
                  <a:ext uri="{FF2B5EF4-FFF2-40B4-BE49-F238E27FC236}">
                    <a16:creationId xmlns:a16="http://schemas.microsoft.com/office/drawing/2014/main" id="{FB05A161-6902-D48C-0029-0E2370F681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25740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Прямая соединительная линия 76">
                <a:extLst>
                  <a:ext uri="{FF2B5EF4-FFF2-40B4-BE49-F238E27FC236}">
                    <a16:creationId xmlns:a16="http://schemas.microsoft.com/office/drawing/2014/main" id="{E649AE9C-784F-2D8E-27E1-2EB8596A67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6111411"/>
                <a:ext cx="8521469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EBAE334-C757-7A2C-AFCF-3DC15F8F5C4D}"/>
                  </a:ext>
                </a:extLst>
              </p:cNvPr>
              <p:cNvSpPr txBox="1"/>
              <p:nvPr userDrawn="1"/>
            </p:nvSpPr>
            <p:spPr>
              <a:xfrm>
                <a:off x="7863982" y="333251"/>
                <a:ext cx="472486" cy="6752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19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29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32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33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34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35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36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37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38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39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40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41</a:t>
                </a:r>
              </a:p>
              <a:p>
                <a:pPr>
                  <a:lnSpc>
                    <a:spcPct val="111000"/>
                  </a:lnSpc>
                </a:pPr>
                <a:r>
                  <a:rPr lang="en-US" sz="900" b="1" dirty="0">
                    <a:latin typeface="IBM Plex Sans SemiBold" panose="020B0503050203000203" pitchFamily="34" charset="0"/>
                  </a:rPr>
                  <a:t>42</a:t>
                </a:r>
              </a:p>
            </p:txBody>
          </p:sp>
          <p:cxnSp>
            <p:nvCxnSpPr>
              <p:cNvPr id="79" name="Прямая соединительная линия 78">
                <a:extLst>
                  <a:ext uri="{FF2B5EF4-FFF2-40B4-BE49-F238E27FC236}">
                    <a16:creationId xmlns:a16="http://schemas.microsoft.com/office/drawing/2014/main" id="{521783DB-FB99-C843-F1D8-F0300B8636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98660" y="6451726"/>
                <a:ext cx="8521469" cy="0"/>
              </a:xfrm>
              <a:prstGeom prst="line">
                <a:avLst/>
              </a:prstGeom>
              <a:ln>
                <a:solidFill>
                  <a:srgbClr val="2EA0F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4E12E6A-9171-0941-D85A-F00450BAAA5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09380" y="4102817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1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E2FA3C1-134D-73B3-3C25-C62440DBAEC9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1631627" y="4106835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2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E1633BF-E711-4593-28CA-BB9DFC883897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2358619" y="4106835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3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78396BD-C78B-85B0-56DC-04FFF51123F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3084639" y="4106835"/>
                <a:ext cx="1637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IBM Plex Sans SemiBold" panose="020B0503050203000203" pitchFamily="34" charset="0"/>
                  </a:rPr>
                  <a:t>4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B466C15-FF03-BDB4-F48F-26458D7BF58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3749546" y="4098453"/>
                <a:ext cx="2868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5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AEE3DC2-14C6-4D33-1CBC-007EAA5586F5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5166907" y="4107753"/>
                <a:ext cx="229330" cy="316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7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6A7AC7E-847D-DEE3-ADD3-DDAAB3B68508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5901068" y="4116007"/>
                <a:ext cx="297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8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ED3BE028-9B69-7F78-E789-5871AACA0F6E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6633960" y="4123302"/>
                <a:ext cx="3085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9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197F6CA-1ED2-CFCE-7C8F-3BB24FDCB6D1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7305031" y="4122357"/>
                <a:ext cx="4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10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E6246B6-A81C-168E-F4C4-822E37EFCE7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033436" y="4116007"/>
                <a:ext cx="4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11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F6F0AA9-BC0F-367B-B238-E84ED9A747D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8723308" y="4111879"/>
                <a:ext cx="43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IBM Plex Sans SemiBold" panose="020B0503050203000203" pitchFamily="34" charset="0"/>
                  </a:rPr>
                  <a:t>12</a:t>
                </a:r>
                <a:endParaRPr lang="ru-RU" sz="1400" b="1" dirty="0">
                  <a:latin typeface="IBM Plex Sans SemiBold" panose="020B0503050203000203" pitchFamily="34" charset="0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B466C15-FF03-BDB4-F48F-26458D7BF58D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4454285" y="4116007"/>
                <a:ext cx="2868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latin typeface="IBM Plex Sans SemiBold" panose="020B0503050203000203" pitchFamily="34" charset="0"/>
                  </a:rPr>
                  <a:t>6</a:t>
                </a:r>
              </a:p>
            </p:txBody>
          </p:sp>
          <p:cxnSp>
            <p:nvCxnSpPr>
              <p:cNvPr id="92" name="Прямая соединительная линия 91">
                <a:extLst>
                  <a:ext uri="{FF2B5EF4-FFF2-40B4-BE49-F238E27FC236}">
                    <a16:creationId xmlns:a16="http://schemas.microsoft.com/office/drawing/2014/main" id="{2BC08902-4F0B-FC27-86E0-ECF87A7355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15339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Прямая соединительная линия 92">
                <a:extLst>
                  <a:ext uri="{FF2B5EF4-FFF2-40B4-BE49-F238E27FC236}">
                    <a16:creationId xmlns:a16="http://schemas.microsoft.com/office/drawing/2014/main" id="{FB05A161-6902-D48C-0029-0E2370F681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44522" y="356249"/>
                <a:ext cx="0" cy="6300000"/>
              </a:xfrm>
              <a:prstGeom prst="line">
                <a:avLst/>
              </a:prstGeom>
              <a:ln>
                <a:solidFill>
                  <a:srgbClr val="AA2BF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5508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58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1902BE6-3B11-78C9-881F-B459921EA008}"/>
              </a:ext>
            </a:extLst>
          </p:cNvPr>
          <p:cNvSpPr/>
          <p:nvPr userDrawn="1"/>
        </p:nvSpPr>
        <p:spPr>
          <a:xfrm>
            <a:off x="1" y="0"/>
            <a:ext cx="9906157" cy="6858000"/>
          </a:xfrm>
          <a:prstGeom prst="rect">
            <a:avLst/>
          </a:prstGeom>
          <a:solidFill>
            <a:srgbClr val="01A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99D1BE0-568D-B81F-29F1-47F6A52BF8C4}"/>
              </a:ext>
            </a:extLst>
          </p:cNvPr>
          <p:cNvCxnSpPr>
            <a:cxnSpLocks/>
          </p:cNvCxnSpPr>
          <p:nvPr/>
        </p:nvCxnSpPr>
        <p:spPr>
          <a:xfrm>
            <a:off x="643284" y="478062"/>
            <a:ext cx="0" cy="76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444114FD-9168-010B-86E8-A4DBFBDA5795}"/>
              </a:ext>
            </a:extLst>
          </p:cNvPr>
          <p:cNvSpPr/>
          <p:nvPr/>
        </p:nvSpPr>
        <p:spPr>
          <a:xfrm rot="16200000" flipH="1" flipV="1">
            <a:off x="5479108" y="2361482"/>
            <a:ext cx="2981722" cy="4930734"/>
          </a:xfrm>
          <a:custGeom>
            <a:avLst/>
            <a:gdLst>
              <a:gd name="connsiteX0" fmla="*/ 0 w 5963444"/>
              <a:gd name="connsiteY0" fmla="*/ 12136400 h 12136400"/>
              <a:gd name="connsiteX1" fmla="*/ 0 w 5963444"/>
              <a:gd name="connsiteY1" fmla="*/ 0 h 12136400"/>
              <a:gd name="connsiteX2" fmla="*/ 3639644 w 5963444"/>
              <a:gd name="connsiteY2" fmla="*/ 0 h 12136400"/>
              <a:gd name="connsiteX3" fmla="*/ 3639644 w 5963444"/>
              <a:gd name="connsiteY3" fmla="*/ 9812599 h 12136400"/>
              <a:gd name="connsiteX4" fmla="*/ 5963444 w 5963444"/>
              <a:gd name="connsiteY4" fmla="*/ 12136399 h 12136400"/>
              <a:gd name="connsiteX5" fmla="*/ 3639644 w 5963444"/>
              <a:gd name="connsiteY5" fmla="*/ 12136399 h 12136400"/>
              <a:gd name="connsiteX6" fmla="*/ 3639644 w 5963444"/>
              <a:gd name="connsiteY6" fmla="*/ 12136400 h 121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63444" h="12136400">
                <a:moveTo>
                  <a:pt x="0" y="12136400"/>
                </a:moveTo>
                <a:lnTo>
                  <a:pt x="0" y="0"/>
                </a:lnTo>
                <a:lnTo>
                  <a:pt x="3639644" y="0"/>
                </a:lnTo>
                <a:lnTo>
                  <a:pt x="3639644" y="9812599"/>
                </a:lnTo>
                <a:lnTo>
                  <a:pt x="5963444" y="12136399"/>
                </a:lnTo>
                <a:lnTo>
                  <a:pt x="3639644" y="12136399"/>
                </a:lnTo>
                <a:lnTo>
                  <a:pt x="3639644" y="12136400"/>
                </a:lnTo>
                <a:close/>
              </a:path>
            </a:pathLst>
          </a:cu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60000"/>
              </a:lnSpc>
            </a:pPr>
            <a:endParaRPr lang="ru-RU" sz="322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E85A75-9070-F4F0-0DA0-91A7995C09CA}"/>
              </a:ext>
            </a:extLst>
          </p:cNvPr>
          <p:cNvSpPr/>
          <p:nvPr/>
        </p:nvSpPr>
        <p:spPr>
          <a:xfrm>
            <a:off x="468426" y="3335987"/>
            <a:ext cx="1770956" cy="181982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60000"/>
              </a:lnSpc>
            </a:pPr>
            <a:endParaRPr lang="ru-RU" sz="32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75C29-E207-C796-90E5-EFE146617B98}"/>
              </a:ext>
            </a:extLst>
          </p:cNvPr>
          <p:cNvSpPr txBox="1"/>
          <p:nvPr userDrawn="1"/>
        </p:nvSpPr>
        <p:spPr>
          <a:xfrm>
            <a:off x="4930253" y="6186337"/>
            <a:ext cx="486119" cy="18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9" b="1" i="0" dirty="0">
                <a:solidFill>
                  <a:schemeClr val="bg1"/>
                </a:solidFill>
                <a:latin typeface="IBM Plex Sans" panose="020B0503050203000203" pitchFamily="34" charset="0"/>
              </a:rPr>
              <a:t>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86BD66-774A-BBF8-A4E0-25F2D2E45067}"/>
              </a:ext>
            </a:extLst>
          </p:cNvPr>
          <p:cNvSpPr txBox="1"/>
          <p:nvPr userDrawn="1"/>
        </p:nvSpPr>
        <p:spPr>
          <a:xfrm>
            <a:off x="3701989" y="6186337"/>
            <a:ext cx="633718" cy="18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9" b="1" i="0" dirty="0">
                <a:solidFill>
                  <a:schemeClr val="bg1"/>
                </a:solidFill>
                <a:latin typeface="IBM Plex Sans" panose="020B0503050203000203" pitchFamily="34" charset="0"/>
              </a:rPr>
              <a:t>МОСКВА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21CF86-3989-6C4D-B0A2-3D4661BE148F}"/>
              </a:ext>
            </a:extLst>
          </p:cNvPr>
          <p:cNvSpPr/>
          <p:nvPr/>
        </p:nvSpPr>
        <p:spPr>
          <a:xfrm>
            <a:off x="2240098" y="3335987"/>
            <a:ext cx="2264504" cy="1819822"/>
          </a:xfrm>
          <a:prstGeom prst="rect">
            <a:avLst/>
          </a:prstGeom>
          <a:solidFill>
            <a:srgbClr val="008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60000"/>
              </a:lnSpc>
            </a:pPr>
            <a:endParaRPr lang="ru-RU" sz="322">
              <a:ln>
                <a:solidFill>
                  <a:schemeClr val="accent3"/>
                </a:solidFill>
              </a:ln>
              <a:solidFill>
                <a:srgbClr val="008677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3D5CE7E-9CDA-B02E-5BC3-839EF2D12947}"/>
              </a:ext>
            </a:extLst>
          </p:cNvPr>
          <p:cNvCxnSpPr>
            <a:cxnSpLocks/>
          </p:cNvCxnSpPr>
          <p:nvPr userDrawn="1"/>
        </p:nvCxnSpPr>
        <p:spPr>
          <a:xfrm>
            <a:off x="5901753" y="4172240"/>
            <a:ext cx="17624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18E967A7-70E9-FE9C-9291-9790900C2336}"/>
              </a:ext>
            </a:extLst>
          </p:cNvPr>
          <p:cNvSpPr txBox="1"/>
          <p:nvPr userDrawn="1"/>
        </p:nvSpPr>
        <p:spPr>
          <a:xfrm>
            <a:off x="2408277" y="4193498"/>
            <a:ext cx="1843888" cy="42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576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119034, МОСКВА, УЛ.ПРЕЧИСТЕНКА, 38</a:t>
            </a:r>
            <a:br>
              <a:rPr lang="ru-RU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</a:br>
            <a:r>
              <a:rPr lang="ru-RU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ТЕЛ.: +7 (495) 982-50-75, +7 (495) 748-08-07</a:t>
            </a:r>
            <a:br>
              <a:rPr lang="ru-RU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</a:br>
            <a:r>
              <a:rPr lang="en-US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RESEARCH@WCIOM.COM</a:t>
            </a:r>
            <a:r>
              <a:rPr lang="ru-RU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, </a:t>
            </a:r>
            <a:r>
              <a:rPr lang="en-US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OK</a:t>
            </a:r>
            <a:r>
              <a:rPr lang="ru-RU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.</a:t>
            </a:r>
            <a:r>
              <a:rPr lang="en-US" sz="609" b="1" i="0" kern="1200" dirty="0">
                <a:solidFill>
                  <a:srgbClr val="FFFFFF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WCIOM.RU</a:t>
            </a:r>
            <a:endParaRPr lang="ru-RU" sz="609" b="1" i="0" kern="1200" dirty="0">
              <a:solidFill>
                <a:srgbClr val="FFFFFF"/>
              </a:solidFill>
              <a:latin typeface="IBM Plex Sans SemiBold" panose="020B0503050203000203" pitchFamily="34" charset="0"/>
              <a:ea typeface="+mj-ea"/>
              <a:cs typeface="+mj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8A8172F-6531-FCDD-63B1-733DA602C761}"/>
              </a:ext>
            </a:extLst>
          </p:cNvPr>
          <p:cNvSpPr txBox="1"/>
          <p:nvPr userDrawn="1"/>
        </p:nvSpPr>
        <p:spPr>
          <a:xfrm>
            <a:off x="4974775" y="3968955"/>
            <a:ext cx="2926406" cy="74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ru-RU" sz="1950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ЗНАТЬ </a:t>
            </a:r>
            <a:br>
              <a:rPr lang="ru-RU" sz="1950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j-ea"/>
                <a:cs typeface="+mj-cs"/>
              </a:rPr>
            </a:br>
            <a:r>
              <a:rPr lang="ru-RU" sz="1950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j-ea"/>
                <a:cs typeface="+mj-cs"/>
              </a:rPr>
              <a:t>ЧТОБЫ ПОБЕЖДАТЬ</a:t>
            </a:r>
          </a:p>
          <a:p>
            <a:pPr>
              <a:lnSpc>
                <a:spcPct val="100000"/>
              </a:lnSpc>
            </a:pPr>
            <a:endParaRPr lang="ru-RU" sz="322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B515A4-BF54-21AE-A52E-AB52060E8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017" r="72982"/>
          <a:stretch/>
        </p:blipFill>
        <p:spPr>
          <a:xfrm>
            <a:off x="830349" y="3749465"/>
            <a:ext cx="969611" cy="80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9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0BCA61A-6CBE-CB78-8AA9-010F0BC53E07}"/>
              </a:ext>
            </a:extLst>
          </p:cNvPr>
          <p:cNvGrpSpPr/>
          <p:nvPr userDrawn="1"/>
        </p:nvGrpSpPr>
        <p:grpSpPr>
          <a:xfrm>
            <a:off x="0" y="1"/>
            <a:ext cx="9916880" cy="9798669"/>
            <a:chOff x="0" y="0"/>
            <a:chExt cx="24409194" cy="19597338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B2F34F6A-01EE-DC59-8A6B-DEA2051609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0000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95DAA96A-0BEA-BCEB-9E0A-50F6A60C70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52348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793C3E3-8688-E89F-0E55-055E3128CE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24270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474A8D68-EDBA-A508-DA17-6499720827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6041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2A87B8D-D482-71B7-B677-8DC7C7F2CC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35291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01C63FE9-DCEE-1D86-2789-2D7964A62A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59402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8CB458B-D4AE-ADD2-7910-160FD5BF09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866908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B25EE2AC-5D74-075F-FB30-82CE1DF5A6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5709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E68F1BEC-4435-110F-E3B4-F32168BF89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5887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FD9CB2E5-AF27-4BCC-E5EB-AC2E3AFC09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5875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2C288036-4C2B-1C6C-B26A-E84393D310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45589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F0A92952-8001-E592-A0FB-FF6BBBD59B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212413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3A297F15-0C48-79CB-5FC7-A7A30A526D9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001486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397390C0-7A36-5846-7F57-AF5D0B91D76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2910458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77D0282B-21C7-E0E7-69D8-2B161BC7DB9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2627426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FE0A914-BE31-C485-32DF-F2A66D00AE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5483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BF91F11-3ECD-96A3-0F1A-A7A614FED9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30748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4EF3767B-59B1-92FA-3024-6676C048C3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46013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05847E2-0EFB-3AB6-A2CB-70FBCD7B49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61278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D3DF504-CB02-F91E-58E6-2D9CD32942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76544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07B9E2FD-5E6E-21ED-8DD0-E49950207D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91809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332C99C7-87F3-46E6-990A-AC887A3526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07074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48539C5-BB20-C388-B95A-F8FCCDE1A6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22339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ADD5B9FA-666B-F4D8-B2BE-533AEEC149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37604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C67A8B5-0047-B18E-AE7B-A07F82DA31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52870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36ED542C-B93D-1237-4132-246A4A1F29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68135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9C51D352-682B-61A5-5AA3-0446EB11AA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83400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BA9C1688-9904-EC32-D0E7-A588EBBF73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98665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6DCF94F1-3579-D6FB-616C-C391F2ECA6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13930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422D8FFE-E73D-98E8-8A48-F4627A9711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29196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3BF28157-1B06-533C-A062-9681F5F839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44461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B1E52C1B-4066-E3E9-3CCC-04BFF00584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59726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82607032-6FB9-1FBC-8718-C27828AB63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74991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5EC481AE-B676-3702-C037-603C5BA454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90256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82F9C032-C1F9-1D00-822A-100DF71B28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05522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58D62A23-8102-CA39-E8D8-EC829FEFBD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20787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7668E490-590C-4A50-DDC8-3B842D8FB8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36052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0C5FAE8C-6433-9DD1-B566-356CA4F273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51317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A1293098-220C-8AC4-D899-7D88D00EA5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66582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923A38D5-7D70-E41D-437A-70197434A2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81848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D3176C1B-D758-371D-293A-EAB50C51F0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97113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4F83EC01-2BAE-DBFB-A4BF-A87FF416A2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12378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6C260AFF-06F7-CD33-348A-8766BC45C2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27643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F94A149C-5960-F414-2FB1-7DD71829A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42908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BF765FEF-BAB8-0816-FD9C-25710C4008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58174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1750A3AC-2BF3-6849-76C1-FA343AAF89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73439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7B9E608B-B333-5FE0-C804-D729DF97F3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88704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F7D24BD2-791E-068F-52BF-39131E07D2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03969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48418A15-3A84-7C2B-B8AB-606B7AAD39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19234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0BCC3563-820B-D799-732E-10F24D954C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34500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B3AD3622-C251-784E-8505-607A3EE74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49765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66FEB015-5D9E-4835-794C-DA73F210F3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65030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B88DB2A7-9901-2710-2CAC-BDD0AE0142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80295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B70775B9-B20D-34B1-1648-52DD13476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95560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CC18BC74-70F7-BF2C-B7F7-8E32237B12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10826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B340A2ED-9092-52A9-ABAD-BF326BB399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26091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1FDA5D52-9FCE-2908-D186-010BEBD711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41356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A731C6B5-A76A-A8D2-CC34-B2DC6A79C2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56621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F948B21E-1A3F-F1EA-C5E5-12BF9D2FCE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71886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927E8A42-1F15-34D0-CFB6-D0EC8DFC27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87152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6B3B29B5-6C84-3587-175D-4AA6ADD962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02417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12F8BFA7-C401-1589-2289-553264AD66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17682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2EFE6BBB-3AFE-2779-3D05-3B2429FCF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63478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D7ED21D7-6120-EAD5-862B-2422A590D6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09273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85AA597A-AFF4-5B19-D40F-EC0B237531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39804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0FCDE231-408D-9802-EA39-4EE0F0DA27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00864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08B76C2B-AFB9-BE54-10F5-53B2DDF905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61925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10B929B2-C02F-2A5E-709F-23FFF74A1F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22986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65DA647D-1128-F726-2DB7-DF70CF0B55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84047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29DC3E04-F87A-55EE-C6B4-ABA42CFE97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92456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E7ACD760-09BC-E4EF-61A5-F91D62FBCD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38251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825F2FCD-33F5-23EA-BD80-885A5F967D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214577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4463712B-A073-37D7-3404-370BD7D715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229842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1B0C9FF0-1595-FAA6-1CCC-08F6986265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78743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026706BF-9FDC-2862-A920-3306EAECE6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24538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9B8FE85A-D82A-EC2B-9672-526D3E5930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85599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FDC190CE-A4FA-1ADD-82F3-5B2CC1DD40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31395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5BBA2F35-758B-0312-DEFA-6751F09D7F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07721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F90D72D2-017A-46DD-F34C-257EAFDB16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68782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6B7B6245-43C4-779C-06AD-F7FBECB517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16130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033D090E-262C-4692-62E5-4941CFEC80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77190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F898DF15-38DD-49D0-4ED3-CC38553AF8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53516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74482256-E0A6-5F3A-D1CD-C91E7B67CC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99312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C9D3B529-E618-193F-CEEC-594AB3E0D9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245103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7768E7DB-8EA6-41CB-FE22-9A42720B3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32947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317ABBCF-1E04-7F32-C017-34878DD6E9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48212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EC768A51-5AD3-2E13-AC63-71C1DFBA91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94008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4972D1C8-09BF-30B4-E3F1-C8257D80DA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55069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F27C0972-95D8-89B0-D3FA-04310B478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70334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EE691323-AD09-8A7F-A0E7-8BBB4CE8D0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46660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CBA4C3A4-6D9E-1E3B-C1E1-620C1AD83A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8904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47052DB9-8B28-D01B-1E49-DA313FF9C4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2265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A5CF4AF8-8F3B-337A-5D13-B9098030E9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5626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6F72E840-D774-A0DC-C40C-76A21C1EE8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8987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B81841E6-2C50-F1C5-0C66-8F57D3AA04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9070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DFD8FD31-EC83-6799-6095-882CB81C54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2431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79C7F2E4-99C5-BAEE-FA66-AA236ECB89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5792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C3EBA4D1-0369-73A1-E1AF-7C83A2C4A5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9153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id="{31852209-411B-1319-6B97-65D588315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2514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CED2A563-2301-0006-2863-5C8CF1782B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9236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E8C2D343-5519-10B8-080E-F5DBDA09D1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92597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B3C78F29-7BB0-21AD-712B-B7DD2BF085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85958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0454720C-B830-9AD8-E032-5491BDE681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79319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902299C0-B83B-FDBB-A27F-ECFBA217C6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72680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6A593F91-53DD-9BE7-32D6-4533579F8F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52763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69676F4F-6D70-9886-8A85-CE9A2B70F8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32847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9853370C-0ED9-2F8D-7179-CF82267FB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46124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3C1879AF-EB3C-029D-4464-0A1774AC6E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9485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0C8D2F33-844D-BD16-2E52-E10C8124E9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9780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B94FA8E8-3D18-1FF0-EEDE-483E754105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29419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2F974630-0E97-1713-5C9F-9109E5E558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61036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:a16="http://schemas.microsoft.com/office/drawing/2014/main" id="{57FB3D39-4DF9-A3AD-18AC-135CED5587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92653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:a16="http://schemas.microsoft.com/office/drawing/2014/main" id="{1DA135AA-8D8E-1567-A57B-61B1E5B49E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8750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:a16="http://schemas.microsoft.com/office/drawing/2014/main" id="{0F0DC1EB-18F0-47BB-B810-A30DB7FE64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9121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AB6296F8-840B-4BF4-0F6A-A72FCC79EC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0738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:a16="http://schemas.microsoft.com/office/drawing/2014/main" id="{944D8B74-910A-A29A-2540-99E032160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82355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C5BE854C-81BC-52BA-91B0-58908CA1B1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97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996091B2-BA4B-E75F-38EB-956C6A025F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277206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9958EFB7-A1E6-722E-1A44-C2DFFAFBCE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08823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9CA7AEA0-9A61-3D6D-A0C3-9C2ED586FA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140440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>
              <a:extLst>
                <a:ext uri="{FF2B5EF4-FFF2-40B4-BE49-F238E27FC236}">
                  <a16:creationId xmlns:a16="http://schemas.microsoft.com/office/drawing/2014/main" id="{3BE6F006-1A47-BAB9-E993-1BB558935A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072057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>
              <a:extLst>
                <a:ext uri="{FF2B5EF4-FFF2-40B4-BE49-F238E27FC236}">
                  <a16:creationId xmlns:a16="http://schemas.microsoft.com/office/drawing/2014/main" id="{7319A749-9DEE-A2A0-1108-C8AE4A320B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0367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A982CFC0-71BA-2FD0-294D-2B89E56225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798525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>
              <a:extLst>
                <a:ext uri="{FF2B5EF4-FFF2-40B4-BE49-F238E27FC236}">
                  <a16:creationId xmlns:a16="http://schemas.microsoft.com/office/drawing/2014/main" id="{2A18F53E-01B3-2BCD-6AE3-3E5D998E13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73014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CDB4D58A-2C90-C93B-98FD-AC36A4B566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661759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>
              <a:extLst>
                <a:ext uri="{FF2B5EF4-FFF2-40B4-BE49-F238E27FC236}">
                  <a16:creationId xmlns:a16="http://schemas.microsoft.com/office/drawing/2014/main" id="{7E701178-1297-2D34-305E-B23703106B0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2910458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9532EA9F-4C4F-D925-9D64-4E3CA6E0B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593368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5F7BCC8-15E9-6788-7588-1D233FAEB0F9}"/>
                </a:ext>
              </a:extLst>
            </p:cNvPr>
            <p:cNvSpPr txBox="1"/>
            <p:nvPr userDrawn="1"/>
          </p:nvSpPr>
          <p:spPr>
            <a:xfrm>
              <a:off x="1166570" y="1013790"/>
              <a:ext cx="402189" cy="1858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78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B7EFDFFD-BEE9-DA1E-A8A1-DC46AE4FE488}"/>
                </a:ext>
              </a:extLst>
            </p:cNvPr>
            <p:cNvSpPr txBox="1"/>
            <p:nvPr userDrawn="1"/>
          </p:nvSpPr>
          <p:spPr>
            <a:xfrm>
              <a:off x="1425067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</a:t>
              </a:r>
              <a:endParaRPr lang="ru-RU" sz="569" dirty="0">
                <a:latin typeface="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2DD8383-489D-CCA0-3E07-45A98EA5CCFD}"/>
                </a:ext>
              </a:extLst>
            </p:cNvPr>
            <p:cNvSpPr txBox="1"/>
            <p:nvPr userDrawn="1"/>
          </p:nvSpPr>
          <p:spPr>
            <a:xfrm>
              <a:off x="2274934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</a:t>
              </a:r>
              <a:endParaRPr lang="ru-RU" sz="569" dirty="0">
                <a:latin typeface="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4190EE6-97F7-9084-1C0F-D999D8607AE3}"/>
                </a:ext>
              </a:extLst>
            </p:cNvPr>
            <p:cNvSpPr txBox="1"/>
            <p:nvPr userDrawn="1"/>
          </p:nvSpPr>
          <p:spPr>
            <a:xfrm>
              <a:off x="3205468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3</a:t>
              </a:r>
              <a:endParaRPr lang="ru-RU" sz="569" dirty="0">
                <a:latin typeface="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8A857B4-73C1-8EC7-EA49-572CC0C5EF2A}"/>
                </a:ext>
              </a:extLst>
            </p:cNvPr>
            <p:cNvSpPr txBox="1"/>
            <p:nvPr userDrawn="1"/>
          </p:nvSpPr>
          <p:spPr>
            <a:xfrm>
              <a:off x="4136002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4</a:t>
              </a:r>
              <a:endParaRPr lang="ru-RU" sz="569" dirty="0">
                <a:latin typeface="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44DC816-6246-11C2-2B74-0D057B5CAC8D}"/>
                </a:ext>
              </a:extLst>
            </p:cNvPr>
            <p:cNvSpPr txBox="1"/>
            <p:nvPr userDrawn="1"/>
          </p:nvSpPr>
          <p:spPr>
            <a:xfrm>
              <a:off x="5066533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5</a:t>
              </a:r>
              <a:endParaRPr lang="ru-RU" sz="569" dirty="0">
                <a:latin typeface="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016BA7B5-F667-4DD1-AD7A-FFB119BE93A6}"/>
                </a:ext>
              </a:extLst>
            </p:cNvPr>
            <p:cNvSpPr txBox="1"/>
            <p:nvPr userDrawn="1"/>
          </p:nvSpPr>
          <p:spPr>
            <a:xfrm>
              <a:off x="5997067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6</a:t>
              </a:r>
              <a:endParaRPr lang="ru-RU" sz="569" dirty="0">
                <a:latin typeface="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C089217-8F1D-2CAE-35B7-529214FD7F98}"/>
                </a:ext>
              </a:extLst>
            </p:cNvPr>
            <p:cNvSpPr txBox="1"/>
            <p:nvPr userDrawn="1"/>
          </p:nvSpPr>
          <p:spPr>
            <a:xfrm>
              <a:off x="6890479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7</a:t>
              </a:r>
              <a:endParaRPr lang="ru-RU" sz="569" dirty="0">
                <a:latin typeface="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7B35E4D-10A6-991C-7F73-86B7119332DD}"/>
                </a:ext>
              </a:extLst>
            </p:cNvPr>
            <p:cNvSpPr txBox="1"/>
            <p:nvPr userDrawn="1"/>
          </p:nvSpPr>
          <p:spPr>
            <a:xfrm>
              <a:off x="7821010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8</a:t>
              </a:r>
              <a:endParaRPr lang="ru-RU" sz="569" dirty="0">
                <a:latin typeface="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80BFD89-A8AD-7245-4D3E-0D1A62CD656F}"/>
                </a:ext>
              </a:extLst>
            </p:cNvPr>
            <p:cNvSpPr txBox="1"/>
            <p:nvPr userDrawn="1"/>
          </p:nvSpPr>
          <p:spPr>
            <a:xfrm>
              <a:off x="8751544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9</a:t>
              </a:r>
              <a:endParaRPr lang="ru-RU" sz="569" dirty="0">
                <a:latin typeface="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6DF9C29-E773-5D04-9DF9-1B1A7361AD21}"/>
                </a:ext>
              </a:extLst>
            </p:cNvPr>
            <p:cNvSpPr txBox="1"/>
            <p:nvPr userDrawn="1"/>
          </p:nvSpPr>
          <p:spPr>
            <a:xfrm>
              <a:off x="9682078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10</a:t>
              </a:r>
              <a:endParaRPr lang="ru-RU" sz="569" dirty="0">
                <a:latin typeface="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28EB4EB-B6FC-DB41-740D-CC72D65531DE}"/>
                </a:ext>
              </a:extLst>
            </p:cNvPr>
            <p:cNvSpPr txBox="1"/>
            <p:nvPr userDrawn="1"/>
          </p:nvSpPr>
          <p:spPr>
            <a:xfrm>
              <a:off x="10612609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11</a:t>
              </a:r>
              <a:endParaRPr lang="ru-RU" sz="569" dirty="0">
                <a:latin typeface="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338F698-A18B-D7F6-D326-F5708C80E33C}"/>
                </a:ext>
              </a:extLst>
            </p:cNvPr>
            <p:cNvSpPr txBox="1"/>
            <p:nvPr userDrawn="1"/>
          </p:nvSpPr>
          <p:spPr>
            <a:xfrm>
              <a:off x="11549565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12</a:t>
              </a:r>
              <a:endParaRPr lang="ru-RU" sz="569" dirty="0">
                <a:latin typeface="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7D77A51E-985C-FDB3-4D2D-7C272EA625C7}"/>
                </a:ext>
              </a:extLst>
            </p:cNvPr>
            <p:cNvSpPr txBox="1"/>
            <p:nvPr userDrawn="1"/>
          </p:nvSpPr>
          <p:spPr>
            <a:xfrm>
              <a:off x="12480097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13</a:t>
              </a:r>
              <a:endParaRPr lang="ru-RU" sz="569" dirty="0">
                <a:latin typeface="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8199EF6-6877-BB00-6128-E98718D8A5A2}"/>
                </a:ext>
              </a:extLst>
            </p:cNvPr>
            <p:cNvSpPr txBox="1"/>
            <p:nvPr userDrawn="1"/>
          </p:nvSpPr>
          <p:spPr>
            <a:xfrm>
              <a:off x="13410631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14</a:t>
              </a:r>
              <a:endParaRPr lang="ru-RU" sz="569" dirty="0">
                <a:latin typeface="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87D1BAC-AF35-8482-5F6F-0FED9483A060}"/>
                </a:ext>
              </a:extLst>
            </p:cNvPr>
            <p:cNvSpPr txBox="1"/>
            <p:nvPr userDrawn="1"/>
          </p:nvSpPr>
          <p:spPr>
            <a:xfrm>
              <a:off x="14341162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15</a:t>
              </a:r>
              <a:endParaRPr lang="ru-RU" sz="569" dirty="0">
                <a:latin typeface="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70AAA65-B281-2452-5B30-A09E88204F1B}"/>
                </a:ext>
              </a:extLst>
            </p:cNvPr>
            <p:cNvSpPr txBox="1"/>
            <p:nvPr userDrawn="1"/>
          </p:nvSpPr>
          <p:spPr>
            <a:xfrm>
              <a:off x="15271696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16</a:t>
              </a:r>
              <a:endParaRPr lang="ru-RU" sz="569" dirty="0">
                <a:latin typeface="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911C4B3-C1B0-2C11-8853-6F696E939B72}"/>
                </a:ext>
              </a:extLst>
            </p:cNvPr>
            <p:cNvSpPr txBox="1"/>
            <p:nvPr userDrawn="1"/>
          </p:nvSpPr>
          <p:spPr>
            <a:xfrm>
              <a:off x="16236896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17</a:t>
              </a:r>
              <a:endParaRPr lang="ru-RU" sz="569" dirty="0">
                <a:latin typeface="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9087315-6090-2045-69E1-15022F841430}"/>
                </a:ext>
              </a:extLst>
            </p:cNvPr>
            <p:cNvSpPr txBox="1"/>
            <p:nvPr userDrawn="1"/>
          </p:nvSpPr>
          <p:spPr>
            <a:xfrm>
              <a:off x="17167430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18</a:t>
              </a:r>
              <a:endParaRPr lang="ru-RU" sz="569" dirty="0">
                <a:latin typeface="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8FB5E48-205D-0E8E-5B8E-E87DFE182B0D}"/>
                </a:ext>
              </a:extLst>
            </p:cNvPr>
            <p:cNvSpPr txBox="1"/>
            <p:nvPr userDrawn="1"/>
          </p:nvSpPr>
          <p:spPr>
            <a:xfrm>
              <a:off x="18097964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19</a:t>
              </a:r>
              <a:endParaRPr lang="ru-RU" sz="569" dirty="0">
                <a:latin typeface="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BA0314C-6DC0-77C0-58C7-FC1EF6817B02}"/>
                </a:ext>
              </a:extLst>
            </p:cNvPr>
            <p:cNvSpPr txBox="1"/>
            <p:nvPr userDrawn="1"/>
          </p:nvSpPr>
          <p:spPr>
            <a:xfrm>
              <a:off x="19028495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20</a:t>
              </a:r>
              <a:endParaRPr lang="ru-RU" sz="569" dirty="0">
                <a:latin typeface="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D4847F0-910C-E48D-B847-08BE39222338}"/>
                </a:ext>
              </a:extLst>
            </p:cNvPr>
            <p:cNvSpPr txBox="1"/>
            <p:nvPr userDrawn="1"/>
          </p:nvSpPr>
          <p:spPr>
            <a:xfrm>
              <a:off x="19959029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21</a:t>
              </a:r>
              <a:endParaRPr lang="ru-RU" sz="569" dirty="0">
                <a:latin typeface="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3ACA19AD-BB4D-0C4B-E052-6F67ED821CD0}"/>
                </a:ext>
              </a:extLst>
            </p:cNvPr>
            <p:cNvSpPr txBox="1"/>
            <p:nvPr userDrawn="1"/>
          </p:nvSpPr>
          <p:spPr>
            <a:xfrm>
              <a:off x="20889563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22</a:t>
              </a:r>
              <a:endParaRPr lang="ru-RU" sz="569" dirty="0">
                <a:latin typeface="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B235433-7100-D973-23AC-433241EA8B1D}"/>
                </a:ext>
              </a:extLst>
            </p:cNvPr>
            <p:cNvSpPr txBox="1"/>
            <p:nvPr userDrawn="1"/>
          </p:nvSpPr>
          <p:spPr>
            <a:xfrm>
              <a:off x="21820095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23</a:t>
              </a:r>
              <a:endParaRPr lang="ru-RU" sz="569" dirty="0">
                <a:latin typeface="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A30C243D-48D9-F78B-F5E6-77A70D3A3E1E}"/>
                </a:ext>
              </a:extLst>
            </p:cNvPr>
            <p:cNvSpPr txBox="1"/>
            <p:nvPr userDrawn="1"/>
          </p:nvSpPr>
          <p:spPr>
            <a:xfrm>
              <a:off x="22669964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24</a:t>
              </a:r>
              <a:endParaRPr lang="ru-RU" sz="569" dirty="0">
                <a:latin typeface=""/>
              </a:endParaRPr>
            </a:p>
          </p:txBody>
        </p:sp>
      </p:grpSp>
      <p:sp>
        <p:nvSpPr>
          <p:cNvPr id="161" name="Текст 160">
            <a:extLst>
              <a:ext uri="{FF2B5EF4-FFF2-40B4-BE49-F238E27FC236}">
                <a16:creationId xmlns:a16="http://schemas.microsoft.com/office/drawing/2014/main" id="{9665F41B-C2CC-E3AC-8791-C70004BEE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765" y="431029"/>
            <a:ext cx="4559003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ru-RU" sz="1300" b="1" dirty="0">
                <a:solidFill>
                  <a:srgbClr val="01957F"/>
                </a:solidFill>
                <a:latin typeface="IBM Plex Sans" panose="020B0503050203000203" pitchFamily="34" charset="0"/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dirty="0"/>
              <a:t>ЗАГОЛОВОК ЗАГОЛОВОК ЗАГОЛОВОК ЗАГОЛОВОК ЗАГОЛОВОК</a:t>
            </a:r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FBA5F0D1-1AE2-587F-712B-A450B0169059}"/>
              </a:ext>
            </a:extLst>
          </p:cNvPr>
          <p:cNvSpPr/>
          <p:nvPr userDrawn="1"/>
        </p:nvSpPr>
        <p:spPr>
          <a:xfrm>
            <a:off x="-769" y="6470951"/>
            <a:ext cx="2999512" cy="397934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11C7144D-628B-736E-E325-8780ED0B437C}"/>
              </a:ext>
            </a:extLst>
          </p:cNvPr>
          <p:cNvSpPr/>
          <p:nvPr userDrawn="1"/>
        </p:nvSpPr>
        <p:spPr>
          <a:xfrm>
            <a:off x="3123988" y="6469820"/>
            <a:ext cx="3672726" cy="397934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1B45102E-6E1D-03B5-EA08-D12B5D79E65D}"/>
              </a:ext>
            </a:extLst>
          </p:cNvPr>
          <p:cNvSpPr/>
          <p:nvPr userDrawn="1"/>
        </p:nvSpPr>
        <p:spPr>
          <a:xfrm>
            <a:off x="6913114" y="6460066"/>
            <a:ext cx="2999512" cy="397934"/>
          </a:xfrm>
          <a:prstGeom prst="rect">
            <a:avLst/>
          </a:prstGeom>
          <a:solidFill>
            <a:srgbClr val="058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165" name="Номер слайда 4">
            <a:extLst>
              <a:ext uri="{FF2B5EF4-FFF2-40B4-BE49-F238E27FC236}">
                <a16:creationId xmlns:a16="http://schemas.microsoft.com/office/drawing/2014/main" id="{F7D1C533-25FF-1C92-FA0E-D4A8AA1B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1469" y="6486225"/>
            <a:ext cx="374504" cy="365125"/>
          </a:xfrm>
        </p:spPr>
        <p:txBody>
          <a:bodyPr/>
          <a:lstStyle>
            <a:lvl1pPr>
              <a:defRPr sz="1056" b="0" i="0">
                <a:solidFill>
                  <a:schemeClr val="bg1"/>
                </a:solidFill>
                <a:latin typeface="IBM Plex Sans Text" panose="020B0503050203000203" pitchFamily="34" charset="0"/>
              </a:defRPr>
            </a:lvl1pPr>
          </a:lstStyle>
          <a:p>
            <a:fld id="{A8785C3A-4CB2-3340-A2AD-27E301EF799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FE06462-B6B2-AB72-E3BE-261ADB05EF56}"/>
              </a:ext>
            </a:extLst>
          </p:cNvPr>
          <p:cNvSpPr txBox="1"/>
          <p:nvPr userDrawn="1"/>
        </p:nvSpPr>
        <p:spPr>
          <a:xfrm>
            <a:off x="3329342" y="6526425"/>
            <a:ext cx="3727081" cy="25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8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ВСЕРОССИЙСКИЙ ЦЕНТР ИЗЧЕНИЯ </a:t>
            </a:r>
            <a:r>
              <a:rPr lang="ru-RU" sz="528" b="1" i="0" dirty="0">
                <a:solidFill>
                  <a:srgbClr val="000000"/>
                </a:solidFill>
                <a:latin typeface="IBM Plex Sans SemiBold" panose="020B0503050203000203" pitchFamily="34" charset="0"/>
              </a:rPr>
              <a:t/>
            </a:r>
            <a:br>
              <a:rPr lang="ru-RU" sz="528" b="1" i="0" dirty="0">
                <a:solidFill>
                  <a:srgbClr val="000000"/>
                </a:solidFill>
                <a:latin typeface="IBM Plex Sans SemiBold" panose="020B0503050203000203" pitchFamily="34" charset="0"/>
              </a:rPr>
            </a:br>
            <a:r>
              <a:rPr lang="ru-RU" sz="528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ОБЩЕСТВЕННОГО МНЕНИЯ</a:t>
            </a:r>
          </a:p>
        </p:txBody>
      </p:sp>
    </p:spTree>
    <p:extLst>
      <p:ext uri="{BB962C8B-B14F-4D97-AF65-F5344CB8AC3E}">
        <p14:creationId xmlns:p14="http://schemas.microsoft.com/office/powerpoint/2010/main" val="237759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01D3DC3-C77C-7CDC-F6E5-9056BE702402}"/>
              </a:ext>
            </a:extLst>
          </p:cNvPr>
          <p:cNvGrpSpPr/>
          <p:nvPr userDrawn="1"/>
        </p:nvGrpSpPr>
        <p:grpSpPr>
          <a:xfrm>
            <a:off x="0" y="1"/>
            <a:ext cx="9916880" cy="9798669"/>
            <a:chOff x="0" y="0"/>
            <a:chExt cx="24409194" cy="19597338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C64460EC-CC38-5DC0-DD19-F2A30D834F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0000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A52F9628-436E-CDBE-73D0-F089031762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52348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7C3B9EF3-F704-EB7A-6EFF-A6F7E768B7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24270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28E49FC5-2ED1-A2B3-1D1C-833CFE0E29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6041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BED13BB8-222E-91A7-33C9-30AC943181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35291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CF5D877A-E4F5-D30E-6118-922821175F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59402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BF4332B9-FEC2-0ECE-D35E-1FDF56FF9D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866908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9580F42B-CE9B-9EDD-9745-03D9D5FAF5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5709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90B782D2-BD3D-4FD1-36C6-054F6DD2E7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5887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791BB821-9DF9-E4B2-14E6-0DF18DC821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58754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B91D39F-E2E9-68AB-77F0-6C6AC246A2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45589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FBC5B3D3-193F-DA62-27B4-956A66BABF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212413" y="0"/>
              <a:ext cx="0" cy="1371600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A1398186-9F51-3208-85AC-DA6C801D98A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001486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713F6EE9-0EEF-B3F3-6353-DF93D60185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2910458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98154E22-6486-3300-5BCA-EFE3167AC52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2627426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C7EBDA0A-3388-131C-B233-D93CDDF75B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5483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0DCF9D4A-2DBE-B47E-1088-CB8786CBCF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30748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0F8D932-B531-4BBD-D819-8339A88756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46013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686B2369-73DD-4288-3CC0-EB04B3354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61278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0783058-4A77-AB7F-0C17-F6BC2AA139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76544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021BAF52-2C19-D8AE-D1C0-1AF0EA3C03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91809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3DEBB06B-05C9-B30A-DD01-84E6018465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07074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B0B88DD1-363D-66CD-C659-3FADFF0CB8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22339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0247718-43F7-0586-CF86-F4CB63593A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37604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7B89E853-FADE-488E-0136-69841484ED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52870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94FF2712-F24A-C81F-4E1F-2721AF8F4C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68135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E3A68392-E598-3DCE-4BCC-B40392D385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83400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60E8DD0E-1863-C9B7-5050-63C435AF0A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298665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76841F6-2DC2-6460-9F64-3F6AD66773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13930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B606F6CA-6867-052E-F8C4-AECE138A72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29196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BCA56D6E-EE81-A978-6060-D2347F325E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44461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DBD448E6-90F6-AFDC-24F7-AF0B89FB44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59726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E8401212-7E40-E632-8E47-74EF23C1A4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74991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966ED3AF-F56A-8864-8A3C-D276F30211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390256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9A0736C2-A610-6977-EF2F-27200522AE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05522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DEF21ACC-2491-F807-5D98-966316F627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20787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E732F2C3-238A-F219-5CE6-7114B05BC3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36052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432045A2-0BC2-288A-5B71-F456B99CAB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51317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C770FE01-DABA-6C39-25F8-E15AC58751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66582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56F43DFB-C64E-F77B-58C8-6797F9D119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81848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7A1B9923-CA5A-EAD6-60AF-A6175EE89D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497113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38BFD24F-ACC2-F13B-975C-D147F4CFE4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12378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62DE0F06-4B6E-4C19-C07C-4741F75A5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27643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381AF664-BBD9-F437-8218-9534D73DDD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42908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6A1F1571-5175-614C-3A86-610AE4C1C6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58174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B1D4A3AE-2DD1-D0A8-5B0E-A09DDE04EC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73439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0D81A533-838F-67F8-3D80-997DD5BDBC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588704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4643CC06-1194-50FA-A490-456F52604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03969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0D8CCF2E-45DB-0E2F-E9A8-BC47CA4CA4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19234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B77BE7D4-28AB-7B20-5B72-B0A487D9DB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34500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B8FFD61F-FA2D-A692-240F-986319B044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49765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ECB52A8B-3CEA-6AE1-7342-F2D4BC8851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65030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98A157E2-68CA-0D70-5F86-75747B4B60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80295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2E52385A-C9BA-A35A-B469-43B11632A5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695560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:a16="http://schemas.microsoft.com/office/drawing/2014/main" id="{B7343AA0-8EFD-7DD1-B986-70D6FDB342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10826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EDDADAD8-2F28-40B4-CDDD-9757E5989C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26091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>
              <a:extLst>
                <a:ext uri="{FF2B5EF4-FFF2-40B4-BE49-F238E27FC236}">
                  <a16:creationId xmlns:a16="http://schemas.microsoft.com/office/drawing/2014/main" id="{400F415D-576E-88C6-FA7E-493E57D767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41356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FABB2148-8B95-30D3-9A73-9FF9CF5951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56621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9177E356-1B52-7893-ED46-B16CABA5A1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71886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9716EBF0-775D-D182-ACB7-FF0779B601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787152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51118921-EC19-D168-6D1D-2E1A645469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02417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AACE09E5-B340-545F-1C36-5DD27FD677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17682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6192EA0C-E365-5F90-642E-B97DE1B2C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63478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D971E51A-1283-5077-633D-9D7002CB2C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09273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F4C142B6-072D-CD6C-27D7-6B4D7810B7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39804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70165A40-A2CC-A439-2684-8865801B62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00864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9988676C-DBBF-4C9E-49CF-BE3E35BC17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61925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84BB005F-F386-1240-1CFD-46EE0C0A06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22986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DBDF0274-1586-CC51-EA51-435646B31B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84047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4FC10F37-0D90-4A3C-051F-897EDA0C99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92456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AA091372-5F4A-DA68-E6D5-98F75E273A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38251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B873A053-6708-7CFB-FA12-456C8987A3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214577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DC7A4943-75DB-CEA6-303A-76B1AD1F57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229842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A32757F1-2FEE-0CAA-B6DE-FED81CC909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78743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A0E7D511-F30D-88FD-A7CE-BEC060B6C7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24538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1E86277E-0BBB-4248-13C2-581820D499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85599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CB88526E-4A25-CA84-EF77-C1254C4402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31395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E915DBCC-6637-0FD4-55DA-919E376369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07721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29A2BD1A-2F4D-681D-F2B8-5C056ECD81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68782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AC66DDB6-5E72-CDF4-696E-A729207D4C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161300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38B1127A-8ED4-E394-5378-FEC15AE96A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77190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0BFA0864-8D45-E811-CE74-2A33AC9843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53516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FD4BBAA6-EF5B-D364-D5F2-593F05866F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199312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4550380A-EDC4-29C3-0001-BDD155A40C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245103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1AE18128-E60B-CD64-9F18-39F5941939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329476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4502314D-918F-DDF7-44F8-CA3017A679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482128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096B7E5F-2CB3-3078-8041-F4A07C7851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894008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B925CBBF-5464-7C65-8C45-6051F5C9AB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550692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0BE3A004-13C4-979F-64DD-A2DCB5E52F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970334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F3765145-25A0-2592-A5C4-055D8B52CB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2144" y="10466604"/>
              <a:ext cx="22032000" cy="0"/>
            </a:xfrm>
            <a:prstGeom prst="line">
              <a:avLst/>
            </a:prstGeom>
            <a:ln>
              <a:solidFill>
                <a:srgbClr val="2EA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id="{DD316ED6-2FC6-068A-537A-62F69132D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8904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E784F072-4C78-44B3-5878-7EA77EB1A5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2265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3E7F8154-04A4-BE15-F99E-BAD313FE0F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5626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B9A0A520-7599-F3E1-3D1A-8ED93AB7CA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8987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11B20E65-98D8-8CD0-0A13-36236F0BBF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9070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E7A95B99-5067-72FB-2E07-79882BEC18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2431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169C9837-0A1C-0CFD-C37A-43B540CE97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5792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C82A3FC2-93F0-3CD3-2C6F-AAF0D2E82F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9153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2537FFC7-4557-3EA5-2BB4-E1D9D902FC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2514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434997C2-4808-8044-36F3-37AA6E3017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9236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D4FB07BD-A843-96BD-6878-73732ED038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92597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74EF309B-0647-3929-CE8E-7DF0028E26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85958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6064012B-0A5B-6280-E60C-D5B0C2050D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79319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:a16="http://schemas.microsoft.com/office/drawing/2014/main" id="{670FF5B9-3C3E-C220-6F75-CF84D2B266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72680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:a16="http://schemas.microsoft.com/office/drawing/2014/main" id="{E825EB97-7419-65E6-837D-29A3699A88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52763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:a16="http://schemas.microsoft.com/office/drawing/2014/main" id="{6C10609A-10DD-528D-1312-749A94F49D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32847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DAB819BC-85F5-76E0-8D86-57143AC84B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46124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:a16="http://schemas.microsoft.com/office/drawing/2014/main" id="{250DDD44-374D-9F14-4653-3C9E7EDAD9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39485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8EE2B028-3778-69F0-2760-74F552EF10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9780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E1DD0824-CDBC-53A3-C4F1-ECEECB5CF8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29419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8C28A76E-AB0A-B90C-1A12-66F9744586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61036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F7842EFD-677E-0C0A-AA46-797F419C9A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92653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>
              <a:extLst>
                <a:ext uri="{FF2B5EF4-FFF2-40B4-BE49-F238E27FC236}">
                  <a16:creationId xmlns:a16="http://schemas.microsoft.com/office/drawing/2014/main" id="{A307E820-4515-D52C-85A7-59B5CD2E62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8750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>
              <a:extLst>
                <a:ext uri="{FF2B5EF4-FFF2-40B4-BE49-F238E27FC236}">
                  <a16:creationId xmlns:a16="http://schemas.microsoft.com/office/drawing/2014/main" id="{63E92606-3FD3-C885-ACC5-1266E49B7C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9121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3A1E3868-F9A5-4F55-B2CA-1498A3811D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0738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>
              <a:extLst>
                <a:ext uri="{FF2B5EF4-FFF2-40B4-BE49-F238E27FC236}">
                  <a16:creationId xmlns:a16="http://schemas.microsoft.com/office/drawing/2014/main" id="{F067240F-EE4F-57C6-4924-0F9E601C8D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82355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1ADAF5EB-E7B6-B1C4-8BAD-0C431B7F26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97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>
              <a:extLst>
                <a:ext uri="{FF2B5EF4-FFF2-40B4-BE49-F238E27FC236}">
                  <a16:creationId xmlns:a16="http://schemas.microsoft.com/office/drawing/2014/main" id="{E3926164-E47E-8060-7FBC-733E1AE2FB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277206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85D53DA9-BA69-581C-BDE9-83876F9E8B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08823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>
              <a:extLst>
                <a:ext uri="{FF2B5EF4-FFF2-40B4-BE49-F238E27FC236}">
                  <a16:creationId xmlns:a16="http://schemas.microsoft.com/office/drawing/2014/main" id="{B371CEB3-02E4-E7B5-D1DA-F897F7C348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140440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>
              <a:extLst>
                <a:ext uri="{FF2B5EF4-FFF2-40B4-BE49-F238E27FC236}">
                  <a16:creationId xmlns:a16="http://schemas.microsoft.com/office/drawing/2014/main" id="{0D5BB0C2-2469-BD34-FBA2-1922A2E3FA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072057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4A8E8F08-6C50-067D-6EA6-21EB344C93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03674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>
              <a:extLst>
                <a:ext uri="{FF2B5EF4-FFF2-40B4-BE49-F238E27FC236}">
                  <a16:creationId xmlns:a16="http://schemas.microsoft.com/office/drawing/2014/main" id="{A31CD0B5-67EC-1128-A971-8C4CDAFAC4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798525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>
              <a:extLst>
                <a:ext uri="{FF2B5EF4-FFF2-40B4-BE49-F238E27FC236}">
                  <a16:creationId xmlns:a16="http://schemas.microsoft.com/office/drawing/2014/main" id="{8B8DA3BF-1F5E-37C0-59CC-BB68424E91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730142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>
              <a:extLst>
                <a:ext uri="{FF2B5EF4-FFF2-40B4-BE49-F238E27FC236}">
                  <a16:creationId xmlns:a16="http://schemas.microsoft.com/office/drawing/2014/main" id="{41BFA2EB-BC74-7C5B-C300-8E8A458F91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661759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id="{6750F5AE-A325-83CA-EDC8-77A620A6460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12910458"/>
              <a:ext cx="24409194" cy="0"/>
            </a:xfrm>
            <a:prstGeom prst="line">
              <a:avLst/>
            </a:prstGeom>
            <a:ln>
              <a:solidFill>
                <a:srgbClr val="B019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3BFEBD28-F238-0DE6-0B00-5D5CF00165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593368" y="989986"/>
              <a:ext cx="0" cy="11625940"/>
            </a:xfrm>
            <a:prstGeom prst="line">
              <a:avLst/>
            </a:prstGeom>
            <a:ln>
              <a:solidFill>
                <a:srgbClr val="AA2B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D964AED1-3D16-DEF7-EEFD-413C4164F075}"/>
                </a:ext>
              </a:extLst>
            </p:cNvPr>
            <p:cNvSpPr txBox="1"/>
            <p:nvPr userDrawn="1"/>
          </p:nvSpPr>
          <p:spPr>
            <a:xfrm>
              <a:off x="1166570" y="1013790"/>
              <a:ext cx="402189" cy="1858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19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29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39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49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59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68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69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70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71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72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73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74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75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76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77</a:t>
              </a:r>
            </a:p>
            <a:p>
              <a:pPr>
                <a:lnSpc>
                  <a:spcPct val="77000"/>
                </a:lnSpc>
              </a:pPr>
              <a:r>
                <a:rPr lang="en-US" sz="528" dirty="0">
                  <a:latin typeface=""/>
                </a:rPr>
                <a:t>78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7C13B27-D203-1B4B-243E-CBF487DB0ADA}"/>
                </a:ext>
              </a:extLst>
            </p:cNvPr>
            <p:cNvSpPr txBox="1"/>
            <p:nvPr userDrawn="1"/>
          </p:nvSpPr>
          <p:spPr>
            <a:xfrm>
              <a:off x="1425067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</a:t>
              </a:r>
              <a:endParaRPr lang="ru-RU" sz="569" dirty="0">
                <a:latin typeface="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BE3A0DA-CE25-4EB6-47A0-F0F7548D36BF}"/>
                </a:ext>
              </a:extLst>
            </p:cNvPr>
            <p:cNvSpPr txBox="1"/>
            <p:nvPr userDrawn="1"/>
          </p:nvSpPr>
          <p:spPr>
            <a:xfrm>
              <a:off x="2274934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</a:t>
              </a:r>
              <a:endParaRPr lang="ru-RU" sz="569" dirty="0">
                <a:latin typeface="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BE21549D-BDD5-E7C8-AF97-624F66BC2CD3}"/>
                </a:ext>
              </a:extLst>
            </p:cNvPr>
            <p:cNvSpPr txBox="1"/>
            <p:nvPr userDrawn="1"/>
          </p:nvSpPr>
          <p:spPr>
            <a:xfrm>
              <a:off x="3205468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3</a:t>
              </a:r>
              <a:endParaRPr lang="ru-RU" sz="569" dirty="0">
                <a:latin typeface="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410B3BE-A40A-7B5F-186A-624C3FB2F06D}"/>
                </a:ext>
              </a:extLst>
            </p:cNvPr>
            <p:cNvSpPr txBox="1"/>
            <p:nvPr userDrawn="1"/>
          </p:nvSpPr>
          <p:spPr>
            <a:xfrm>
              <a:off x="4136002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4</a:t>
              </a:r>
              <a:endParaRPr lang="ru-RU" sz="569" dirty="0">
                <a:latin typeface="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3B8626C-6D26-E02B-2018-41F84349C154}"/>
                </a:ext>
              </a:extLst>
            </p:cNvPr>
            <p:cNvSpPr txBox="1"/>
            <p:nvPr userDrawn="1"/>
          </p:nvSpPr>
          <p:spPr>
            <a:xfrm>
              <a:off x="5066533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5</a:t>
              </a:r>
              <a:endParaRPr lang="ru-RU" sz="569" dirty="0">
                <a:latin typeface="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0D0E672-99E7-69F4-9418-FC21551294CE}"/>
                </a:ext>
              </a:extLst>
            </p:cNvPr>
            <p:cNvSpPr txBox="1"/>
            <p:nvPr userDrawn="1"/>
          </p:nvSpPr>
          <p:spPr>
            <a:xfrm>
              <a:off x="5997067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6</a:t>
              </a:r>
              <a:endParaRPr lang="ru-RU" sz="569" dirty="0">
                <a:latin typeface="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F7D852F-9142-DC0C-4519-75521543C690}"/>
                </a:ext>
              </a:extLst>
            </p:cNvPr>
            <p:cNvSpPr txBox="1"/>
            <p:nvPr userDrawn="1"/>
          </p:nvSpPr>
          <p:spPr>
            <a:xfrm>
              <a:off x="6890479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7</a:t>
              </a:r>
              <a:endParaRPr lang="ru-RU" sz="569" dirty="0">
                <a:latin typeface="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B13323C9-0410-B84A-8540-B10907576C75}"/>
                </a:ext>
              </a:extLst>
            </p:cNvPr>
            <p:cNvSpPr txBox="1"/>
            <p:nvPr userDrawn="1"/>
          </p:nvSpPr>
          <p:spPr>
            <a:xfrm>
              <a:off x="7821010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8</a:t>
              </a:r>
              <a:endParaRPr lang="ru-RU" sz="569" dirty="0">
                <a:latin typeface="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7F8AC4E-A863-39DF-B0E5-BEC2B9F96B1C}"/>
                </a:ext>
              </a:extLst>
            </p:cNvPr>
            <p:cNvSpPr txBox="1"/>
            <p:nvPr userDrawn="1"/>
          </p:nvSpPr>
          <p:spPr>
            <a:xfrm>
              <a:off x="8751544" y="11151500"/>
              <a:ext cx="287383" cy="35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9</a:t>
              </a:r>
              <a:endParaRPr lang="ru-RU" sz="569" dirty="0">
                <a:latin typeface="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EF85A51-8107-3539-4ABE-56B13D358CEA}"/>
                </a:ext>
              </a:extLst>
            </p:cNvPr>
            <p:cNvSpPr txBox="1"/>
            <p:nvPr userDrawn="1"/>
          </p:nvSpPr>
          <p:spPr>
            <a:xfrm>
              <a:off x="9682078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10</a:t>
              </a:r>
              <a:endParaRPr lang="ru-RU" sz="569" dirty="0">
                <a:latin typeface="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F7DF351-34E0-6622-E917-2A21F05E9548}"/>
                </a:ext>
              </a:extLst>
            </p:cNvPr>
            <p:cNvSpPr txBox="1"/>
            <p:nvPr userDrawn="1"/>
          </p:nvSpPr>
          <p:spPr>
            <a:xfrm>
              <a:off x="10612609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11</a:t>
              </a:r>
              <a:endParaRPr lang="ru-RU" sz="569" dirty="0">
                <a:latin typeface="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D72E468-B198-A7EF-FA8A-33AF58329728}"/>
                </a:ext>
              </a:extLst>
            </p:cNvPr>
            <p:cNvSpPr txBox="1"/>
            <p:nvPr userDrawn="1"/>
          </p:nvSpPr>
          <p:spPr>
            <a:xfrm>
              <a:off x="11549565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12</a:t>
              </a:r>
              <a:endParaRPr lang="ru-RU" sz="569" dirty="0">
                <a:latin typeface="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E56D0C7-7549-8233-4E11-7956F5F668C2}"/>
                </a:ext>
              </a:extLst>
            </p:cNvPr>
            <p:cNvSpPr txBox="1"/>
            <p:nvPr userDrawn="1"/>
          </p:nvSpPr>
          <p:spPr>
            <a:xfrm>
              <a:off x="12480097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13</a:t>
              </a:r>
              <a:endParaRPr lang="ru-RU" sz="569" dirty="0">
                <a:latin typeface="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407FC897-3D83-A551-88B6-14CE1F5CF222}"/>
                </a:ext>
              </a:extLst>
            </p:cNvPr>
            <p:cNvSpPr txBox="1"/>
            <p:nvPr userDrawn="1"/>
          </p:nvSpPr>
          <p:spPr>
            <a:xfrm>
              <a:off x="13410631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14</a:t>
              </a:r>
              <a:endParaRPr lang="ru-RU" sz="569" dirty="0">
                <a:latin typeface="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04BAD22-F546-F1F3-199C-77DD2F598F8A}"/>
                </a:ext>
              </a:extLst>
            </p:cNvPr>
            <p:cNvSpPr txBox="1"/>
            <p:nvPr userDrawn="1"/>
          </p:nvSpPr>
          <p:spPr>
            <a:xfrm>
              <a:off x="14341162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15</a:t>
              </a:r>
              <a:endParaRPr lang="ru-RU" sz="569" dirty="0">
                <a:latin typeface="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848DF7D-26CF-D756-0537-13D195D40B80}"/>
                </a:ext>
              </a:extLst>
            </p:cNvPr>
            <p:cNvSpPr txBox="1"/>
            <p:nvPr userDrawn="1"/>
          </p:nvSpPr>
          <p:spPr>
            <a:xfrm>
              <a:off x="15271696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16</a:t>
              </a:r>
              <a:endParaRPr lang="ru-RU" sz="569" dirty="0">
                <a:latin typeface="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7BB12A91-2FC8-5D03-EB41-0179F155372A}"/>
                </a:ext>
              </a:extLst>
            </p:cNvPr>
            <p:cNvSpPr txBox="1"/>
            <p:nvPr userDrawn="1"/>
          </p:nvSpPr>
          <p:spPr>
            <a:xfrm>
              <a:off x="16236896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17</a:t>
              </a:r>
              <a:endParaRPr lang="ru-RU" sz="569" dirty="0">
                <a:latin typeface="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B3756BF-6B5D-73FC-E28D-D035C7EF0BE7}"/>
                </a:ext>
              </a:extLst>
            </p:cNvPr>
            <p:cNvSpPr txBox="1"/>
            <p:nvPr userDrawn="1"/>
          </p:nvSpPr>
          <p:spPr>
            <a:xfrm>
              <a:off x="17167430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18</a:t>
              </a:r>
              <a:endParaRPr lang="ru-RU" sz="569" dirty="0">
                <a:latin typeface="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3E4FFD9C-B41C-0C9B-9B2E-041D37B0962A}"/>
                </a:ext>
              </a:extLst>
            </p:cNvPr>
            <p:cNvSpPr txBox="1"/>
            <p:nvPr userDrawn="1"/>
          </p:nvSpPr>
          <p:spPr>
            <a:xfrm>
              <a:off x="18097964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19</a:t>
              </a:r>
              <a:endParaRPr lang="ru-RU" sz="569" dirty="0">
                <a:latin typeface="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F0F7119F-855C-244C-16AC-2F16E55201FD}"/>
                </a:ext>
              </a:extLst>
            </p:cNvPr>
            <p:cNvSpPr txBox="1"/>
            <p:nvPr userDrawn="1"/>
          </p:nvSpPr>
          <p:spPr>
            <a:xfrm>
              <a:off x="19028495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20</a:t>
              </a:r>
              <a:endParaRPr lang="ru-RU" sz="569" dirty="0">
                <a:latin typeface="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6B39F177-723E-A413-3CC3-9753487AA153}"/>
                </a:ext>
              </a:extLst>
            </p:cNvPr>
            <p:cNvSpPr txBox="1"/>
            <p:nvPr userDrawn="1"/>
          </p:nvSpPr>
          <p:spPr>
            <a:xfrm>
              <a:off x="19959029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21</a:t>
              </a:r>
              <a:endParaRPr lang="ru-RU" sz="569" dirty="0">
                <a:latin typeface="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27BA075-3385-9925-A611-E376A4D3A846}"/>
                </a:ext>
              </a:extLst>
            </p:cNvPr>
            <p:cNvSpPr txBox="1"/>
            <p:nvPr userDrawn="1"/>
          </p:nvSpPr>
          <p:spPr>
            <a:xfrm>
              <a:off x="20889563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22</a:t>
              </a:r>
              <a:endParaRPr lang="ru-RU" sz="569" dirty="0">
                <a:latin typeface="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0112A9-37E7-E8AA-1E74-72A84B20345E}"/>
                </a:ext>
              </a:extLst>
            </p:cNvPr>
            <p:cNvSpPr txBox="1"/>
            <p:nvPr userDrawn="1"/>
          </p:nvSpPr>
          <p:spPr>
            <a:xfrm>
              <a:off x="21820095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23</a:t>
              </a:r>
              <a:endParaRPr lang="ru-RU" sz="569" dirty="0">
                <a:latin typeface="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9138FA19-85B4-5532-3348-8E9703C55ED3}"/>
                </a:ext>
              </a:extLst>
            </p:cNvPr>
            <p:cNvSpPr txBox="1"/>
            <p:nvPr userDrawn="1"/>
          </p:nvSpPr>
          <p:spPr>
            <a:xfrm>
              <a:off x="22669964" y="11151500"/>
              <a:ext cx="402189" cy="53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9" dirty="0">
                  <a:latin typeface=""/>
                </a:rPr>
                <a:t>24</a:t>
              </a:r>
              <a:endParaRPr lang="ru-RU" sz="569" dirty="0">
                <a:latin typeface=""/>
              </a:endParaRP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2006C5-77A1-651A-6AC0-A99F39634B9B}"/>
              </a:ext>
            </a:extLst>
          </p:cNvPr>
          <p:cNvSpPr/>
          <p:nvPr userDrawn="1"/>
        </p:nvSpPr>
        <p:spPr>
          <a:xfrm>
            <a:off x="-769" y="6470951"/>
            <a:ext cx="2999512" cy="397934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838F39-5E83-5E1C-623F-23C532B27FC7}"/>
              </a:ext>
            </a:extLst>
          </p:cNvPr>
          <p:cNvSpPr/>
          <p:nvPr userDrawn="1"/>
        </p:nvSpPr>
        <p:spPr>
          <a:xfrm>
            <a:off x="3123988" y="6469820"/>
            <a:ext cx="3672726" cy="397934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FFF67C-81DA-34B9-9111-B83A2C59DEC4}"/>
              </a:ext>
            </a:extLst>
          </p:cNvPr>
          <p:cNvSpPr/>
          <p:nvPr userDrawn="1"/>
        </p:nvSpPr>
        <p:spPr>
          <a:xfrm>
            <a:off x="6913114" y="6460066"/>
            <a:ext cx="2999512" cy="397934"/>
          </a:xfrm>
          <a:prstGeom prst="rect">
            <a:avLst/>
          </a:prstGeom>
          <a:solidFill>
            <a:srgbClr val="0588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2">
              <a:solidFill>
                <a:srgbClr val="01957F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A10AB6-F0B8-D8C2-5F3F-6FCA9081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1469" y="6486225"/>
            <a:ext cx="374504" cy="365125"/>
          </a:xfrm>
        </p:spPr>
        <p:txBody>
          <a:bodyPr/>
          <a:lstStyle>
            <a:lvl1pPr>
              <a:defRPr sz="1056" b="0" i="0">
                <a:solidFill>
                  <a:schemeClr val="bg1"/>
                </a:solidFill>
                <a:latin typeface="IBM Plex Sans Text" panose="020B0503050203000203" pitchFamily="34" charset="0"/>
              </a:defRPr>
            </a:lvl1pPr>
          </a:lstStyle>
          <a:p>
            <a:fld id="{A8785C3A-4CB2-3340-A2AD-27E301EF799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7915E88-06A7-4BC7-210D-24991389C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52" y="431711"/>
            <a:ext cx="3234745" cy="69249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lang="ru-RU" sz="1300" b="1" kern="1200" dirty="0">
                <a:solidFill>
                  <a:srgbClr val="01957F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ЗАГОЛОВОК ЗАГОЛОВОК ЗАГОЛОВОК ЗАГОЛОВОК ЗАГОЛОВОК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B22D475-567F-C1DA-2A45-F321187CA79B}"/>
              </a:ext>
            </a:extLst>
          </p:cNvPr>
          <p:cNvGrpSpPr/>
          <p:nvPr userDrawn="1"/>
        </p:nvGrpSpPr>
        <p:grpSpPr>
          <a:xfrm>
            <a:off x="1566470" y="1533358"/>
            <a:ext cx="5863906" cy="342401"/>
            <a:chOff x="3855675" y="3066715"/>
            <a:chExt cx="14433290" cy="684802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E7B2B5E6-0EE1-E3D9-9B5B-3FA1CADF4BC8}"/>
                </a:ext>
              </a:extLst>
            </p:cNvPr>
            <p:cNvSpPr txBox="1"/>
            <p:nvPr userDrawn="1"/>
          </p:nvSpPr>
          <p:spPr>
            <a:xfrm>
              <a:off x="3855675" y="3066715"/>
              <a:ext cx="675658" cy="684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25" b="0" i="0" dirty="0">
                  <a:solidFill>
                    <a:srgbClr val="01957F"/>
                  </a:solidFill>
                  <a:latin typeface="IBM Plex Sans Text" panose="020B0503050203000203" pitchFamily="34" charset="0"/>
                </a:rPr>
                <a:t>1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925E326-EF6D-8E58-1641-4BEAD1A06CA3}"/>
                </a:ext>
              </a:extLst>
            </p:cNvPr>
            <p:cNvSpPr txBox="1"/>
            <p:nvPr userDrawn="1"/>
          </p:nvSpPr>
          <p:spPr>
            <a:xfrm>
              <a:off x="4794989" y="3198067"/>
              <a:ext cx="9173756" cy="52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КОМПОЗИЦИЯ ИССЛЕДОВАНИЯ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4C839EA3-38D6-DBAD-E0A9-2B57A2FE8CB4}"/>
                </a:ext>
              </a:extLst>
            </p:cNvPr>
            <p:cNvSpPr txBox="1"/>
            <p:nvPr userDrawn="1"/>
          </p:nvSpPr>
          <p:spPr>
            <a:xfrm>
              <a:off x="16929529" y="3213059"/>
              <a:ext cx="1359436" cy="52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3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C078790-C3C6-648E-5514-F9F0874D5A2B}"/>
              </a:ext>
            </a:extLst>
          </p:cNvPr>
          <p:cNvGrpSpPr/>
          <p:nvPr userDrawn="1"/>
        </p:nvGrpSpPr>
        <p:grpSpPr>
          <a:xfrm>
            <a:off x="1566262" y="1990416"/>
            <a:ext cx="5864114" cy="530146"/>
            <a:chOff x="3855163" y="3980833"/>
            <a:chExt cx="14433802" cy="1060291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E2D01293-242D-01D4-6EE5-7A90E4BF5315}"/>
                </a:ext>
              </a:extLst>
            </p:cNvPr>
            <p:cNvSpPr txBox="1"/>
            <p:nvPr userDrawn="1"/>
          </p:nvSpPr>
          <p:spPr>
            <a:xfrm>
              <a:off x="3855163" y="3980833"/>
              <a:ext cx="675658" cy="684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25" b="0" i="0" dirty="0">
                  <a:solidFill>
                    <a:srgbClr val="01957F"/>
                  </a:solidFill>
                  <a:latin typeface="IBM Plex Sans Text" panose="020B0503050203000203" pitchFamily="34" charset="0"/>
                </a:rPr>
                <a:t>2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840DB35-292B-51FC-138D-2CC0F195D476}"/>
                </a:ext>
              </a:extLst>
            </p:cNvPr>
            <p:cNvSpPr txBox="1"/>
            <p:nvPr userDrawn="1"/>
          </p:nvSpPr>
          <p:spPr>
            <a:xfrm>
              <a:off x="4794989" y="4135107"/>
              <a:ext cx="11607911" cy="90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НАЗВАНИЕ РАЗДЕЛА:</a:t>
              </a:r>
              <a:b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</a:br>
              <a:r>
                <a:rPr lang="ru-RU" sz="1097" b="0" i="1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основные вызовы и проблемы по «точкам касания» с государством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40918C4C-CBDA-B660-8D62-14BB17919444}"/>
                </a:ext>
              </a:extLst>
            </p:cNvPr>
            <p:cNvSpPr txBox="1"/>
            <p:nvPr userDrawn="1"/>
          </p:nvSpPr>
          <p:spPr>
            <a:xfrm>
              <a:off x="16929529" y="4129195"/>
              <a:ext cx="1359436" cy="52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3</a:t>
              </a:r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56E5764B-5A46-775F-3A0A-9EED4BAA72F9}"/>
              </a:ext>
            </a:extLst>
          </p:cNvPr>
          <p:cNvSpPr txBox="1"/>
          <p:nvPr userDrawn="1"/>
        </p:nvSpPr>
        <p:spPr>
          <a:xfrm>
            <a:off x="3329342" y="6526425"/>
            <a:ext cx="3727081" cy="25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8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ВСЕРОССИЙСКИЙ ЦЕНТР ИЗЧЕНИЯ </a:t>
            </a:r>
            <a:r>
              <a:rPr lang="ru-RU" sz="528" b="1" i="0" dirty="0">
                <a:solidFill>
                  <a:srgbClr val="000000"/>
                </a:solidFill>
                <a:latin typeface="IBM Plex Sans SemiBold" panose="020B0503050203000203" pitchFamily="34" charset="0"/>
              </a:rPr>
              <a:t/>
            </a:r>
            <a:br>
              <a:rPr lang="ru-RU" sz="528" b="1" i="0" dirty="0">
                <a:solidFill>
                  <a:srgbClr val="000000"/>
                </a:solidFill>
                <a:latin typeface="IBM Plex Sans SemiBold" panose="020B0503050203000203" pitchFamily="34" charset="0"/>
              </a:rPr>
            </a:br>
            <a:r>
              <a:rPr lang="ru-RU" sz="528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ОБЩЕСТВЕННОГО МНЕНИЯ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0F6FD11-146C-E34E-28BC-3D76529C16AB}"/>
              </a:ext>
            </a:extLst>
          </p:cNvPr>
          <p:cNvSpPr txBox="1"/>
          <p:nvPr userDrawn="1"/>
        </p:nvSpPr>
        <p:spPr>
          <a:xfrm>
            <a:off x="7176565" y="6526424"/>
            <a:ext cx="3727081" cy="173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8" b="1" i="0" kern="1200" dirty="0">
                <a:solidFill>
                  <a:schemeClr val="bg1"/>
                </a:solidFill>
                <a:latin typeface="IBM Plex Sans SemiBold" panose="020B0503050203000203" pitchFamily="34" charset="0"/>
                <a:ea typeface="+mn-ea"/>
                <a:cs typeface="+mn-cs"/>
              </a:rPr>
              <a:t>НАЗВАНИЕ ИССЛЕДОВАНИЯ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FBE384A-4854-6CCB-02C8-865D0AFDA08B}"/>
              </a:ext>
            </a:extLst>
          </p:cNvPr>
          <p:cNvGrpSpPr/>
          <p:nvPr userDrawn="1"/>
        </p:nvGrpSpPr>
        <p:grpSpPr>
          <a:xfrm>
            <a:off x="1566262" y="2538206"/>
            <a:ext cx="5864114" cy="342401"/>
            <a:chOff x="3855163" y="5076412"/>
            <a:chExt cx="14433802" cy="684802"/>
          </a:xfrm>
        </p:grpSpPr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B47752CA-A4A0-8ACB-4A5E-3D564C40BEB9}"/>
                </a:ext>
              </a:extLst>
            </p:cNvPr>
            <p:cNvSpPr txBox="1"/>
            <p:nvPr userDrawn="1"/>
          </p:nvSpPr>
          <p:spPr>
            <a:xfrm>
              <a:off x="3855163" y="5076412"/>
              <a:ext cx="675658" cy="684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25" b="0" i="0" dirty="0">
                  <a:solidFill>
                    <a:srgbClr val="01957F"/>
                  </a:solidFill>
                  <a:latin typeface="IBM Plex Sans Text" panose="020B0503050203000203" pitchFamily="34" charset="0"/>
                </a:rPr>
                <a:t>3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C4AA7B2-17D2-B375-FD42-79C5C3E82E70}"/>
                </a:ext>
              </a:extLst>
            </p:cNvPr>
            <p:cNvSpPr txBox="1"/>
            <p:nvPr userDrawn="1"/>
          </p:nvSpPr>
          <p:spPr>
            <a:xfrm>
              <a:off x="4794989" y="5230686"/>
              <a:ext cx="9173756" cy="52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НАЗВАНИЕ РАЗДЕЛА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7139A372-8AF4-5EA5-D92F-2B3AC7EE7BFA}"/>
                </a:ext>
              </a:extLst>
            </p:cNvPr>
            <p:cNvSpPr txBox="1"/>
            <p:nvPr userDrawn="1"/>
          </p:nvSpPr>
          <p:spPr>
            <a:xfrm>
              <a:off x="16929529" y="5213138"/>
              <a:ext cx="1359436" cy="52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3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C425831-DC0F-386A-8EEA-CB63425F59D1}"/>
              </a:ext>
            </a:extLst>
          </p:cNvPr>
          <p:cNvGrpSpPr/>
          <p:nvPr userDrawn="1"/>
        </p:nvGrpSpPr>
        <p:grpSpPr>
          <a:xfrm>
            <a:off x="1566262" y="2904507"/>
            <a:ext cx="5864114" cy="530146"/>
            <a:chOff x="3855163" y="5809019"/>
            <a:chExt cx="14433802" cy="10602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DBB7E1E-0C7F-69A6-6DFD-E68C011B83E7}"/>
                </a:ext>
              </a:extLst>
            </p:cNvPr>
            <p:cNvSpPr txBox="1"/>
            <p:nvPr userDrawn="1"/>
          </p:nvSpPr>
          <p:spPr>
            <a:xfrm>
              <a:off x="3855163" y="5809019"/>
              <a:ext cx="675658" cy="684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25" b="0" i="0" dirty="0">
                  <a:solidFill>
                    <a:srgbClr val="01957F"/>
                  </a:solidFill>
                  <a:latin typeface="IBM Plex Sans Text" panose="020B0503050203000203" pitchFamily="34" charset="0"/>
                </a:rPr>
                <a:t>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80F1D4-5E6A-2836-7724-F6675F985255}"/>
                </a:ext>
              </a:extLst>
            </p:cNvPr>
            <p:cNvSpPr txBox="1"/>
            <p:nvPr userDrawn="1"/>
          </p:nvSpPr>
          <p:spPr>
            <a:xfrm>
              <a:off x="4794989" y="5963293"/>
              <a:ext cx="11607911" cy="90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НАЗВАНИЕ РАЗДЕЛА:</a:t>
              </a:r>
              <a:b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</a:br>
              <a:r>
                <a:rPr lang="ru-RU" sz="1097" b="0" i="1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основные вызовы и проблемы по «точкам касания» с государством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A89310-9618-7132-F2BF-9394B8F062A9}"/>
                </a:ext>
              </a:extLst>
            </p:cNvPr>
            <p:cNvSpPr txBox="1"/>
            <p:nvPr userDrawn="1"/>
          </p:nvSpPr>
          <p:spPr>
            <a:xfrm>
              <a:off x="16929529" y="5977427"/>
              <a:ext cx="1359436" cy="52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7" b="0" i="0" dirty="0">
                  <a:solidFill>
                    <a:srgbClr val="000000"/>
                  </a:solidFill>
                  <a:latin typeface="IBM Plex Sans Medium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43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ТЕКСТТЕКСТТЕКСТ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ТЕКСТТЕКСТТЕКСТ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5C3A-4CB2-3340-A2AD-27E301EF79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2" r:id="rId2"/>
    <p:sldLayoutId id="2147483710" r:id="rId3"/>
    <p:sldLayoutId id="2147483711" r:id="rId4"/>
    <p:sldLayoutId id="2147483708" r:id="rId5"/>
    <p:sldLayoutId id="2147483709" r:id="rId6"/>
    <p:sldLayoutId id="2147483674" r:id="rId7"/>
    <p:sldLayoutId id="214748368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0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2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4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5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6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8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1.xml"/><Relationship Id="rId2" Type="http://schemas.openxmlformats.org/officeDocument/2006/relationships/chart" Target="../charts/chart14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2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3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4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3" Type="http://schemas.openxmlformats.org/officeDocument/2006/relationships/chart" Target="../charts/chart32.xml"/><Relationship Id="rId7" Type="http://schemas.openxmlformats.org/officeDocument/2006/relationships/chart" Target="../charts/chart3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Relationship Id="rId9" Type="http://schemas.openxmlformats.org/officeDocument/2006/relationships/chart" Target="../charts/char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3.xml"/><Relationship Id="rId3" Type="http://schemas.openxmlformats.org/officeDocument/2006/relationships/chart" Target="../charts/chart68.xml"/><Relationship Id="rId7" Type="http://schemas.openxmlformats.org/officeDocument/2006/relationships/chart" Target="../charts/chart7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1.xml"/><Relationship Id="rId5" Type="http://schemas.openxmlformats.org/officeDocument/2006/relationships/chart" Target="../charts/chart70.xml"/><Relationship Id="rId4" Type="http://schemas.openxmlformats.org/officeDocument/2006/relationships/chart" Target="../charts/char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9.xml"/><Relationship Id="rId3" Type="http://schemas.openxmlformats.org/officeDocument/2006/relationships/chart" Target="../charts/chart74.xml"/><Relationship Id="rId7" Type="http://schemas.openxmlformats.org/officeDocument/2006/relationships/chart" Target="../charts/chart7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7.xml"/><Relationship Id="rId5" Type="http://schemas.openxmlformats.org/officeDocument/2006/relationships/chart" Target="../charts/chart76.xml"/><Relationship Id="rId4" Type="http://schemas.openxmlformats.org/officeDocument/2006/relationships/chart" Target="../charts/chart75.xml"/><Relationship Id="rId9" Type="http://schemas.openxmlformats.org/officeDocument/2006/relationships/chart" Target="../charts/chart8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3.xml"/><Relationship Id="rId4" Type="http://schemas.openxmlformats.org/officeDocument/2006/relationships/chart" Target="../charts/chart8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7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8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5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8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9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6.xml"/><Relationship Id="rId3" Type="http://schemas.openxmlformats.org/officeDocument/2006/relationships/chart" Target="../charts/chart111.xml"/><Relationship Id="rId7" Type="http://schemas.openxmlformats.org/officeDocument/2006/relationships/chart" Target="../charts/chart115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4.xml"/><Relationship Id="rId5" Type="http://schemas.openxmlformats.org/officeDocument/2006/relationships/chart" Target="../charts/chart113.xml"/><Relationship Id="rId4" Type="http://schemas.openxmlformats.org/officeDocument/2006/relationships/chart" Target="../charts/chart112.xml"/><Relationship Id="rId9" Type="http://schemas.openxmlformats.org/officeDocument/2006/relationships/chart" Target="../charts/chart1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8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0.xml"/><Relationship Id="rId4" Type="http://schemas.openxmlformats.org/officeDocument/2006/relationships/chart" Target="../charts/chart1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1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3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5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7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8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953000" y="2349500"/>
            <a:ext cx="4030066" cy="92282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600" dirty="0" smtClean="0"/>
              <a:t>Трудоустройство молодежи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213445" y="6066959"/>
            <a:ext cx="1170653" cy="272353"/>
          </a:xfrm>
        </p:spPr>
        <p:txBody>
          <a:bodyPr/>
          <a:lstStyle/>
          <a:p>
            <a:r>
              <a:rPr lang="ru-RU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991510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910452"/>
            <a:ext cx="4412089" cy="1711428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Выбор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260477147"/>
              </p:ext>
            </p:extLst>
          </p:nvPr>
        </p:nvGraphicFramePr>
        <p:xfrm>
          <a:off x="728947" y="1454456"/>
          <a:ext cx="4340225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Скажите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Вы уже выбрали кем Вы хотите стать в будущем, профессией, которой хотите заниматься или еще нет?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385871" y="3903060"/>
            <a:ext cx="736660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Около половины школьников (47%) декларируют, что до сих пор не выбрали специальность.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Большая часть (26%)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выбирают из нескольких вариантов.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Примечательно,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что уровень определенности существенно не различаются между школьниками 8-9 и 10-11 классов.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тех, кто декларировал, что уже выбрал специальность абсолютное меньшинство (8%) смогли назвать возраст, когда определились со специальностью. Остальные (92%) либо еще не определились окончательно (65%), либо не могут называть конкретный возраст, когда сформировали свои приоритеты (27%).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Распределение ответов, в совокупности с данными онлайн-форумов позволяет предположить, что выбор специальности, в большинстве случаев, происходит не одномоментно. Обдумывание вариантов и возможностей занимает длительное время и завершается, для большинства, непосредственно перед поступлением.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500423" y="2392987"/>
            <a:ext cx="876316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Сомневаются в выбранной профессии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4212" y="1611955"/>
            <a:ext cx="3100027" cy="1429696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23076675"/>
              </p:ext>
            </p:extLst>
          </p:nvPr>
        </p:nvGraphicFramePr>
        <p:xfrm>
          <a:off x="5434706" y="1454456"/>
          <a:ext cx="4340225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867814" y="905075"/>
            <a:ext cx="3348985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каком возрасте Вы впервые выбрали профессию, решили кем Вы хотите стать?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тех, кто заявил, что выбрал специальность, один ответ,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333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015962" y="2063608"/>
            <a:ext cx="91166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8%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Выбрали специальность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880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33306"/>
              </p:ext>
            </p:extLst>
          </p:nvPr>
        </p:nvGraphicFramePr>
        <p:xfrm>
          <a:off x="5215896" y="1403287"/>
          <a:ext cx="4495800" cy="3591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9444">
                  <a:extLst>
                    <a:ext uri="{9D8B030D-6E8A-4147-A177-3AD203B41FA5}">
                      <a16:colId xmlns:a16="http://schemas.microsoft.com/office/drawing/2014/main" val="248697733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9258841"/>
                    </a:ext>
                  </a:extLst>
                </a:gridCol>
                <a:gridCol w="590556">
                  <a:extLst>
                    <a:ext uri="{9D8B030D-6E8A-4147-A177-3AD203B41FA5}">
                      <a16:colId xmlns:a16="http://schemas.microsoft.com/office/drawing/2014/main" val="267340226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Мужской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Женский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73817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96602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77871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41885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2299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65350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886499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44770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5175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01989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656582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31462485"/>
              </p:ext>
            </p:extLst>
          </p:nvPr>
        </p:nvGraphicFramePr>
        <p:xfrm>
          <a:off x="621036" y="1395250"/>
          <a:ext cx="4354492" cy="293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Способы возможной смены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391980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способы смены специальности Вы для себя рассматриваете в первую очередь?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допускающих возможность сменить специальность, до 3х ответов,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429)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26620" y="4266898"/>
            <a:ext cx="474332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Предпочтительными способами смены специальности представители группы видят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самообразование (41%) и онлайн курсы (39%). Эти предпочтения устойчивы среди всех основных демографических групп. Единственным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исключением является более высокий уровень интереса к онлайн курсам среди женщин (45% против 35% среди мужчин).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профессий, на которые хотели бы переучиться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представители группы, явным лидером выступают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IT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специальности (36%). В тройку лидеров также входят творческие специальности (12%) и рабочие специальности (11%).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215896" y="905075"/>
            <a:ext cx="4391980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какому направлению относится специальность, которую Вы планируете получить?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допускающих возможность сменить специальность, до 3х ответов,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429)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07711065"/>
              </p:ext>
            </p:extLst>
          </p:nvPr>
        </p:nvGraphicFramePr>
        <p:xfrm>
          <a:off x="5215896" y="1426147"/>
          <a:ext cx="4354492" cy="450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067881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5474667" y="1600994"/>
            <a:ext cx="4431333" cy="1460115"/>
          </a:xfrm>
          <a:prstGeom prst="rect">
            <a:avLst/>
          </a:prstGeom>
          <a:solidFill>
            <a:schemeClr val="bg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474666" y="3061971"/>
            <a:ext cx="4431333" cy="1081243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474667" y="4143214"/>
            <a:ext cx="4431333" cy="1108369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600995"/>
            <a:ext cx="4657725" cy="832306"/>
          </a:xfrm>
          <a:prstGeom prst="rect">
            <a:avLst/>
          </a:prstGeom>
          <a:solidFill>
            <a:schemeClr val="bg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357850" y="1454456"/>
          <a:ext cx="3645829" cy="1929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Практика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переезда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02144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Сейчас Вы работаете в том же населенном пункте и регионе, где Вы выросли, ходили в школу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57850" y="3687598"/>
            <a:ext cx="45010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Большинство представителей группы (68%) остались работать и жить в своем регионе. Переехали около трети - 31%.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Наиболее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часто называемые мотивы переезда связаны с материальными условиями самой работы – уровень дохода (50%), карьерные перспективы (42%).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Однако,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фактор благоустройства, хотя и является вторичным, все же достаточно значим – 37% заявили что переехали потому что в новом регионе был выше уровень комфорта.</a:t>
            </a:r>
            <a:endParaRPr lang="ru-RU" sz="120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305803" y="1643969"/>
            <a:ext cx="820415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01957F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68%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Остались в своем регионе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5474667" y="1539095"/>
          <a:ext cx="3645829" cy="4491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286857" y="905075"/>
            <a:ext cx="4021447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Укажите три основные причины, почему Вы решили переехать в другой населенный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пункт?</a:t>
            </a:r>
          </a:p>
          <a:p>
            <a:pPr lvl="0" defTabSz="914400">
              <a:lnSpc>
                <a:spcPct val="80000"/>
              </a:lnSpc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переехавших в другой населенный пункт,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3-х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6158" y="2161232"/>
            <a:ext cx="8136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Причины, связанные с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работой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86158" y="4329857"/>
            <a:ext cx="114989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Причины,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связанные с личными обстоятельствам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86158" y="3319828"/>
            <a:ext cx="9487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Причины,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связанные</a:t>
            </a:r>
            <a:b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</a:b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 регионом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020368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5C3A-4CB2-3340-A2AD-27E301EF7997}" type="slidenum">
              <a:rPr lang="ru-RU" smtClean="0"/>
              <a:pPr/>
              <a:t>102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4240"/>
              </p:ext>
            </p:extLst>
          </p:nvPr>
        </p:nvGraphicFramePr>
        <p:xfrm>
          <a:off x="880510" y="1036538"/>
          <a:ext cx="8208000" cy="2420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360352523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54330635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503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657119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564522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5474582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83951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20475004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41222606"/>
                    </a:ext>
                  </a:extLst>
                </a:gridCol>
              </a:tblGrid>
              <a:tr h="482414"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Всего</a:t>
                      </a:r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В том же регионе</a:t>
                      </a:r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В другом регионе России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18-27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28-35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Мужской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Женский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636266"/>
                  </a:ext>
                </a:extLst>
              </a:tr>
              <a:tr h="159495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Причины,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 связанные с работой</a:t>
                      </a:r>
                      <a:endParaRPr lang="ru-RU" sz="1100" b="0" i="0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382" marR="9382" marT="938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Выше доход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50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44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54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50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50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54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44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697736"/>
                  </a:ext>
                </a:extLst>
              </a:tr>
              <a:tr h="159495">
                <a:tc vMerge="1"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Больше карьерных перспектив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42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37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45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54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37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39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46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347325"/>
                  </a:ext>
                </a:extLst>
              </a:tr>
              <a:tr h="159495">
                <a:tc vMerge="1"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Не было работы по моей специальности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16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21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12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17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15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23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13413"/>
                  </a:ext>
                </a:extLst>
              </a:tr>
              <a:tr h="159495">
                <a:tc vMerge="1"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Лучше условия труда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14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20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9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19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12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11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19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49354"/>
                  </a:ext>
                </a:extLst>
              </a:tr>
              <a:tr h="15949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Причины,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 связанные с условиями жизни</a:t>
                      </a:r>
                      <a:endParaRPr lang="ru-RU" sz="1100" b="0" i="0" u="none" strike="noStrike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382" marR="9382" marT="938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Выше уровень комфорта, удобнее жить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37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34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40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49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32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38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36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704548"/>
                  </a:ext>
                </a:extLst>
              </a:tr>
              <a:tr h="159495">
                <a:tc vMerge="1"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Интереснее жить, больше событий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22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22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22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28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19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20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25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514780"/>
                  </a:ext>
                </a:extLst>
              </a:tr>
              <a:tr h="138550">
                <a:tc vMerge="1"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Лучше климат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14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22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6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18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16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11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15969"/>
                  </a:ext>
                </a:extLst>
              </a:tr>
              <a:tr h="15949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Личные причины</a:t>
                      </a:r>
                    </a:p>
                  </a:txBody>
                  <a:tcPr marL="9382" marR="9382" marT="938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Вышла замуж/ женился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13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12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15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7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16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10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19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666204"/>
                  </a:ext>
                </a:extLst>
              </a:tr>
              <a:tr h="159495">
                <a:tc vMerge="1"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Переехали родители/ семья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10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10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10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6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12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9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11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181300"/>
                  </a:ext>
                </a:extLst>
              </a:tr>
              <a:tr h="159495">
                <a:tc vMerge="1">
                  <a:txBody>
                    <a:bodyPr/>
                    <a:lstStyle/>
                    <a:p>
                      <a:pPr algn="ctr" fontAlgn="t"/>
                      <a:endParaRPr lang="ru-RU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Хотел поменять окружение, познакомиться с новыми людьми</a:t>
                      </a:r>
                    </a:p>
                  </a:txBody>
                  <a:tcPr marL="9382" marR="9382" marT="938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9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13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11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8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8</a:t>
                      </a:r>
                    </a:p>
                  </a:txBody>
                  <a:tcPr marL="9382" marR="9382" marT="9382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12</a:t>
                      </a:r>
                    </a:p>
                  </a:txBody>
                  <a:tcPr marL="9382" marR="9382" marT="9382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228555"/>
                  </a:ext>
                </a:extLst>
              </a:tr>
            </a:tbl>
          </a:graphicData>
        </a:graphic>
      </p:graphicFrame>
      <p:sp>
        <p:nvSpPr>
          <p:cNvPr id="5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Причины переезда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: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детализация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808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3923666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4.2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/>
              <a:t>Запрос к работодателям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1930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3" y="2432003"/>
            <a:ext cx="5907741" cy="540000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895918"/>
            <a:ext cx="5907741" cy="536156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Запросы к работодателям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859015" cy="697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бы Вы сейчас выбирали себе работу и были доступны следующие варианты, то работу с какими характеристиками Вы бы предпочли для себя? Вы можете дать до пяти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ответов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5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718727" y="3226135"/>
            <a:ext cx="444824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Наиболее часто выбираемой характеристикой предпочтительной работы, ожидаемо, является высокий доход (64%).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Далее идет группа факторов, характеризующие условия труда – удобный график работы (55%) и комфортные условия труда (53%).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Далее, в пятерке лидеров, идут факторы, связанные с перспективностью работы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– профессиональное развитие (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45%) 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карьерный рост (45%)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857150" y="1997724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Комфортность условий труда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857150" y="2581227"/>
            <a:ext cx="1045208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41348596"/>
              </p:ext>
            </p:extLst>
          </p:nvPr>
        </p:nvGraphicFramePr>
        <p:xfrm>
          <a:off x="482114" y="1515035"/>
          <a:ext cx="4645697" cy="4818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03845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3" y="2961242"/>
            <a:ext cx="5376863" cy="2139396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678033"/>
            <a:ext cx="5376863" cy="124614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Запрос на наставника и ожидания от него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124882656"/>
              </p:ext>
            </p:extLst>
          </p:nvPr>
        </p:nvGraphicFramePr>
        <p:xfrm>
          <a:off x="621036" y="1501392"/>
          <a:ext cx="4518280" cy="458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859015" cy="697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нужен наставник на рабочем месте или нет? Если нужен, какие функции, на Ваш взгляд он должен выполнять, чтобы быть Вам полезным? Вы можете дать до трех ответов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 3х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474667" y="2929777"/>
            <a:ext cx="41598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Подавляющее большинство представителей группы (82%) выражают заинтересованность в наставника на рабочем месте.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От наставника ждут в большей степени помощь в развитии «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hard-skills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»: передачу практического опыта (69%)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 обратную связь по сделанной работе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(45%).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Помощь в развитии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soft-skills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называлась значительно реже (в среднем около 15%). Основная помощь по этому направлению – моральная и психологическая поддержка (по 19%)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96639" y="2187226"/>
            <a:ext cx="824661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Hard-skills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96639" y="3854631"/>
            <a:ext cx="824661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Soft-skills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029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3" y="2349500"/>
            <a:ext cx="3947479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4.3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/>
              <a:t>Драйверы </a:t>
            </a:r>
            <a:r>
              <a:rPr lang="ru-RU" sz="2000" dirty="0"/>
              <a:t>для трудоустройства, барьеры для отказа от работы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998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1896838"/>
            <a:ext cx="4700588" cy="504000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357850" y="1362494"/>
          <a:ext cx="3645829" cy="203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02144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Планы могут меняться, но если говорить о сегодняшнем дне, что Вы планируете делать в ближайшие полтора-два года??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работающих опрошенных,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57850" y="3687598"/>
            <a:ext cx="45010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Около трети работающих сейчас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планируют найти новое место работы.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Доля планирующих менять работу немногим выше среди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людей 18-27 лет (29%), имеющих высшее образование (26%).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Примечательно,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что показатель также выше среди тех, кто не работает по специальности: никогда не работал (29%) или работал, но перестал (35%). Можно предположить, что работа по специальности снижает трудовую мобильность работника.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217618435"/>
              </p:ext>
            </p:extLst>
          </p:nvPr>
        </p:nvGraphicFramePr>
        <p:xfrm>
          <a:off x="5474667" y="1571266"/>
          <a:ext cx="3645829" cy="3970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541916" y="900192"/>
            <a:ext cx="2476578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Доля планирующих сменить работу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(% от числа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работающих опрошенных, по группам)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4700589" y="1644838"/>
            <a:ext cx="1344706" cy="1008000"/>
          </a:xfrm>
          <a:prstGeom prst="rightArrow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5961063" y="4231340"/>
            <a:ext cx="14366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Планы по смене работы</a:t>
            </a:r>
            <a:endParaRPr lang="ru-RU" sz="2400" kern="0" dirty="0">
              <a:solidFill>
                <a:srgbClr val="01957F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961063" y="3323290"/>
            <a:ext cx="14366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961063" y="2459690"/>
            <a:ext cx="143668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873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111" y="1306160"/>
            <a:ext cx="4146548" cy="2122223"/>
          </a:xfrm>
          <a:prstGeom prst="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46480280"/>
              </p:ext>
            </p:extLst>
          </p:nvPr>
        </p:nvGraphicFramePr>
        <p:xfrm>
          <a:off x="357850" y="1137647"/>
          <a:ext cx="3645829" cy="2794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02144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Сколько мест работы Вы сменили за свою жизнь? </a:t>
            </a: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работающих опрошенных,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76728" y="4322170"/>
            <a:ext cx="459793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 среднем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представители группы меняли работу 3,2 раза за свою жизнь.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Основные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цели смены работы практически полностью связаны с улучшениями условий – зарплаты (64%), бытовых условий (47%), карьерных перспектив (29%).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68000363"/>
              </p:ext>
            </p:extLst>
          </p:nvPr>
        </p:nvGraphicFramePr>
        <p:xfrm>
          <a:off x="5955367" y="1306160"/>
          <a:ext cx="3645829" cy="458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779915" y="900192"/>
            <a:ext cx="3821281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Пожалуйста, выберите три основные причины почему Вы чаще всего меняли места работы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defTabSz="914400">
              <a:lnSpc>
                <a:spcPct val="80000"/>
              </a:lnSpc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менявших работу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до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3х ответов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001197" y="2039362"/>
            <a:ext cx="1222952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3,2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раза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среднем меняли работу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Частота смены работы</a:t>
            </a:r>
            <a:endParaRPr lang="ru-RU" sz="2400" kern="0" dirty="0">
              <a:solidFill>
                <a:srgbClr val="0195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467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357769"/>
            <a:ext cx="4402280" cy="781820"/>
          </a:xfrm>
          <a:prstGeom prst="rect">
            <a:avLst/>
          </a:prstGeom>
          <a:solidFill>
            <a:schemeClr val="accent5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83273"/>
            <a:ext cx="4402280" cy="78234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5C3A-4CB2-3340-A2AD-27E301EF7997}" type="slidenum">
              <a:rPr lang="ru-RU" smtClean="0"/>
              <a:pPr/>
              <a:t>109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/>
          </p:nvPr>
        </p:nvGraphicFramePr>
        <p:xfrm>
          <a:off x="357850" y="1432488"/>
          <a:ext cx="3645829" cy="220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257914" y="883278"/>
            <a:ext cx="471573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обстоятельства сложатся так, что Вам станет нужно найти новую работу. Как Вы думаете, Вам будет легко или просто найти новую работу, соответствующую Вашим ожиданиям?</a:t>
            </a: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474265" y="1630282"/>
            <a:ext cx="62935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01957F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Найти просто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474265" y="2443043"/>
            <a:ext cx="62935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54%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Найти сложно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Оценки шансов найти новую 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41552" y="3918289"/>
            <a:ext cx="409692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Большинство группы (54%) считают что только с трудом смогут найти подходящую работу.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Основная проблема,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которую ожидают представители группы, отсутствие работы с подходящими условиями труда – зарплатой (61%) и хорошими бытовыми условиями (41%).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82238218"/>
              </p:ext>
            </p:extLst>
          </p:nvPr>
        </p:nvGraphicFramePr>
        <p:xfrm>
          <a:off x="5575308" y="1461247"/>
          <a:ext cx="4130711" cy="467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417151" y="883278"/>
            <a:ext cx="4021447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Ваш взгляд, с какими тремя основными сложностями Вы столкнетесь при поиске новой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работы?</a:t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опрошенных,, до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3-х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Факторы, влияющие на выбор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435195035"/>
              </p:ext>
            </p:extLst>
          </p:nvPr>
        </p:nvGraphicFramePr>
        <p:xfrm>
          <a:off x="786097" y="1368731"/>
          <a:ext cx="4340225" cy="4774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5503540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Ваш взгляд, кто в большей степени оказал влияние на Ваш выбор профессии,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того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кем Вы хотите стать? Вы можете дать до четырех ответов?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задумывавшихся о выборе специальности, до 4х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333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700460" y="2315344"/>
            <a:ext cx="446338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Формирование предпочтений по специальности – многофакторный процесс. На это указывает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практически равная частота выбора нескольких предложенных вариантов.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Вероятно,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выбор учитывает влияние нескольких агентов:</a:t>
            </a:r>
          </a:p>
          <a:p>
            <a:pPr marL="742950" lvl="1" indent="-285750" algn="just">
              <a:buFont typeface="+mj-lt"/>
              <a:buAutoNum type="arabicPeriod"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Представителей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референтной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группы (прежде всего, родителей, но также и учителей).</a:t>
            </a:r>
          </a:p>
          <a:p>
            <a:pPr marL="742950" lvl="1" indent="-285750" algn="just">
              <a:buFont typeface="+mj-lt"/>
              <a:buAutoNum type="arabicPeriod"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Массовой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культуры, опосредованное фильмами и лидерами мнений (знаменитостями).</a:t>
            </a:r>
          </a:p>
          <a:p>
            <a:pPr marL="742950" lvl="1" indent="-285750" algn="just">
              <a:buFont typeface="+mj-lt"/>
              <a:buAutoNum type="arabicPeriod"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Личного опыта и предпочтений,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воплощенного в экскурсиях на предприятия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 личных склонностях.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Среди различий между более младшими 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старшими школьниками можно выделить более высокую долю тех, кто ориентируется на экскурсии на предприятия среди младших (25% против 5% среди старших).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948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05806733"/>
              </p:ext>
            </p:extLst>
          </p:nvPr>
        </p:nvGraphicFramePr>
        <p:xfrm>
          <a:off x="412481" y="1371950"/>
          <a:ext cx="4130711" cy="467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2481" y="883278"/>
            <a:ext cx="4021447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Кто или что, на Ваш взгляд, прежде всего,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поможет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найти новую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работу? </a:t>
            </a:r>
          </a:p>
          <a:p>
            <a:pPr lvl="0" defTabSz="914400">
              <a:lnSpc>
                <a:spcPct val="80000"/>
              </a:lnSpc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 3-х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 поддержки при поиске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новой работы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433928" y="3111465"/>
            <a:ext cx="409692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 поисках работы представители группы склонны рассчитывать, прежде всего на свой опыт работы (72%) и личные качества (61%). Можно предположить, что рынок труда большинство представителей группы видят достаточно конкурентным и в целом свободным от системы трудоустройства «по звонку».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Тем не менее, значительная часть надеются, что трудоустроиться им помогут удача (49%) и личные знакомства (45%). Следует отметить, что знакомства могут подразумевать совместный опыт и взаимное доверие.</a:t>
            </a:r>
          </a:p>
        </p:txBody>
      </p:sp>
    </p:spTree>
    <p:extLst>
      <p:ext uri="{BB962C8B-B14F-4D97-AF65-F5344CB8AC3E}">
        <p14:creationId xmlns:p14="http://schemas.microsoft.com/office/powerpoint/2010/main" val="33301310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Источники для поиска работы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990103228"/>
              </p:ext>
            </p:extLst>
          </p:nvPr>
        </p:nvGraphicFramePr>
        <p:xfrm>
          <a:off x="621036" y="1504471"/>
          <a:ext cx="3971603" cy="382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выберите три основных источника откуда Вы берете информацию о Ваших возможностях трудоустройства?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79950" y="2556075"/>
            <a:ext cx="44803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Основными источниками информации о вакансиях для группы выступают профильные сайты-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агрегаторы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 (74%) и личные знакомства (53%).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Женщины чаще чем мужчины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ищут работу на сайтах-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агрегаторах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(82% против 69%) и в социальных сетях (34% против 20%). Мужчины немного чаще ищут среди друзей (58% и 46% соответственно)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Более молодые (18-27 лет) немного чаще ориентируются на помощь преподавателей (9% против 3%)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0998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Готовность начать свое дело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613865674"/>
              </p:ext>
            </p:extLst>
          </p:nvPr>
        </p:nvGraphicFramePr>
        <p:xfrm>
          <a:off x="621036" y="1454456"/>
          <a:ext cx="3971603" cy="218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39643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относитесь к возможности в будущем открыть свое дело, заняться предпринимательством в перспективе?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89569" y="3979522"/>
            <a:ext cx="774584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Уровень интереса к открытию собственного бизнеса достаточно высок: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26% либо уже имеют свое дело, либо имеют серьезные планы по его созданию. Доля имеющих свое дело выше среди более старшей части группы – 10% среди людей в возрасте 28-35 лет, против 5% среди людей в возрасте 18-27 лет. Также обращает на себя внимание более высока доля не желающих иметь бизнес среди женщин (26% против 13% среди мужчин).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Работа 10% группы так или иначе связана с их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родителями. Большая часть (9%) продолжили трудовую династию и работают в сфере, где работали их родители; 1% работают или планируют работать в бизнесе своих родителей.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130284" y="905075"/>
            <a:ext cx="3995788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некоторых семьях дети продолжают дело своих родителей. А как у Вас?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любое число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39231163"/>
              </p:ext>
            </p:extLst>
          </p:nvPr>
        </p:nvGraphicFramePr>
        <p:xfrm>
          <a:off x="5355687" y="1378104"/>
          <a:ext cx="3951474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130284" y="1489070"/>
            <a:ext cx="4775716" cy="123889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147348" y="1754593"/>
            <a:ext cx="978723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01957F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10%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Трудоустройство связано с родителями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465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3" y="2349500"/>
            <a:ext cx="3947479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4.4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>Онлайн-форум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163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5C3A-4CB2-3340-A2AD-27E301EF7997}" type="slidenum">
              <a:rPr lang="ru-RU" smtClean="0"/>
              <a:pPr/>
              <a:t>114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8565" y="1629883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krobat Light" panose="00000500000000000000" charset="-52"/>
              </a:rPr>
              <a:t>Восприятие учебы</a:t>
            </a:r>
            <a:r>
              <a:rPr lang="en-US" sz="1200" dirty="0" smtClean="0">
                <a:latin typeface="Akrobat Light" panose="00000500000000000000" charset="-52"/>
              </a:rPr>
              <a:t>:</a:t>
            </a:r>
          </a:p>
          <a:p>
            <a:r>
              <a:rPr lang="ru-RU" sz="1200" dirty="0" smtClean="0">
                <a:solidFill>
                  <a:srgbClr val="01957F"/>
                </a:solidFill>
                <a:latin typeface="Akrobat Black" panose="00000A00000000000000" charset="-52"/>
              </a:rPr>
              <a:t>Общее</a:t>
            </a:r>
            <a:r>
              <a:rPr lang="en-US" sz="1200" dirty="0" smtClean="0">
                <a:solidFill>
                  <a:srgbClr val="01957F"/>
                </a:solidFill>
                <a:latin typeface="Akrobat Black" panose="00000A00000000000000" charset="-52"/>
              </a:rPr>
              <a:t>:</a:t>
            </a:r>
            <a:endParaRPr lang="ru-RU" sz="1200" dirty="0" smtClean="0">
              <a:solidFill>
                <a:srgbClr val="01957F"/>
              </a:solidFill>
              <a:latin typeface="Akrobat Black" panose="00000A0000000000000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Получение диплома – как основная ценность образования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Хорошие преподаватели, которые воспринимаются как авторитеты</a:t>
            </a:r>
          </a:p>
          <a:p>
            <a:r>
              <a:rPr lang="ru-RU" sz="1200" b="1" dirty="0" smtClean="0">
                <a:solidFill>
                  <a:srgbClr val="01957F"/>
                </a:solidFill>
                <a:latin typeface="Akrobat Black" panose="00000A00000000000000" charset="-52"/>
              </a:rPr>
              <a:t>Содержание</a:t>
            </a:r>
            <a:r>
              <a:rPr lang="en-US" sz="1200" b="1" dirty="0" smtClean="0">
                <a:solidFill>
                  <a:srgbClr val="01957F"/>
                </a:solidFill>
                <a:latin typeface="Akrobat Black" panose="00000A00000000000000" charset="-52"/>
              </a:rPr>
              <a:t>:</a:t>
            </a:r>
            <a:endParaRPr lang="ru-RU" sz="1200" b="1" dirty="0" smtClean="0">
              <a:solidFill>
                <a:srgbClr val="01957F"/>
              </a:solidFill>
              <a:latin typeface="Akrobat Black" panose="00000A00000000000000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Получения опыта выстраивания коммуникации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Получение навыков «лидерства» через различные активности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Субъективное восприятие достижения цели</a:t>
            </a:r>
            <a:r>
              <a:rPr lang="en-US" sz="1200" dirty="0" smtClean="0">
                <a:latin typeface="Akrobat Light" panose="00000500000000000000" charset="-52"/>
              </a:rPr>
              <a:t>: </a:t>
            </a:r>
            <a:r>
              <a:rPr lang="ru-RU" sz="1200" dirty="0" smtClean="0">
                <a:latin typeface="Akrobat Light" panose="00000500000000000000" charset="-52"/>
              </a:rPr>
              <a:t>«готовность терпеть» и преодолевать трудности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Знания и опыт в проектной деятельности</a:t>
            </a:r>
            <a:endParaRPr lang="en-US" sz="1200" dirty="0" smtClean="0">
              <a:latin typeface="Akrobat Light" panose="00000500000000000000" charset="-52"/>
            </a:endParaRPr>
          </a:p>
          <a:p>
            <a:endParaRPr lang="ru-RU" sz="1200" dirty="0">
              <a:latin typeface="Akrobat Light" panose="0000050000000000000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884" y="4231730"/>
            <a:ext cx="3639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  <a:latin typeface="Akrobat Black" panose="00000A00000000000000" charset="-52"/>
              </a:rPr>
              <a:t>Чем не довольны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«Негибкость образования» – знания общего характера, которые не способствуют адаптации к сложным ситуациям и креативу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krobat Light" panose="00000500000000000000" charset="-52"/>
              </a:rPr>
              <a:t>Слабая практикоориентированность образования (чаще упоминалось в контексте высшего образования)</a:t>
            </a:r>
          </a:p>
          <a:p>
            <a:endParaRPr lang="ru-RU" sz="1200" dirty="0">
              <a:latin typeface="Akrobat Light" panose="00000500000000000000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61919" y="2850417"/>
            <a:ext cx="350558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«С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одной стороны это хорошо, испытанная годами теория которая помогает выпускать специалистов, с другой стороны талантливым или просто быстро обучающихся людей это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тормози»</a:t>
            </a:r>
          </a:p>
          <a:p>
            <a:pPr>
              <a:spcAft>
                <a:spcPts val="600"/>
              </a:spcAft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«Обучение в университете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так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или иначе дает прирост в жизни и уровне развития, развивает социальные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навыки»</a:t>
            </a:r>
          </a:p>
          <a:p>
            <a:pPr>
              <a:spcAft>
                <a:spcPts val="600"/>
              </a:spcAft>
            </a:pP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«Обучение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было интересное, преподаватели были все хорошие специалисты своего дела.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Оно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мне дало, терпение и стремление к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цели»</a:t>
            </a:r>
            <a:endParaRPr lang="ru-RU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8565" y="67091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66977" y="133144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74927" y="667744"/>
            <a:ext cx="8207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Опрошенные выпускники в целом довольны своим образованием, в первую очередь в сфере выбора профессии, меньшая часть из них хотела бы выбрать при поступлении другую сферу. Однако, часто фиксируется не соответствие получаемых знаний и навыков запросам работодателей и «реального положения дел в их профессии».</a:t>
            </a:r>
          </a:p>
        </p:txBody>
      </p:sp>
      <p:sp>
        <p:nvSpPr>
          <p:cNvPr id="2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75780" y="173292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Восприятием полученного образование (ВУЗы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и СПО)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951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299" y="4516451"/>
            <a:ext cx="4327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«Нулевой эффект» компетенций и знаний, основной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плюс – диплом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Выражено восприятие среди выпускников ВУЗов, где основная польза от образовании диплом как «корочка дающая путь в жизнь»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87415" y="4832863"/>
            <a:ext cx="273985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 принципе никакие знания мне не пригодились»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87415" y="2419520"/>
            <a:ext cx="434964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довольна своим учебным заведением, обучение дало мне в руки профессию, которой я зарабатываю на жизнь. Все мои знания мне пригодились в работе, а также в воспитании ребенка»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87415" y="1688348"/>
            <a:ext cx="4716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«Для себя я выделяю навыки полученные с таких дисциплин, как: технология общественного питания, молекулярная кухня, проектирование предприятий общественного питания, основы рационального питания. До сих пор все это я применяю в своей жизни»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7415" y="3567387"/>
            <a:ext cx="358343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«Обучение в университете привело к тому, что мною был повышен общий уровень знаний и компетенций, вне зависимости будут они применены в будущем или нет»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299" y="1609985"/>
            <a:ext cx="43275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Получили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п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олезные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компетенции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и знания, пригождающиеся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в работе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charset="-52"/>
                <a:ea typeface="+mn-ea"/>
                <a:cs typeface="+mn-cs"/>
              </a:rPr>
              <a:t>Чаще об этом говорили выпускники СПО по техническим специальностям, а также выпускники медицинских ВУЗов.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charset="-52"/>
                <a:ea typeface="+mn-ea"/>
                <a:cs typeface="+mn-cs"/>
              </a:rPr>
              <a:t>Основной акцент – на уникальных знания и навыках, которые получили в учебном заведении (без которых невозможно работать).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charset="-52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300" y="3049175"/>
            <a:ext cx="4327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</a:rPr>
              <a:t>Получили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</a:rPr>
              <a:t>знания общего характера, есть необходимость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</a:rPr>
              <a:t>дообучаться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</a:rPr>
              <a:t> на работе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Black" panose="00000A00000000000000" charset="-52"/>
              </a:rPr>
              <a:t>: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Black" panose="00000A00000000000000" charset="-52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Основной фокус восприятия – учеба это про полезный опыт для жизни и «общее развитие».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Акцент делается на коммуникативных и проектных знаниях, «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хард-скиллы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» воспринимаются как «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непрокаченные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».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40776" y="3279224"/>
            <a:ext cx="241284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«Знания пригодятся в повседневной жизни»</a:t>
            </a:r>
          </a:p>
        </p:txBody>
      </p:sp>
      <p:sp>
        <p:nvSpPr>
          <p:cNvPr id="17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46581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Результативность образования </a:t>
            </a:r>
            <a:r>
              <a:rPr lang="ru-RU" sz="2400" kern="0" dirty="0" smtClean="0">
                <a:solidFill>
                  <a:srgbClr val="01957F"/>
                </a:solidFill>
              </a:rPr>
              <a:t>(ВУЗы </a:t>
            </a:r>
            <a:r>
              <a:rPr lang="ru-RU" sz="2400" kern="0" dirty="0">
                <a:solidFill>
                  <a:srgbClr val="01957F"/>
                </a:solidFill>
              </a:rPr>
              <a:t>и СПО</a:t>
            </a:r>
            <a:r>
              <a:rPr lang="ru-RU" sz="2400" kern="0" dirty="0" smtClean="0">
                <a:solidFill>
                  <a:srgbClr val="01957F"/>
                </a:solidFill>
              </a:rPr>
              <a:t>)</a:t>
            </a:r>
            <a:endParaRPr lang="ru-RU" sz="2400" kern="0" dirty="0">
              <a:solidFill>
                <a:srgbClr val="01957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946438"/>
            <a:ext cx="865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 целом участники форума довольно критично оценивали «полезность» получаемых компетенций и знаний во время обучения (хуже оценки у выпускников ВУЗа). Основной плюс высшего образования (в представлениях опрошенных) – значимость диплома и получения «общих знаний».</a:t>
            </a:r>
          </a:p>
        </p:txBody>
      </p:sp>
    </p:spTree>
    <p:extLst>
      <p:ext uri="{BB962C8B-B14F-4D97-AF65-F5344CB8AC3E}">
        <p14:creationId xmlns:p14="http://schemas.microsoft.com/office/powerpoint/2010/main" val="5075174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0326" y="1902414"/>
            <a:ext cx="4327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Карьерные перспективы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«на хорошей работе должна быть перспектива роста  и как работник должен быть работать в режиме многозадачности»</a:t>
            </a:r>
            <a:endParaRPr lang="en-US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8242" y="2587959"/>
            <a:ext cx="47488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Соблюдение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life-balance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(баланс труда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и отдыха)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«Чтобы работа приносила радость, обеспечивала свободным временем и была возможность обеспечить свои мечты и потребности»</a:t>
            </a:r>
          </a:p>
        </p:txBody>
      </p:sp>
      <p:sp>
        <p:nvSpPr>
          <p:cNvPr id="17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46581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Идеальная работа – общий образ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946438"/>
            <a:ext cx="844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При описании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идеальной работы – чаще всего упоминают карьерные перспективы и комфортные условия труда. Упоминание материального аспекта – значительно реже, вероятно, это воспринимается как базовое требование к работе («не идеализируется этот аспект»)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068630"/>
            <a:ext cx="2301838" cy="1381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11" y="3607418"/>
            <a:ext cx="1878853" cy="12617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6" y="4960636"/>
            <a:ext cx="2114626" cy="11894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5" y="3576864"/>
            <a:ext cx="1509950" cy="12922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2958" y="1667180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Визуальный образ*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0622" y="5923909"/>
            <a:ext cx="557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krobat Light" panose="00000500000000000000" charset="-52"/>
              </a:rPr>
              <a:t>* Картинки были прикреплены участниками на форума для демонстрации идеальной работы</a:t>
            </a:r>
            <a:endParaRPr lang="ru-RU" sz="1200" dirty="0">
              <a:latin typeface="Akrobat Light" panose="0000050000000000000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8242" y="3240007"/>
            <a:ext cx="515225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Описание через свой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текущий функционал – его идеализирование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«Знания о том, как помочь людям в вопросах питания»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«на них изображено то, как социальный работник ( психолог) помогает разобраться в своих проблемах и распутывает комок проблем клиента</a:t>
            </a:r>
          </a:p>
          <a:p>
            <a:pPr lvl="0"/>
            <a:endParaRPr lang="ru-RU" sz="1200" i="1" dirty="0">
              <a:solidFill>
                <a:prstClr val="black"/>
              </a:solidFill>
              <a:latin typeface="Akrobat Light" panose="00000500000000000000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0326" y="4076721"/>
            <a:ext cx="40789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Организованное и комфортное рабочее место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«Мне нравится порядок организованности рабочего места, большое светлое помещение с окнами большими»</a:t>
            </a:r>
          </a:p>
          <a:p>
            <a:pPr lvl="0"/>
            <a:endParaRPr lang="ru-RU" sz="1200" i="1" dirty="0">
              <a:solidFill>
                <a:prstClr val="black"/>
              </a:solidFill>
              <a:latin typeface="Akrobat Light" panose="0000050000000000000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0326" y="4786324"/>
            <a:ext cx="4327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Материальные аспекты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«достойные и социально значимые профессии должны поучать достойную </a:t>
            </a:r>
            <a:r>
              <a:rPr lang="ru-RU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зп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а также меры поддержки: </a:t>
            </a:r>
            <a:r>
              <a:rPr lang="ru-RU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найм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жилья, повышение окладов, льготное кредитование»</a:t>
            </a:r>
            <a:endParaRPr lang="en-US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21" y="5048339"/>
            <a:ext cx="1770926" cy="10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227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0622" y="1811682"/>
            <a:ext cx="511815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Многозадачность</a:t>
            </a:r>
            <a:r>
              <a:rPr lang="ru-RU" sz="1400" dirty="0" smtClean="0">
                <a:solidFill>
                  <a:prstClr val="black"/>
                </a:solidFill>
                <a:latin typeface="Akrobat Black" panose="00000A00000000000000" charset="-52"/>
              </a:rPr>
              <a:t>, бюрократизация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«Происходит сокращение и обязанности переходят на других, конечно человек справляется, но человек перегорает, что физически, что морально и не стремится уже к совершенствованию»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«очень много бюрократии и очень мало времени на приеме с пациентом «</a:t>
            </a:r>
            <a:endParaRPr lang="en-US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0622" y="2662513"/>
            <a:ext cx="474884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Неприятный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коллектив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«Отталкивает токсичный коллектив»</a:t>
            </a:r>
          </a:p>
        </p:txBody>
      </p:sp>
      <p:sp>
        <p:nvSpPr>
          <p:cNvPr id="17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46581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Нежелательная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работа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946438"/>
            <a:ext cx="844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 целом участники эмоционально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описывали негативные аспекты «плохой работы». В основном они связаны с содержанием и условием труда, примечательно, что также меньшая часть упомянуло материальный аспект.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958" y="1667180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Визуальный образ*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0622" y="5923909"/>
            <a:ext cx="557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charset="-52"/>
                <a:ea typeface="+mn-ea"/>
                <a:cs typeface="+mn-cs"/>
              </a:rPr>
              <a:t>* Картинки были прикреплены участниками на форума для демонстрации идеальной работы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Light" panose="00000500000000000000" charset="-52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0622" y="3214946"/>
            <a:ext cx="54139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Стеклянный потолок – невозможность подняться по карьере, кумовство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«…как бы ты не стремился каких высот в знании, как бы не совершенствовался всегда найдется знакомый начальника или родственник которому дадут подняться на карьерную лестницу  быстрее»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95349" y="3986482"/>
            <a:ext cx="504845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Плохие условия труда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(негибкий график, переработки)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«Тёмное и страшное помещение. Условия работы очень плохие. По 10-12 часов работы» «Неудобно работать, мало места, все захламлено, кругом бардак, теснота. Это ужасные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условия»</a:t>
            </a:r>
            <a:endParaRPr lang="ru-RU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Light" panose="00000500000000000000" charset="-52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0326" y="4786324"/>
            <a:ext cx="4327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Плохой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работодатель, начальник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«Работодатель, который не дает четких инструкций к действию, эмоционально нестабильный, плохо относящийся к молодым сотрудникам, предвзятый»</a:t>
            </a:r>
            <a:endParaRPr lang="en-US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0" y="2153444"/>
            <a:ext cx="1667435" cy="111162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04" y="2358344"/>
            <a:ext cx="1352399" cy="101429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2" y="3540656"/>
            <a:ext cx="1906009" cy="107213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04" y="3513345"/>
            <a:ext cx="1879142" cy="112675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" y="4786324"/>
            <a:ext cx="2047459" cy="102695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06" y="4780798"/>
            <a:ext cx="1934010" cy="9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22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>
            <a:off x="0" y="1472333"/>
            <a:ext cx="4912659" cy="1165411"/>
          </a:xfrm>
          <a:prstGeom prst="cloudCallout">
            <a:avLst>
              <a:gd name="adj1" fmla="val -36524"/>
              <a:gd name="adj2" fmla="val 48654"/>
            </a:avLst>
          </a:prstGeom>
          <a:solidFill>
            <a:schemeClr val="bg2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-облако 21"/>
          <p:cNvSpPr/>
          <p:nvPr/>
        </p:nvSpPr>
        <p:spPr>
          <a:xfrm>
            <a:off x="203005" y="2908592"/>
            <a:ext cx="4912659" cy="1165411"/>
          </a:xfrm>
          <a:prstGeom prst="cloudCallout">
            <a:avLst>
              <a:gd name="adj1" fmla="val -36524"/>
              <a:gd name="adj2" fmla="val 48654"/>
            </a:avLst>
          </a:prstGeom>
          <a:solidFill>
            <a:schemeClr val="bg2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носка-облако 20"/>
          <p:cNvSpPr/>
          <p:nvPr/>
        </p:nvSpPr>
        <p:spPr>
          <a:xfrm>
            <a:off x="4676949" y="1899110"/>
            <a:ext cx="4912659" cy="1165411"/>
          </a:xfrm>
          <a:prstGeom prst="cloudCallout">
            <a:avLst>
              <a:gd name="adj1" fmla="val -36524"/>
              <a:gd name="adj2" fmla="val 48654"/>
            </a:avLst>
          </a:prstGeom>
          <a:solidFill>
            <a:schemeClr val="bg2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-облако 23"/>
          <p:cNvSpPr/>
          <p:nvPr/>
        </p:nvSpPr>
        <p:spPr>
          <a:xfrm>
            <a:off x="6104383" y="3144604"/>
            <a:ext cx="2878252" cy="927450"/>
          </a:xfrm>
          <a:prstGeom prst="cloudCallout">
            <a:avLst>
              <a:gd name="adj1" fmla="val -36524"/>
              <a:gd name="adj2" fmla="val 48654"/>
            </a:avLst>
          </a:prstGeom>
          <a:solidFill>
            <a:schemeClr val="bg2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-облако 22"/>
          <p:cNvSpPr/>
          <p:nvPr/>
        </p:nvSpPr>
        <p:spPr>
          <a:xfrm>
            <a:off x="951246" y="4226651"/>
            <a:ext cx="7620000" cy="1713668"/>
          </a:xfrm>
          <a:prstGeom prst="cloudCallout">
            <a:avLst>
              <a:gd name="adj1" fmla="val -36524"/>
              <a:gd name="adj2" fmla="val 48654"/>
            </a:avLst>
          </a:prstGeom>
          <a:solidFill>
            <a:schemeClr val="bg2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8565" y="67091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66977" y="133144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23339" y="554788"/>
            <a:ext cx="8207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 целом у опрошенных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существует вполне определенный образ «работодателя мечты». В основном он описывается через две главные черты. Первая – это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Black" panose="00000A00000000000000" charset="-52"/>
              </a:rPr>
              <a:t>удобное, комфортное место работы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, которое отличается от привычного образа работы в типичных российских городах (и больше похож на образ из американских фильмом – больших корпораций»).Вторая черта – это возможности на рабочем месте для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Black" panose="00000A00000000000000" charset="-52"/>
              </a:rPr>
              <a:t>интересной проектной работы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и возможности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Black" panose="00000A00000000000000" charset="-52"/>
              </a:rPr>
              <a:t>для обучения и саморазвития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75780" y="173292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Компания мечты –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нарративный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образ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8565" y="1650819"/>
            <a:ext cx="3439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Akrobat Light" panose="00000500000000000000" charset="-52"/>
              </a:rPr>
              <a:t>«Думаю </a:t>
            </a:r>
            <a:r>
              <a:rPr lang="ru-RU" sz="1200" i="1" dirty="0">
                <a:latin typeface="Akrobat Light" panose="00000500000000000000" charset="-52"/>
              </a:rPr>
              <a:t>такая компания может быть в Москве, </a:t>
            </a:r>
            <a:r>
              <a:rPr lang="ru-RU" sz="1200" i="1" dirty="0">
                <a:latin typeface="Akrobat Black" panose="00000A00000000000000" charset="-52"/>
              </a:rPr>
              <a:t>большие офисы, новое оборудование, светлое помещение, комнаты отдыха,</a:t>
            </a:r>
            <a:r>
              <a:rPr lang="ru-RU" sz="1200" i="1" dirty="0">
                <a:latin typeface="Akrobat Light" panose="00000500000000000000" charset="-52"/>
              </a:rPr>
              <a:t> кухня, удобно расположено рядом с домом с магазинами, детским </a:t>
            </a:r>
            <a:r>
              <a:rPr lang="ru-RU" sz="1200" i="1" dirty="0" smtClean="0">
                <a:latin typeface="Akrobat Light" panose="00000500000000000000" charset="-52"/>
              </a:rPr>
              <a:t>садом»</a:t>
            </a:r>
            <a:endParaRPr lang="ru-RU" sz="1200" i="1" dirty="0">
              <a:latin typeface="Akrobat Light" panose="0000050000000000000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69983" y="3266019"/>
            <a:ext cx="2703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Akrobat Light" panose="00000500000000000000" charset="-52"/>
              </a:rPr>
              <a:t>«Компания </a:t>
            </a:r>
            <a:r>
              <a:rPr lang="ru-RU" sz="1200" i="1" dirty="0">
                <a:latin typeface="Akrobat Light" panose="00000500000000000000" charset="-52"/>
              </a:rPr>
              <a:t>предоставляла </a:t>
            </a:r>
            <a:r>
              <a:rPr lang="ru-RU" sz="1200" i="1" dirty="0">
                <a:latin typeface="Akrobat Black" panose="00000A00000000000000" charset="-52"/>
              </a:rPr>
              <a:t>обучение сотрудникам </a:t>
            </a:r>
            <a:r>
              <a:rPr lang="ru-RU" sz="1200" i="1" dirty="0">
                <a:latin typeface="Akrobat Light" panose="00000500000000000000" charset="-52"/>
              </a:rPr>
              <a:t>и курсы повышения </a:t>
            </a:r>
            <a:r>
              <a:rPr lang="ru-RU" sz="1200" i="1" dirty="0" smtClean="0">
                <a:latin typeface="Akrobat Light" panose="00000500000000000000" charset="-52"/>
              </a:rPr>
              <a:t>квалификации»</a:t>
            </a:r>
            <a:endParaRPr lang="ru-RU" sz="1200" i="1" dirty="0">
              <a:latin typeface="Akrobat Light" panose="0000050000000000000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5083" y="3064521"/>
            <a:ext cx="3766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Akrobat Light" panose="00000500000000000000" charset="-52"/>
              </a:rPr>
              <a:t> </a:t>
            </a:r>
            <a:r>
              <a:rPr lang="ru-RU" sz="1200" i="1" dirty="0" smtClean="0">
                <a:latin typeface="Akrobat Light" panose="00000500000000000000" charset="-52"/>
              </a:rPr>
              <a:t>«…она </a:t>
            </a:r>
            <a:r>
              <a:rPr lang="ru-RU" sz="1200" i="1" dirty="0">
                <a:latin typeface="Akrobat Light" panose="00000500000000000000" charset="-52"/>
              </a:rPr>
              <a:t>средняя по численности работников, что </a:t>
            </a:r>
            <a:r>
              <a:rPr lang="ru-RU" sz="1200" i="1" dirty="0">
                <a:latin typeface="Akrobat Black" panose="00000A00000000000000" charset="-52"/>
              </a:rPr>
              <a:t>то среднее между Америкой и Кореей</a:t>
            </a:r>
            <a:r>
              <a:rPr lang="ru-RU" sz="1200" i="1" dirty="0">
                <a:latin typeface="Akrobat Light" panose="00000500000000000000" charset="-52"/>
              </a:rPr>
              <a:t>, офис находится рядом с домом , высокое стеклянное здание, </a:t>
            </a:r>
            <a:r>
              <a:rPr lang="ru-RU" sz="1200" i="1" dirty="0">
                <a:latin typeface="Akrobat Black" panose="00000A00000000000000" charset="-52"/>
              </a:rPr>
              <a:t>наверное </a:t>
            </a:r>
            <a:r>
              <a:rPr lang="ru-RU" sz="1200" i="1" dirty="0" err="1" smtClean="0">
                <a:latin typeface="Akrobat Black" panose="00000A00000000000000" charset="-52"/>
              </a:rPr>
              <a:t>гугл</a:t>
            </a:r>
            <a:r>
              <a:rPr lang="ru-RU" sz="1200" i="1" dirty="0" smtClean="0">
                <a:latin typeface="Akrobat Light" panose="00000500000000000000" charset="-52"/>
              </a:rPr>
              <a:t>»</a:t>
            </a:r>
            <a:endParaRPr lang="ru-RU" sz="1200" i="1" dirty="0">
              <a:latin typeface="Akrobat Light" panose="0000050000000000000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7415" y="2078927"/>
            <a:ext cx="3908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latin typeface="Akrobat Light" panose="00000500000000000000" charset="-52"/>
              </a:rPr>
              <a:t>«С </a:t>
            </a:r>
            <a:r>
              <a:rPr lang="ru-RU" sz="1200" i="1" dirty="0" smtClean="0">
                <a:latin typeface="Akrobat Black" panose="00000A00000000000000" charset="-52"/>
              </a:rPr>
              <a:t>прекрасным рабочим местом и видом</a:t>
            </a:r>
            <a:r>
              <a:rPr lang="ru-RU" sz="1200" i="1" dirty="0" smtClean="0">
                <a:latin typeface="Akrobat Light" panose="00000500000000000000" charset="-52"/>
              </a:rPr>
              <a:t>, который расширяет создание и дает ему возможность творить. Прекрасный коллектив, возможность отдыха и совместного времяпровождения с ним»</a:t>
            </a:r>
            <a:endParaRPr lang="ru-RU" sz="1200" i="1" dirty="0">
              <a:latin typeface="Akrobat Light" panose="0000050000000000000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5722" y="4458615"/>
            <a:ext cx="5602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latin typeface="Akrobat Light" panose="00000500000000000000" charset="-52"/>
              </a:rPr>
              <a:t>«Привлекает тем, что </a:t>
            </a:r>
            <a:r>
              <a:rPr lang="ru-RU" sz="1200" i="1" dirty="0">
                <a:latin typeface="Akrobat Light" panose="00000500000000000000" charset="-52"/>
              </a:rPr>
              <a:t>по мимо рабочего процесса можно ещё и </a:t>
            </a:r>
            <a:r>
              <a:rPr lang="ru-RU" sz="1200" i="1" dirty="0">
                <a:latin typeface="Akrobat Black" panose="00000A00000000000000" charset="-52"/>
              </a:rPr>
              <a:t>развивать свои </a:t>
            </a:r>
            <a:r>
              <a:rPr lang="ru-RU" sz="1200" i="1" dirty="0" smtClean="0">
                <a:latin typeface="Akrobat Black" panose="00000A00000000000000" charset="-52"/>
              </a:rPr>
              <a:t>проекты</a:t>
            </a:r>
            <a:endParaRPr lang="ru-RU" sz="1200" i="1" dirty="0">
              <a:latin typeface="Akrobat Black" panose="00000A00000000000000" charset="-52"/>
            </a:endParaRPr>
          </a:p>
          <a:p>
            <a:r>
              <a:rPr lang="ru-RU" sz="1200" i="1" dirty="0">
                <a:latin typeface="Akrobat Light" panose="00000500000000000000" charset="-52"/>
              </a:rPr>
              <a:t>Заниматься чем-то новым и интересным и предлагать новое. </a:t>
            </a:r>
            <a:r>
              <a:rPr lang="ru-RU" sz="1200" i="1" dirty="0" smtClean="0">
                <a:latin typeface="Akrobat Light" panose="00000500000000000000" charset="-52"/>
              </a:rPr>
              <a:t>В </a:t>
            </a:r>
            <a:r>
              <a:rPr lang="ru-RU" sz="1200" i="1" dirty="0">
                <a:latin typeface="Akrobat Light" panose="00000500000000000000" charset="-52"/>
              </a:rPr>
              <a:t>этой компании будет мастер у 2-4 новеньких сотрудников. </a:t>
            </a:r>
            <a:r>
              <a:rPr lang="ru-RU" sz="1200" i="1" dirty="0" smtClean="0">
                <a:latin typeface="Akrobat Light" panose="00000500000000000000" charset="-52"/>
              </a:rPr>
              <a:t>Можно </a:t>
            </a:r>
            <a:r>
              <a:rPr lang="ru-RU" sz="1200" i="1" dirty="0">
                <a:latin typeface="Akrobat Light" panose="00000500000000000000" charset="-52"/>
              </a:rPr>
              <a:t>и </a:t>
            </a:r>
            <a:r>
              <a:rPr lang="ru-RU" sz="1200" i="1" dirty="0" smtClean="0">
                <a:latin typeface="Akrobat Light" panose="00000500000000000000" charset="-52"/>
              </a:rPr>
              <a:t>учиться, </a:t>
            </a:r>
            <a:r>
              <a:rPr lang="ru-RU" sz="1200" i="1" dirty="0">
                <a:latin typeface="Akrobat Light" panose="00000500000000000000" charset="-52"/>
              </a:rPr>
              <a:t>и предлагать новое направление в </a:t>
            </a:r>
            <a:r>
              <a:rPr lang="ru-RU" sz="1200" i="1" dirty="0" smtClean="0">
                <a:latin typeface="Akrobat Light" panose="00000500000000000000" charset="-52"/>
              </a:rPr>
              <a:t>чем-то</a:t>
            </a:r>
            <a:r>
              <a:rPr lang="ru-RU" sz="1200" i="1" dirty="0">
                <a:latin typeface="Akrobat Light" panose="00000500000000000000" charset="-52"/>
              </a:rPr>
              <a:t>. </a:t>
            </a:r>
          </a:p>
          <a:p>
            <a:r>
              <a:rPr lang="ru-RU" sz="1200" i="1" dirty="0">
                <a:latin typeface="Akrobat Light" panose="00000500000000000000" charset="-52"/>
              </a:rPr>
              <a:t>Раз в год должен быть </a:t>
            </a:r>
            <a:r>
              <a:rPr lang="ru-RU" sz="1200" i="1" dirty="0">
                <a:latin typeface="Akrobat Black" panose="00000A00000000000000" charset="-52"/>
              </a:rPr>
              <a:t>выезд сотрудников в новые места </a:t>
            </a:r>
            <a:r>
              <a:rPr lang="ru-RU" sz="1200" i="1" dirty="0">
                <a:latin typeface="Akrobat Light" panose="00000500000000000000" charset="-52"/>
              </a:rPr>
              <a:t>для вдохновения и за новыми </a:t>
            </a:r>
            <a:r>
              <a:rPr lang="ru-RU" sz="1200" i="1" dirty="0" smtClean="0">
                <a:latin typeface="Akrobat Light" panose="00000500000000000000" charset="-52"/>
              </a:rPr>
              <a:t>идеями»</a:t>
            </a:r>
            <a:endParaRPr lang="ru-RU" sz="1200" i="1" dirty="0">
              <a:latin typeface="Akrobat Light" panose="000005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495442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039650" y="2138753"/>
            <a:ext cx="4154942" cy="123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«График обычный с 9- 18:00, нагрузка средняя, лучше в офисе, не удаленно. Хочется живого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общения»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«…я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бы хотела работать 4/3 или 5/2, чтобы график был с часов 9-10 до 4-5, без разницы удалённо или нет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 Стабильный график, работы в офисе, при этом в офисе должно быть интересно, должно завлекать тебя в деятельность компании, должно быть во всех смыслах светло»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94706" y="1606965"/>
            <a:ext cx="353444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7BC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Удобный график в офисе - чаще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Большинством позитивно воспринимается график 5 /2, либо гибкие форматы 3/2 или 4/2.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Нормированный рабочий график с определенными временными рамками (8 часовой рабочий день»).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Обязательное наличие не менее двух выходных, в идеале – возможность гибко брать выходные по необходимости.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Желаемые преимущества – выделенный обеденный перерыв и наличие парковки, столовой в офисе.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94706" y="3680234"/>
            <a:ext cx="353444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7BC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2.     Формат работы удаленно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077BC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 - реже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7BC"/>
              </a:solidFill>
              <a:effectLst/>
              <a:uLnTx/>
              <a:uFillTx/>
              <a:latin typeface="Akrobat Black" panose="00000A00000000000000" pitchFamily="50" charset="-52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Воспринимается некоторыми участниками как идеальный формат, но «сложно реализуемый» либо из-за специфики специальности, либо из-за сложившихся традиций работодателей (организовывать работу в офисе)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Основной плюс – возможность самому создавать удобный для себя формат работы, выбирать лучшее место (с возможностью путешествовать)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Компромиссный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вариант – возможность совмещения работы в офисе и удаленно.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039650" y="4218649"/>
            <a:ext cx="3844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«Мне нравится работать удаленно: из дома, кафе, путешествия.</a:t>
            </a:r>
          </a:p>
          <a:p>
            <a:pPr lvl="0">
              <a:spcBef>
                <a:spcPts val="300"/>
              </a:spcBef>
              <a:defRPr/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Моя работа не требует постоянного присутствия на работе и почему бы не совмещать работу с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чем-нибудь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приятным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дом»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«Дистанционно можно работать хоть в космосе, главное чтоб был доступ к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интернету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»</a:t>
            </a:r>
          </a:p>
        </p:txBody>
      </p:sp>
      <p:sp>
        <p:nvSpPr>
          <p:cNvPr id="8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106838" y="265573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Условия труда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на «идеальной работе»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946438"/>
            <a:ext cx="865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 целом для описания идеальных условий труда участники форума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чаще всего упоминают график работы, при этом большая часть участников так или иначе ориентируются на свой текущий график (работа в офисе – с гибким форматом).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16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Трудности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при выборе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907134799"/>
              </p:ext>
            </p:extLst>
          </p:nvPr>
        </p:nvGraphicFramePr>
        <p:xfrm>
          <a:off x="947190" y="1251371"/>
          <a:ext cx="4340225" cy="361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5503540" cy="40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какими сложностями Вы столкнулись при выборе своей будущей профессии?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любое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число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700460" y="2315344"/>
            <a:ext cx="446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Ключевые проблемы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для школьников при выборе  специальности –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непроясненность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собственных приоритетов (17%), а также проблемы с поиском вузов, соответствующих текущим интересам (19%).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6001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5C3A-4CB2-3340-A2AD-27E301EF7997}" type="slidenum">
              <a:rPr lang="ru-RU" smtClean="0"/>
              <a:pPr/>
              <a:t>120</a:t>
            </a:fld>
            <a:endParaRPr lang="ru-RU" dirty="0"/>
          </a:p>
        </p:txBody>
      </p:sp>
      <p:sp>
        <p:nvSpPr>
          <p:cNvPr id="3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106838" y="265573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Восприятие региона работы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на примере Дальнего Востока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92150" y="2170897"/>
            <a:ext cx="353444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Чем нравится?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Наличие рядом с городом красивой природы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– море, леса.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Развитость городской инфраструктуры</a:t>
            </a:r>
            <a:r>
              <a:rPr lang="en-US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: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социальных объектов, транспорт.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Видимое благоустройство («город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становится краше»), появление новых точек притяжения в городе.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Ощущение безопасности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из-за компактного размера города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67458" y="2162894"/>
            <a:ext cx="4311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Чем отталкивает?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Пробки в крупных региональных центрах (Владивосток, Хабаровск)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Недостаточно развитая развлекательная и рекреационная инфраструктура.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Недостаточно «</a:t>
            </a:r>
            <a:r>
              <a:rPr lang="ru-RU" sz="1200" noProof="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движухи</a:t>
            </a: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» и событий в городе (за исключением Владивостока).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Высокие</a:t>
            </a:r>
            <a:r>
              <a:rPr kumimoji="0" lang="ru-RU" sz="12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цены на жилье.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Сложные</a:t>
            </a: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климатические условия – холодно, много ветра.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017" y="4258902"/>
            <a:ext cx="38548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«…небольшой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уютный и компактный город. Есть вся необходимая инфраструктура. Всего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хватает»</a:t>
            </a:r>
          </a:p>
          <a:p>
            <a:pPr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«Развивающийся регион, строятся новые площадки для развлечений, появляются новые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места»</a:t>
            </a:r>
          </a:p>
          <a:p>
            <a:pPr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«Шикарная природа, очень богатый, природные ресурсы. Есть и леса, и горы и море красная рыба икра крабы рыба.  Все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хватает»</a:t>
            </a:r>
          </a:p>
          <a:p>
            <a:pPr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«Владивосток привлекает всем. Тут красиво, вся инфраструктура, есть чем заняться в свободное время. Город перспектив, что для меня, что для жены и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детей»</a:t>
            </a:r>
            <a:endParaRPr lang="ru-RU" sz="1100" i="1" dirty="0">
              <a:solidFill>
                <a:prstClr val="white">
                  <a:lumMod val="6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7415" y="4199654"/>
            <a:ext cx="33786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«…здесь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красивая природа и закаты , в принципе город развивается , но бесят бесконечные пробки и холод( хотелось бы больше мест для прогулок и времяпрепровождения, а также чтобы уменьшили цены на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квартиры»</a:t>
            </a:r>
          </a:p>
          <a:p>
            <a:pPr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«Не хватает базы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отдыха, такой чтобы летом можно было отдохнуть и зимой покататься на сноуборде. Хотелось бы побольше парков облагороженных, да и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чего=</a:t>
            </a:r>
            <a:r>
              <a:rPr lang="ru-RU" sz="1100" i="1" dirty="0" err="1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нибудь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эстетически приятного по типу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выставок»</a:t>
            </a:r>
            <a:endParaRPr lang="ru-RU" sz="1100" i="1" dirty="0">
              <a:solidFill>
                <a:prstClr val="white">
                  <a:lumMod val="6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14154"/>
            <a:ext cx="865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 участников после учебы решили остаться на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альнем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Востоке. Основная причина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– «привычность жизни» в текущих условиях, а также отсутствие явного негативного восприятия перспектив жизни. В целом общая стратегия – нормализация своего текущего положения и поиск позитива в регионе проживания, установки на переезд выражены слабо.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18160" y="1575600"/>
            <a:ext cx="4953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i="1" dirty="0" smtClean="0">
                <a:solidFill>
                  <a:schemeClr val="bg1">
                    <a:lumMod val="50000"/>
                  </a:schemeClr>
                </a:solidFill>
                <a:latin typeface="Akrobat Light" panose="00000500000000000000" charset="-52"/>
                <a:ea typeface="MS Mincho" panose="02020609040205080304" pitchFamily="49" charset="-128"/>
                <a:cs typeface="Times New Roman" panose="02020603050405020304" pitchFamily="18" charset="0"/>
              </a:rPr>
              <a:t>«…осталась </a:t>
            </a:r>
            <a:r>
              <a:rPr lang="ru-RU" sz="1050" i="1" dirty="0">
                <a:solidFill>
                  <a:schemeClr val="bg1">
                    <a:lumMod val="50000"/>
                  </a:schemeClr>
                </a:solidFill>
                <a:latin typeface="Akrobat Light" panose="00000500000000000000" charset="-52"/>
                <a:ea typeface="MS Mincho" panose="02020609040205080304" pitchFamily="49" charset="-128"/>
                <a:cs typeface="Times New Roman" panose="02020603050405020304" pitchFamily="18" charset="0"/>
              </a:rPr>
              <a:t>работать во Владивостоке , потому что здесь уже роднее и делать нечего там где я родилась, нет никаких перспектив </a:t>
            </a:r>
            <a:endParaRPr lang="ru-RU" sz="1050" i="1" dirty="0">
              <a:solidFill>
                <a:schemeClr val="bg1">
                  <a:lumMod val="50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8655" y="1590989"/>
            <a:ext cx="43202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 smtClean="0">
                <a:solidFill>
                  <a:schemeClr val="bg1">
                    <a:lumMod val="50000"/>
                  </a:schemeClr>
                </a:solidFill>
                <a:latin typeface="Akrobat Light" panose="00000500000000000000" charset="-52"/>
                <a:ea typeface="MS Mincho" panose="02020609040205080304" pitchFamily="49" charset="-128"/>
                <a:cs typeface="Times New Roman" panose="02020603050405020304" pitchFamily="18" charset="0"/>
              </a:rPr>
              <a:t>«Где училась там и начала работать, родной город тут все знакомо и привычно, много друзей, родственников, знакомых, со всеми хорошие отношения»</a:t>
            </a:r>
            <a:endParaRPr lang="ru-RU" sz="1050" i="1" dirty="0">
              <a:solidFill>
                <a:schemeClr val="bg1">
                  <a:lumMod val="50000"/>
                </a:schemeClr>
              </a:solidFill>
              <a:latin typeface="Akrobat Light" panose="00000500000000000000" charset="-52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621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106838" y="265573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Восприятие наставничества на </a:t>
            </a:r>
            <a:r>
              <a:rPr kumimoji="0" lang="ru-RU" sz="2400" b="1" i="0" u="none" strike="noStrike" kern="0" cap="none" spc="0" normalizeH="0" baseline="0" noProof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рабочих местах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22299" y="1685840"/>
            <a:ext cx="3534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Почему нужно?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Основная причина – помощь с освоением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обязанностей новым сотрудником, а также пояснение тонкостей работы.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Наставник для молодого специалиста (после ВУЗа) воспринимается как обязательное условие перспективного работодателя.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Необходимость индивидуального подхода (особенно на некоторых специальностях).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Помощь во вливании в коллектив, выстраивании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 коммуникации.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Помощь в преодолении страха ошибки.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31599" y="1685840"/>
            <a:ext cx="4311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Запросы к наставнику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Опытный специалист, который хорошо знаком со спецификой работы.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Умение грамотно объяснить – общая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коммуникативность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и «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дружелюбность»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(«человек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свойский, с которым приятно общаться и работать, без заскоков и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прочего»).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Ненавязчивый подход со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стороны наставника («если и контролирует, то незаметно, чтобы не было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дискомфорта»).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Стрессоустойчивость и терпимость – востребованные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качества наставника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(«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бъясняет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без негатива и в случае ошибки адекватно на нее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реагирует»)</a:t>
            </a:r>
            <a:endParaRPr lang="ru-RU" sz="1200" noProof="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Возраст</a:t>
            </a:r>
            <a:r>
              <a:rPr kumimoji="0" lang="ru-RU" sz="12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 пол преимущественно не важен.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4762" y="4457598"/>
            <a:ext cx="45433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«В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процессе работы, все более индивидуально и работа более индивидуальная, и помочь тебе может только действительно хороший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наставник»</a:t>
            </a:r>
            <a:endParaRPr kumimoji="0" lang="ru-RU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lvl="0"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«Это было бы, кстати, очень удобно и для молодого специалиста и для всего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коллектива, так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как молодой специалист не отвлекал бы всех с расспросами, а приставал бы только к одному человеку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-специально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для этого отведенного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«…наставник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всегда нужен, который подскажет, поможет, объяснить всю ситуацию в самой работе и в работе с коллективом, ведь жизненный опыт всегда пригодится от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наставника»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21919" y="664190"/>
            <a:ext cx="8653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 целом отношение к наставничеству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 на рабочем месте выражено позитивное. Основные требования к наставнику лежать в плоскости его опыта на данной специальности, а также связаны с личными качествами – коммуникабельности, терпимости и «дружелюбности».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Желаемый формат – возможность личного обращения, точно «не хождение по пятам». 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Однако,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не смотря на востребованность, такая практика мало распространена на рабочих местах.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Ее заменяет общение с коллегами.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8733" y="4486631"/>
            <a:ext cx="39944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«Да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, хотел бы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. Так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я быстрее включусь в работу и стану более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компетентным»</a:t>
            </a:r>
          </a:p>
          <a:p>
            <a:endParaRPr lang="ru-RU" sz="1100" i="1" dirty="0">
              <a:solidFill>
                <a:prstClr val="white">
                  <a:lumMod val="65000"/>
                </a:prstClr>
              </a:solidFill>
              <a:latin typeface="Akrobat Light" panose="00000500000000000000" pitchFamily="50" charset="-52"/>
            </a:endParaRPr>
          </a:p>
          <a:p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«…хотела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бы, очень хотелось бы человека , который хотя бы на первое время бы взял под своё крыло, объяснил что да как , чтобы в дальнейшем не совершать каких-то серьёзных ошибок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</a:t>
            </a:r>
            <a:endParaRPr lang="ru-RU" sz="1100" i="1" dirty="0">
              <a:solidFill>
                <a:prstClr val="white">
                  <a:lumMod val="65000"/>
                </a:prstClr>
              </a:solidFill>
              <a:latin typeface="Akrobat Ligh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067688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766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Отношение к профориентации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434068758"/>
              </p:ext>
            </p:extLst>
          </p:nvPr>
        </p:nvGraphicFramePr>
        <p:xfrm>
          <a:off x="947191" y="1358948"/>
          <a:ext cx="3938574" cy="1219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20197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Припомните, Вы проходили профориентацию или нет?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проходили, то в каком классе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84787" y="2652219"/>
            <a:ext cx="446338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 школьников (63%) проходили профориентацию. Ожидаемо, среди школьников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10-11 классов показатель выше (74% против 58% среди школьников 8-9 классов). Однако значительная часть среди учеников старших классов проходили профориентацию уже в старшей школе (30% из 74%). При этом, среди учеников средний школы к своему классу профориентацию прошли уже 58%. Возможно, интенсивность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профориентационных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занятий повысилась и теперь большая часть учеников проходят профориентацию до старшей школы.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Предпочтения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конкретных видов профориентации не сформированы. – нет явных лидеров среди предложенных форматов. Данные онлайн-форумов позволяют предположить, что школьники плохо представляют возможное содержание различных форм, а некоторые имеют отрицательный опыт профориентации как формальной и в целом бесполезной.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целом, более предпочтительно выглядят форматы, подразумевающие посещение школьниками работающих предприятий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93318897"/>
              </p:ext>
            </p:extLst>
          </p:nvPr>
        </p:nvGraphicFramePr>
        <p:xfrm>
          <a:off x="5613570" y="1358948"/>
          <a:ext cx="4340225" cy="4674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287415" y="905075"/>
            <a:ext cx="4560565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Лично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интересно пройти профориентацию или нет? Если интересно, какие три формата профориентации, наиболее подходящие Вам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 3х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8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Запрос на профессиональные занятия в школе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201977" cy="844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говорить о сегодняшнем дне, Вы хотите или не хотите, в школе, помимо общеобразовательных знаний, обучаться профессиональным знаниям и навыкам, таким, которые можно использовать в своей будущей профессии?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818439" y="2238757"/>
            <a:ext cx="349701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Более половины школьников (53%) декларируют интерес к получению помимо общеобразовательных профессиональных знаний. Более высокий уровень интереса декларируют старшеклассники (79%).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Важно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отметить, что дополнительно необходимо прояснение образа «профессиональных знаний и навыков», в которых заинтересованы школьники. Отвечая на вопрос, каждый респондент, скорее всего, представлял набор знаний и навыков по интересной именно ему специальности. Попытка предложить школьникам «профессиональные знания» общего профиля или связанные с предпочтениями администрации школы или потребностями работодателей региона. Без учета интересов самих школьников может быть воспринята негативно, а, главное, не будет способствовать решению проблем с более точной профориентацией молодежи.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20319"/>
              </p:ext>
            </p:extLst>
          </p:nvPr>
        </p:nvGraphicFramePr>
        <p:xfrm>
          <a:off x="807737" y="1631741"/>
          <a:ext cx="4824000" cy="18919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221177825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42377744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033038334"/>
                    </a:ext>
                  </a:extLst>
                </a:gridCol>
              </a:tblGrid>
              <a:tr h="217983"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Black" panose="00000A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pitchFamily="50" charset="-52"/>
                        </a:rPr>
                        <a:t>8-9 класс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Black" panose="00000A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Black" panose="00000A00000000000000" pitchFamily="50" charset="-52"/>
                        </a:rPr>
                        <a:t>10-11 класс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Black" panose="00000A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998178"/>
                  </a:ext>
                </a:extLst>
              </a:tr>
              <a:tr h="666000"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54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rgbClr val="00B050"/>
                          </a:solidFill>
                          <a:effectLst/>
                          <a:latin typeface="Akrobat Bold" panose="00000800000000000000" pitchFamily="50" charset="-52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Akrobat Bold" panose="000008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68617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29398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b"/>
                      <a:endParaRPr lang="ru-RU" sz="1000" u="none" strike="noStrike" kern="1200" dirty="0">
                        <a:solidFill>
                          <a:srgbClr val="C00000"/>
                        </a:solidFill>
                        <a:effectLst/>
                        <a:latin typeface="Akrobat Bold" panose="00000800000000000000" pitchFamily="5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C5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>
                          <a:solidFill>
                            <a:srgbClr val="C00000"/>
                          </a:solidFill>
                          <a:effectLst/>
                          <a:latin typeface="Akrobat Bold" panose="00000800000000000000" pitchFamily="50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C5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pitchFamily="50" charset="-52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pitchFamily="5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5C5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4036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474667" y="1477665"/>
            <a:ext cx="1332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%</a:t>
            </a:r>
            <a:r>
              <a:rPr kumimoji="0" lang="ru-RU" sz="1000" b="0" i="1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по столбцу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646070" y="1928644"/>
            <a:ext cx="911667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53%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Хотят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647942" y="2958968"/>
            <a:ext cx="911667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10%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хотят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009432797"/>
              </p:ext>
            </p:extLst>
          </p:nvPr>
        </p:nvGraphicFramePr>
        <p:xfrm>
          <a:off x="621035" y="1723886"/>
          <a:ext cx="3938574" cy="226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458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3" y="2349500"/>
            <a:ext cx="3947479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1.2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/>
              <a:t>Драйверы </a:t>
            </a:r>
            <a:r>
              <a:rPr lang="ru-RU" sz="2000" dirty="0"/>
              <a:t>для трудоустройства, барьеры для отказа от работы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3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3" y="2135238"/>
            <a:ext cx="5139315" cy="721748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488374"/>
            <a:ext cx="5139315" cy="627814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Опыт работы и мотивы поиска работы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55281525"/>
              </p:ext>
            </p:extLst>
          </p:nvPr>
        </p:nvGraphicFramePr>
        <p:xfrm>
          <a:off x="706760" y="1390156"/>
          <a:ext cx="3903340" cy="221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прошедший год у Вас была работа, за которую Вам платили или нет? Если была, уточните, в каком формате Вы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работали?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любое число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06760" y="3699647"/>
            <a:ext cx="49509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Опыт работы имеют 34% школьников. Ожидаемо, доля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имеющих опыт работы выше среди учеников 10-11 классов (44% против 29% среди учеников 8-9 класса).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Наиболее часто называемая причина поиска работы – интерес к самому занятию. Немного чаще её называли ученики 8-9 классов (39% против 25% среди учеников 10-11 класса).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Также, значимыми факторами работы для школьников выступили материальные факторы. Значимость заработка может отличаться – 18% считают заработок жизненно необходимым, 15% - полагают, что могли бы прожить и без него. Вероятно, школьники под жизненно необходимым заработком могут понимать доход, позволяющий им покупать что-то желанное, что не покупают им родители.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56335" y="1646470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Временная работа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56335" y="2297117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Постоянная работа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79019748"/>
              </p:ext>
            </p:extLst>
          </p:nvPr>
        </p:nvGraphicFramePr>
        <p:xfrm>
          <a:off x="6033985" y="1504471"/>
          <a:ext cx="3971603" cy="382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661919" y="905075"/>
            <a:ext cx="364083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отметьте три основных причины,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решили пойти работать?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имевших за последний год любую работу, кроме подработки на каникулах,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134)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05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5383" y="2285257"/>
            <a:ext cx="4024401" cy="800444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" y="1496691"/>
            <a:ext cx="4019018" cy="7885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Сложность поиска работы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600782988"/>
              </p:ext>
            </p:extLst>
          </p:nvPr>
        </p:nvGraphicFramePr>
        <p:xfrm>
          <a:off x="755191" y="1319396"/>
          <a:ext cx="3066613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было легко или сложно найти работу?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опрошенных, имевших за последний год любую работу, кроме подработки на каникулах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134)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260" y="3995210"/>
            <a:ext cx="426891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Для большей части тех, кто имел работу (47%) найти ее было трудно.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Среди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основных трудностей школьники отмечают качественные моменты – сложность найти работу по интересной специальности (21%) или с подходящим уровнем дохода (20%).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076176" y="1496692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34%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91305270"/>
              </p:ext>
            </p:extLst>
          </p:nvPr>
        </p:nvGraphicFramePr>
        <p:xfrm>
          <a:off x="5410423" y="1454455"/>
          <a:ext cx="4340225" cy="453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2" y="905075"/>
            <a:ext cx="377498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какими основными трудностями Вы столкнулись при поиске работы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опрошенных, имевших за последний год любую работу, кроме подработки на каникулах,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134)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078177" y="2339343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НЕ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Желание иметь 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595415046"/>
              </p:ext>
            </p:extLst>
          </p:nvPr>
        </p:nvGraphicFramePr>
        <p:xfrm>
          <a:off x="754385" y="1656831"/>
          <a:ext cx="4715737" cy="370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836606"/>
            <a:ext cx="4715736" cy="820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сейчас хотите или не хотите иметь оплачиваемую работу?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хотите, уточните, какие три формата работы могут быть для Вас наиболее подходящими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имевших работу или имевших только временную работу, 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387)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702796" y="2625772"/>
            <a:ext cx="47056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Желание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работать достаточно высоко: 57% декларируют, что хотели бы иметь работу.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Запрос значимо не отличается среди школьников 8-9 и 10-11 классов.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отдельных форматов чаще назывались форматы частичной занятости: работа во время каникул (32%), а также работа на неполный рабочий день (по 13%).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42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Мотивы желания найти работу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78012041"/>
              </p:ext>
            </p:extLst>
          </p:nvPr>
        </p:nvGraphicFramePr>
        <p:xfrm>
          <a:off x="993102" y="1504471"/>
          <a:ext cx="3971603" cy="449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981742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отметьте три основные причины, почему Вы хотите иметь работу?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можете дать до трех ответов 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имеющих работу или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имевших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только временную работу, до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387)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830215" y="2624996"/>
            <a:ext cx="438998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Основной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мотиватор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к поиску работы – получить дополнительные деньги на жизнь. В эту логику отлично укладывается работа в каникулы – источник дополнительного заработка на ближайший год.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Важным различием между студентами 8-9 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10-11 классов является большая ориентация старшеклассников на получение профессионального опыта (частота выбора варианта 30% против 7% среди 8-9 класса). Можно предположить, что старшеклассники могут рассматривать работу как форму профориентации, которая поможет им выбрать направление обучения.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0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A9A5DB-7E0B-752F-507A-58FC0F4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5C3A-4CB2-3340-A2AD-27E301EF799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656114" y="943946"/>
            <a:ext cx="4632192" cy="622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160000" bIns="180000" rtlCol="0" anchor="ctr"/>
          <a:lstStyle/>
          <a:p>
            <a:pPr algn="ctr"/>
            <a:endParaRPr lang="ru-RU" sz="1050" dirty="0">
              <a:latin typeface="Bahnschrift SemiBold" panose="020B0502040204020203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656114" y="1566246"/>
            <a:ext cx="463219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00314" y="943946"/>
            <a:ext cx="1816100" cy="622300"/>
          </a:xfrm>
          <a:prstGeom prst="rect">
            <a:avLst/>
          </a:prstGeom>
          <a:solidFill>
            <a:srgbClr val="01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080000" bIns="90000" rtlCol="0" anchor="ctr"/>
          <a:lstStyle/>
          <a:p>
            <a:pPr algn="ctr"/>
            <a:endParaRPr lang="ru-RU" sz="1050" dirty="0">
              <a:latin typeface="Bahnschrift SemiBold" panose="020B0502040204020203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00314" y="1566246"/>
            <a:ext cx="1816100" cy="0"/>
          </a:xfrm>
          <a:prstGeom prst="line">
            <a:avLst/>
          </a:prstGeom>
          <a:solidFill>
            <a:srgbClr val="01AEF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4F3E22F-AF21-A820-4989-7F017591F688}"/>
              </a:ext>
            </a:extLst>
          </p:cNvPr>
          <p:cNvSpPr/>
          <p:nvPr/>
        </p:nvSpPr>
        <p:spPr>
          <a:xfrm>
            <a:off x="2637063" y="1628000"/>
            <a:ext cx="4632191" cy="990841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72000" bIns="90000" rtlCol="0" anchor="ctr"/>
          <a:lstStyle/>
          <a:p>
            <a:pPr marL="46038">
              <a:spcBef>
                <a:spcPts val="300"/>
              </a:spcBef>
            </a:pP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Участники: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Представители Министерства науки и высшего образования Российской Федерации, отвечающие за реализацию программ, направленных на трудоустройство молодежи</a:t>
            </a:r>
            <a:b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</a:br>
            <a:r>
              <a:rPr lang="ru-RU" sz="1050" b="1" dirty="0" smtClean="0">
                <a:solidFill>
                  <a:schemeClr val="tx1"/>
                </a:solidFill>
                <a:latin typeface="IBM Plex Sans SemiBold" panose="020B0503050203000203" pitchFamily="34" charset="0"/>
              </a:rPr>
              <a:t>Количество: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 4</a:t>
            </a: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/>
            </a:r>
            <a:b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</a:b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Даты проведения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: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19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–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21 сентября 2023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г.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A839E85-2C1E-1A08-D99D-2912E3ECB03E}"/>
              </a:ext>
            </a:extLst>
          </p:cNvPr>
          <p:cNvGrpSpPr/>
          <p:nvPr/>
        </p:nvGrpSpPr>
        <p:grpSpPr>
          <a:xfrm>
            <a:off x="700314" y="1627999"/>
            <a:ext cx="1816100" cy="990842"/>
            <a:chOff x="584200" y="1285873"/>
            <a:chExt cx="1816100" cy="94932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84200" y="1285874"/>
              <a:ext cx="1816100" cy="949325"/>
            </a:xfrm>
            <a:prstGeom prst="rect">
              <a:avLst/>
            </a:prstGeom>
            <a:gradFill flip="none" rotWithShape="1">
              <a:gsLst>
                <a:gs pos="0">
                  <a:srgbClr val="01AEF0">
                    <a:alpha val="50000"/>
                  </a:srgbClr>
                </a:gs>
                <a:gs pos="100000">
                  <a:srgbClr val="01AEF0">
                    <a:alpha val="4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72000" bIns="90000" rtlCol="0" anchor="ctr"/>
            <a:lstStyle/>
            <a:p>
              <a:pPr marL="46038"/>
              <a:r>
                <a:rPr lang="ru-RU" sz="1050" dirty="0" smtClean="0">
                  <a:solidFill>
                    <a:schemeClr val="tx1"/>
                  </a:solidFill>
                  <a:latin typeface="IBM Plex Sans Light" panose="020B0403050203000203" pitchFamily="34" charset="0"/>
                </a:rPr>
                <a:t>Установочные интервью</a:t>
              </a:r>
              <a:endPara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B1DE0B4D-6171-D230-4030-4B12EF0C5DC1}"/>
                </a:ext>
              </a:extLst>
            </p:cNvPr>
            <p:cNvSpPr/>
            <p:nvPr/>
          </p:nvSpPr>
          <p:spPr>
            <a:xfrm>
              <a:off x="590552" y="1285873"/>
              <a:ext cx="472965" cy="206595"/>
            </a:xfrm>
            <a:prstGeom prst="rect">
              <a:avLst/>
            </a:prstGeom>
            <a:solidFill>
              <a:srgbClr val="01A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1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B78E4E2-AECB-8474-C9F8-3C693349DEB2}"/>
              </a:ext>
            </a:extLst>
          </p:cNvPr>
          <p:cNvGrpSpPr/>
          <p:nvPr/>
        </p:nvGrpSpPr>
        <p:grpSpPr>
          <a:xfrm>
            <a:off x="700314" y="2692530"/>
            <a:ext cx="1816100" cy="1194569"/>
            <a:chOff x="584200" y="1285873"/>
            <a:chExt cx="1816100" cy="1194569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C5A8181-FFF4-9344-EE53-2935C5DD08F5}"/>
                </a:ext>
              </a:extLst>
            </p:cNvPr>
            <p:cNvSpPr/>
            <p:nvPr/>
          </p:nvSpPr>
          <p:spPr>
            <a:xfrm>
              <a:off x="584200" y="1285874"/>
              <a:ext cx="1816100" cy="1194568"/>
            </a:xfrm>
            <a:prstGeom prst="rect">
              <a:avLst/>
            </a:prstGeom>
            <a:gradFill flip="none" rotWithShape="1">
              <a:gsLst>
                <a:gs pos="0">
                  <a:srgbClr val="01AEF0">
                    <a:alpha val="40000"/>
                  </a:srgbClr>
                </a:gs>
                <a:gs pos="100000">
                  <a:srgbClr val="01AEF0">
                    <a:alpha val="3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72000" bIns="90000" rtlCol="0" anchor="ctr"/>
            <a:lstStyle/>
            <a:p>
              <a:pPr marL="46038"/>
              <a:r>
                <a:rPr lang="ru-RU" sz="1050" dirty="0">
                  <a:solidFill>
                    <a:schemeClr val="tx1"/>
                  </a:solidFill>
                  <a:latin typeface="IBM Plex Sans Light" panose="020B0403050203000203" pitchFamily="34" charset="0"/>
                </a:rPr>
                <a:t>Онлайн опрос молодежи в возрасте 14-35 лет</a:t>
              </a:r>
              <a:endPara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587820A-30E5-74C1-A6A5-7EA7E1D0BDA5}"/>
                </a:ext>
              </a:extLst>
            </p:cNvPr>
            <p:cNvSpPr/>
            <p:nvPr/>
          </p:nvSpPr>
          <p:spPr>
            <a:xfrm>
              <a:off x="590552" y="1285873"/>
              <a:ext cx="472965" cy="206595"/>
            </a:xfrm>
            <a:prstGeom prst="rect">
              <a:avLst/>
            </a:prstGeom>
            <a:solidFill>
              <a:srgbClr val="01A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2</a:t>
              </a: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97FF877-1308-1D45-58F0-75E150D1A9AD}"/>
              </a:ext>
            </a:extLst>
          </p:cNvPr>
          <p:cNvSpPr/>
          <p:nvPr/>
        </p:nvSpPr>
        <p:spPr>
          <a:xfrm>
            <a:off x="2637063" y="2692531"/>
            <a:ext cx="4632189" cy="119456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72000" bIns="90000" rtlCol="0" anchor="ctr"/>
          <a:lstStyle/>
          <a:p>
            <a:pPr marL="46038">
              <a:spcBef>
                <a:spcPts val="300"/>
              </a:spcBef>
            </a:pP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Участники: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Представители 4-х групп молодежи: школьники 8-11 классов; студенты учреждений СПО; студенты вузов, работающие и безработные выпускники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/>
            </a:r>
            <a:b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</a:b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Выборка: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1 796 респондент; распределение по аудиториям: 400, 400, 570, 426 респондентов, соответственно</a:t>
            </a:r>
            <a:b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</a:b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Метод сбора данных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: онлайн опрос</a:t>
            </a: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/>
            </a:r>
            <a:b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</a:b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Даты проведения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: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6-16 октября 2023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г.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D4911C5-47B8-BBF7-A960-3D4BF3AEBEDB}"/>
              </a:ext>
            </a:extLst>
          </p:cNvPr>
          <p:cNvGrpSpPr/>
          <p:nvPr/>
        </p:nvGrpSpPr>
        <p:grpSpPr>
          <a:xfrm>
            <a:off x="700314" y="5036078"/>
            <a:ext cx="1816100" cy="1194569"/>
            <a:chOff x="584200" y="1285873"/>
            <a:chExt cx="1816100" cy="1194569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8F544A88-5A6F-21DB-4354-4FD00D8F8F2A}"/>
                </a:ext>
              </a:extLst>
            </p:cNvPr>
            <p:cNvSpPr/>
            <p:nvPr/>
          </p:nvSpPr>
          <p:spPr>
            <a:xfrm>
              <a:off x="584200" y="1285874"/>
              <a:ext cx="1816100" cy="1194568"/>
            </a:xfrm>
            <a:prstGeom prst="rect">
              <a:avLst/>
            </a:prstGeom>
            <a:gradFill flip="none" rotWithShape="1">
              <a:gsLst>
                <a:gs pos="0">
                  <a:srgbClr val="01AEF0">
                    <a:alpha val="20000"/>
                  </a:srgbClr>
                </a:gs>
                <a:gs pos="100000">
                  <a:srgbClr val="01AEF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72000" bIns="90000" rtlCol="0" anchor="ctr"/>
            <a:lstStyle/>
            <a:p>
              <a:pPr marL="46038"/>
              <a:r>
                <a:rPr lang="ru-RU" sz="1050" dirty="0" smtClean="0">
                  <a:solidFill>
                    <a:schemeClr val="tx1"/>
                  </a:solidFill>
                  <a:latin typeface="IBM Plex Sans Light" panose="020B0403050203000203" pitchFamily="34" charset="0"/>
                </a:rPr>
                <a:t>Экспертные интервью</a:t>
              </a:r>
              <a:endPara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4ADF6A2B-2C1F-3E20-4081-3930477EBA51}"/>
                </a:ext>
              </a:extLst>
            </p:cNvPr>
            <p:cNvSpPr/>
            <p:nvPr/>
          </p:nvSpPr>
          <p:spPr>
            <a:xfrm>
              <a:off x="590552" y="1285873"/>
              <a:ext cx="472965" cy="206595"/>
            </a:xfrm>
            <a:prstGeom prst="rect">
              <a:avLst/>
            </a:prstGeom>
            <a:solidFill>
              <a:srgbClr val="01A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4</a:t>
              </a:r>
            </a:p>
          </p:txBody>
        </p: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34DBB9C-B2C6-2C0B-3B73-B574360B3AE5}"/>
              </a:ext>
            </a:extLst>
          </p:cNvPr>
          <p:cNvSpPr/>
          <p:nvPr/>
        </p:nvSpPr>
        <p:spPr>
          <a:xfrm>
            <a:off x="2637063" y="5036079"/>
            <a:ext cx="4632188" cy="119456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rgbClr val="9EDAC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72000" bIns="90000" rtlCol="0" anchor="ctr"/>
          <a:lstStyle/>
          <a:p>
            <a:pPr marL="46038">
              <a:spcBef>
                <a:spcPts val="300"/>
              </a:spcBef>
            </a:pP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Участники: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руководители компаний и предприятий,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бизнес-сектор; молодежь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, лидеры общественного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мнения; представители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органов государственной власти, отвечающие за программы трудоустройства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молодёжи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/>
            </a:r>
            <a:b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</a:b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Выборка: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20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интервью; распределение по целевым аудиториям: 5, 10 и 5 соответственно</a:t>
            </a: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/>
            </a:r>
            <a:b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</a:b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Даты проведения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: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20 сентября – 16 октября 2023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г.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7199397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Методика исследования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2B78E4E2-AECB-8474-C9F8-3C693349DEB2}"/>
              </a:ext>
            </a:extLst>
          </p:cNvPr>
          <p:cNvGrpSpPr/>
          <p:nvPr/>
        </p:nvGrpSpPr>
        <p:grpSpPr>
          <a:xfrm>
            <a:off x="700313" y="3955743"/>
            <a:ext cx="1816100" cy="996646"/>
            <a:chOff x="584200" y="1285873"/>
            <a:chExt cx="1816100" cy="1194569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5C5A8181-FFF4-9344-EE53-2935C5DD08F5}"/>
                </a:ext>
              </a:extLst>
            </p:cNvPr>
            <p:cNvSpPr/>
            <p:nvPr/>
          </p:nvSpPr>
          <p:spPr>
            <a:xfrm>
              <a:off x="584200" y="1285874"/>
              <a:ext cx="1816100" cy="1194568"/>
            </a:xfrm>
            <a:prstGeom prst="rect">
              <a:avLst/>
            </a:prstGeom>
            <a:gradFill flip="none" rotWithShape="1">
              <a:gsLst>
                <a:gs pos="0">
                  <a:srgbClr val="01AEF0">
                    <a:alpha val="40000"/>
                  </a:srgbClr>
                </a:gs>
                <a:gs pos="100000">
                  <a:srgbClr val="01AEF0">
                    <a:alpha val="3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72000" bIns="90000" rtlCol="0" anchor="ctr"/>
            <a:lstStyle/>
            <a:p>
              <a:pPr marL="46038"/>
              <a:r>
                <a:rPr lang="ru-RU" sz="1050" dirty="0" smtClean="0">
                  <a:solidFill>
                    <a:schemeClr val="tx1"/>
                  </a:solidFill>
                  <a:latin typeface="IBM Plex Sans Light" panose="020B0403050203000203" pitchFamily="34" charset="0"/>
                </a:rPr>
                <a:t>Онлайн-форумы</a:t>
              </a:r>
              <a:endPara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2587820A-30E5-74C1-A6A5-7EA7E1D0BDA5}"/>
                </a:ext>
              </a:extLst>
            </p:cNvPr>
            <p:cNvSpPr/>
            <p:nvPr/>
          </p:nvSpPr>
          <p:spPr>
            <a:xfrm>
              <a:off x="590552" y="1285873"/>
              <a:ext cx="472965" cy="206595"/>
            </a:xfrm>
            <a:prstGeom prst="rect">
              <a:avLst/>
            </a:prstGeom>
            <a:solidFill>
              <a:srgbClr val="01A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3</a:t>
              </a:r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97FF877-1308-1D45-58F0-75E150D1A9AD}"/>
              </a:ext>
            </a:extLst>
          </p:cNvPr>
          <p:cNvSpPr/>
          <p:nvPr/>
        </p:nvSpPr>
        <p:spPr>
          <a:xfrm>
            <a:off x="2637062" y="3955743"/>
            <a:ext cx="4632189" cy="99664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72000" bIns="90000" rtlCol="0" anchor="ctr"/>
          <a:lstStyle/>
          <a:p>
            <a:pPr marL="46038">
              <a:spcBef>
                <a:spcPts val="300"/>
              </a:spcBef>
            </a:pP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Участники: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Представители 4х групп молодежи: школьники 8-11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классов;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студенты учреждений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СПО;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студенты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вузов;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работающие и безработные выпускники</a:t>
            </a:r>
            <a:b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</a:br>
            <a:r>
              <a:rPr lang="ru-RU" sz="1050" b="1" dirty="0" smtClean="0">
                <a:solidFill>
                  <a:schemeClr val="tx1"/>
                </a:solidFill>
                <a:latin typeface="IBM Plex Sans SemiBold" panose="020B0503050203000203" pitchFamily="34" charset="0"/>
              </a:rPr>
              <a:t>Количество: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 4 онлайн-форума по 1 на каждую целевую группу.</a:t>
            </a: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/>
            </a:r>
            <a:b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</a:br>
            <a:r>
              <a:rPr lang="ru-RU" sz="105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Даты проведения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: </a:t>
            </a:r>
            <a:r>
              <a:rPr lang="ru-RU" sz="1050" dirty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t>10-13 октября </a:t>
            </a:r>
            <a:r>
              <a:rPr lang="ru-RU" sz="1050" dirty="0">
                <a:solidFill>
                  <a:schemeClr val="tx1"/>
                </a:solidFill>
                <a:latin typeface="IBM Plex Sans Light" panose="020B0403050203000203" pitchFamily="34" charset="0"/>
              </a:rPr>
              <a:t>2023 г.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4B4755-0937-7BE5-4159-563A78ACE953}"/>
              </a:ext>
            </a:extLst>
          </p:cNvPr>
          <p:cNvSpPr txBox="1"/>
          <p:nvPr/>
        </p:nvSpPr>
        <p:spPr>
          <a:xfrm>
            <a:off x="1199649" y="1101207"/>
            <a:ext cx="817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 Bold" panose="00000800000000000000" charset="-52"/>
              </a:rPr>
              <a:t>Метод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4B4755-0937-7BE5-4159-563A78ACE953}"/>
              </a:ext>
            </a:extLst>
          </p:cNvPr>
          <p:cNvSpPr txBox="1"/>
          <p:nvPr/>
        </p:nvSpPr>
        <p:spPr>
          <a:xfrm>
            <a:off x="3068882" y="1101207"/>
            <a:ext cx="1285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 Bold" panose="00000800000000000000" charset="-52"/>
              </a:rPr>
              <a:t>Особенности</a:t>
            </a:r>
          </a:p>
        </p:txBody>
      </p:sp>
    </p:spTree>
    <p:extLst>
      <p:ext uri="{BB962C8B-B14F-4D97-AF65-F5344CB8AC3E}">
        <p14:creationId xmlns:p14="http://schemas.microsoft.com/office/powerpoint/2010/main" val="818844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Препятствия для 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поиска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работы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10337985"/>
              </p:ext>
            </p:extLst>
          </p:nvPr>
        </p:nvGraphicFramePr>
        <p:xfrm>
          <a:off x="993102" y="1504471"/>
          <a:ext cx="3971603" cy="334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3856753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несмотря на ваше желание, Вы пока не работаете?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имеющих работу или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имевших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только временную работу, до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387)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477789" y="2176963"/>
            <a:ext cx="458048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Основные барьеры для работы школьников носят преимущественно административный характер – «лица принимающие решения» выступают против работы школьников. Так расписание школ и уровень нагрузки не адаптированы для работы школьников (25%); родители выступают против (20%); работодатели не хотят брать на работу школьников (19%).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Обращает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на себя внимание, что среди старшеклассников значительно выше частота выбора фактора, связанного с мнением родителей (30% против 15% среди учеников 8-9 класса). Возможно, это связано с тем, что старшеклассники уже имеют реальные возможности найти подработку, в следствие чего родите занимают более явную и жесткую позицию.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29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5383" y="2285257"/>
            <a:ext cx="4024401" cy="800444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" y="1496691"/>
            <a:ext cx="4019018" cy="7885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Сложность поиска работы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134995235"/>
              </p:ext>
            </p:extLst>
          </p:nvPr>
        </p:nvGraphicFramePr>
        <p:xfrm>
          <a:off x="755191" y="1319396"/>
          <a:ext cx="3066613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Ваш взгляд, Вам будет легко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или сложно найти работу?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 опрошенных, не имеющих работу или имевших только временную работу,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387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57850" y="3722579"/>
            <a:ext cx="488630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Высокая доля затруднившихся (39%) может указывать, что значительная часть школьников, несмотря на декларируемое желание работать, пока реально не задумывается о поиске работы.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Тем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не менее, среди тех, кто думает о поиске работы доминирует пессимизм – 44% считают, что найти работу будет сложно, причем большая часть (25%), что сделать это будет очень сложно.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Основными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барьерами при поиске работы школьники считают отказы из-за отсутствия опыта (31%), а также неподходящие условия работы, прежде всего, низкий уровень зарплаты (21%).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2835600" y="1496692"/>
            <a:ext cx="91166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Легко найти работу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60745319"/>
              </p:ext>
            </p:extLst>
          </p:nvPr>
        </p:nvGraphicFramePr>
        <p:xfrm>
          <a:off x="5410423" y="1454455"/>
          <a:ext cx="4340225" cy="453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2" y="905075"/>
            <a:ext cx="4146288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Ваш взгляд, с какими основными трудностями Вы столкнетесь при поиске работы?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можете дать до трех ответов 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имеющих работу или имевших только временную работу,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387)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076405" y="2337084"/>
            <a:ext cx="91166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44%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Сложно найти работу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46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1.3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Онлайн-форумы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93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105835" y="2118335"/>
            <a:ext cx="5674659" cy="2805054"/>
          </a:xfrm>
          <a:prstGeom prst="roundRect">
            <a:avLst>
              <a:gd name="adj" fmla="val 7816"/>
            </a:avLst>
          </a:prstGeom>
          <a:solidFill>
            <a:schemeClr val="accent3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Выбор профессии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3885"/>
            <a:ext cx="156362" cy="11666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2007312"/>
            <a:ext cx="8761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43885"/>
            <a:ext cx="8653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Выбор профессии среди школьников затрагивает их внимание и воспринимается достаточно эмоционально. Однако, их рассуждения, носят не рациональный характер (баланс плюсов и минусов), а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скорее нацелены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 идеалистическое представление о работах.</a:t>
            </a:r>
          </a:p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школьников выражена амбивалентность устремлений – участники сообщали о выборе между явно противоположными специальностями. Например, между режиссурой и МЧС, хореографией и ИТ специальностью. Прояснение причин этой амбивалентности требует дополнительного анализа., однако само ее наличие указывает на присутствие конфликта в выборе, нерешенность которого может приводить к неоптимальному выбору профессии.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3535" y="4920565"/>
            <a:ext cx="38274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«…в 9 -м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классе я сначала думала пойти учится в IT сферу, на веб дизайн, летом немного мнение поменялось, поэту сейчас я в размышлениях над дальнейшем выборе профессии.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43738" y="2076455"/>
            <a:ext cx="33883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3"/>
                </a:solidFill>
                <a:latin typeface="Akrobat Black" panose="00000A00000000000000" pitchFamily="50" charset="-52"/>
              </a:rPr>
              <a:t>Выбор будущей профессии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krobat Black" panose="00000A00000000000000" pitchFamily="50" charset="-52"/>
            </a:endParaRPr>
          </a:p>
          <a:p>
            <a:pPr>
              <a:spcAft>
                <a:spcPts val="600"/>
              </a:spcAft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 целом среди школьников преобладают довольно осторожные представления об будущей профессии. Выделяется три типа планов о будущем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:</a:t>
            </a:r>
            <a:endParaRPr lang="ru-RU" sz="110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Выбравшие.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Часть опрошенных уже уверенно говорят о будущей профессии. В основном это одиннадцатиклассники, которые хотят поступать в узкоспециализированные ВУЗы (МЧС, театральные ВУЗы и т.п.).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Сомневающиеся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– выбирают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между двумя разными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направлениями, зачастую очень противоположными (например 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IT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или хореография)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Потерянные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. находятся в состоянии поиска или вообще не понимают кем им быть (особенно 9-классники).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3535" y="5581092"/>
            <a:ext cx="3215417" cy="649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</a:t>
            </a:r>
            <a:r>
              <a:rPr lang="en-US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Я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хочу стать либо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айтиспециалистом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,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или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хореографом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 Душа лежит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скорее </a:t>
            </a:r>
            <a:r>
              <a:rPr lang="en-US" sz="1050" i="1" dirty="0" err="1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всего</a:t>
            </a:r>
            <a:r>
              <a:rPr lang="en-US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хореографии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ведь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я 10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лет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</a:t>
            </a:r>
            <a:r>
              <a:rPr lang="en-US" sz="105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занималась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</a:t>
            </a:r>
            <a:r>
              <a:rPr lang="en-US" sz="1050" i="1" dirty="0" err="1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танцами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  <a:endParaRPr lang="ru-RU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114801" y="2076455"/>
            <a:ext cx="566569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3"/>
                </a:solidFill>
                <a:latin typeface="Akrobat Black" panose="00000A00000000000000" pitchFamily="50" charset="-52"/>
              </a:rPr>
              <a:t>Способ выбора профессии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krobat Black" panose="00000A00000000000000" pitchFamily="50" charset="-52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 основном выбор будущей профессии исходит из предпочтений школьников, которые складывается из предрасположенности к определенным предметам в школе, текущим талантам их воплощении (например, танцы), а также из субъективных представлений о перспективности работы.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внешних фактор на выбор влияет отношение родителей. Многие участники заявляли, что либо советуются с ними, обсуждая свое будущее и перебирая варианты, либо полностью полагаются на виденье родителей (меньшая часть).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Влияние других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акторов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в лице учителей, друзей незначительно. Немногие заявили, что подробно обсуждают свои планы с ними.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Выбор профессии на этом этапе воплощается в выбор места поступления. Оценка собственных возможностей, возможностей семьи является своеобразным фильтров отбора, чем заниматься дальше.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Профоориентация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в школах воспринимается как необходимый инструмент, но текущее воплощение скорее критикуется (интересно – но не совсем полезно).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20989" y="4920565"/>
            <a:ext cx="5585011" cy="137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приняла решение и ни разу его не меняла. Моя мама сначала отнеслась к этому с неодобрением, оправдывая это тем, что хирургия не является женской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профессией.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Больше мне ничего не говорили против, они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поддерживаю»</a:t>
            </a:r>
          </a:p>
          <a:p>
            <a:pPr>
              <a:spcAft>
                <a:spcPts val="600"/>
              </a:spcAft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«Большинство я обсуждаю это с родителями, ибо одноклассники сами не знают, куда и как и при чем. Родители мне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помогают, по максимуму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дают советы.</a:t>
            </a:r>
            <a:endParaRPr lang="ru-RU" sz="1050" i="1" dirty="0" smtClean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>
              <a:spcAft>
                <a:spcPts val="600"/>
              </a:spcAft>
            </a:pP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«Для меня очень цены советы, которые помогают определиться с местом работы. Например: мой папа мне советует идти работать в нефтяные </a:t>
            </a:r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компании»</a:t>
            </a:r>
            <a:endParaRPr lang="ru-RU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98053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0622" y="1667180"/>
            <a:ext cx="504467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Заниматься «любимым делом»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часто упоминается в контексте идеальной работы, «не работать через силу»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krobat Black" panose="00000A00000000000000" charset="-52"/>
            </a:endParaRP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«…хочу чтобы будущая профессия нравилась мне, как это происходит с моим маленьким хобби (тренировками) чтобы я не чувствовала после работы усталость, а наоборот гордость за себя»</a:t>
            </a:r>
            <a:endParaRPr lang="en-US" sz="105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0622" y="2521998"/>
            <a:ext cx="4748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Самореализоваться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,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«найти себя»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затраги</a:t>
            </a: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вает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область успеха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krobat Black" panose="00000A00000000000000" charset="-52"/>
            </a:endParaRP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«Моя самореализация, моя работа и мое будущее почему-то я вижу именно так, хобби-психология,</a:t>
            </a:r>
            <a:r>
              <a:rPr lang="ru-RU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Light" panose="00000500000000000000" charset="-52"/>
              </a:rPr>
              <a:t>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работа-юрист»</a:t>
            </a:r>
          </a:p>
        </p:txBody>
      </p:sp>
      <p:sp>
        <p:nvSpPr>
          <p:cNvPr id="17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46581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Идеальная работа – общий образ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2116" y="793411"/>
            <a:ext cx="844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Среди опрошенных школьников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восприятие идеальный работы связывается в принципе с желанной работы и устремлениями найти именно такую. С одной стороны, они считают важным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самореализоваться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 заниматься любимым делом. С другой стороны, выдвигают вполне реальные требования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: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высокая зарплата гибкий график.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958" y="1667180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Визуальный образ*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0386" y="5949592"/>
            <a:ext cx="557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Light" panose="00000500000000000000" charset="-52"/>
                <a:ea typeface="+mn-ea"/>
                <a:cs typeface="+mn-cs"/>
              </a:rPr>
              <a:t>* Картинки были прикреплены участниками на форума для демонстрации идеальной работы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robat Light" panose="00000500000000000000" charset="-52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0622" y="3199365"/>
            <a:ext cx="515225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Иметь свободный график, работать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удаленно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воспринимается как важнейшая черта идеальной работы, но готовы этим «поступиться»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lvl="0"/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 первую очередь я бы обратил внимание на график работы ,часы работы…»</a:t>
            </a:r>
            <a:b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</a:b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хочу работать в свободном графике, а не по принципу вставать в 6 утра и ехать на нелюбимую работу. Ведь работа должна приносить как доход так и радость тебе»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90622" y="4205415"/>
            <a:ext cx="48332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Высокий заработок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является одним из главных запросов к будущей работе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lvl="0"/>
            <a:r>
              <a:rPr lang="ru-RU" sz="105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«Если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з/п не будет оправдывать кол-во сил потраченных на работу, то такая работа будет не выгодной и лучше найти</a:t>
            </a:r>
            <a:r>
              <a:rPr lang="ru-RU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Light" panose="00000500000000000000" charset="-52"/>
              </a:rPr>
              <a:t> </a:t>
            </a:r>
            <a:r>
              <a:rPr lang="ru-RU" sz="105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другую»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90622" y="5058959"/>
            <a:ext cx="43275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Комфорт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на работе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: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близкий офис, удобное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 место, активности в офисе, хорошая атмосфера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krobat Light" panose="00000500000000000000" charset="-52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162303"/>
            <a:ext cx="1452283" cy="969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2140361"/>
            <a:ext cx="1483659" cy="1107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8" y="3313673"/>
            <a:ext cx="1864659" cy="1146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64" y="3360573"/>
            <a:ext cx="1721224" cy="11470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3" y="4555394"/>
            <a:ext cx="1461247" cy="14612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93" y="4593690"/>
            <a:ext cx="2203077" cy="14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83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106838" y="265573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Отношение к подработке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22298" y="1685840"/>
            <a:ext cx="427520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Отношение к работе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Большая часть участников форума позитивно отзываются о возможности подработки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во время обучения школы. Основная мотивация – накопить на «маленькую мечту» и/или иметь больше карманных денег.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участников есть те, кто имеют опыт подработки</a:t>
            </a:r>
            <a:r>
              <a:rPr lang="en-US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: </a:t>
            </a: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 основном через родителей, реже через центр занятости для молодежи.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Основные предполагаемые точки входа на подработку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: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через центры занятости для молодёжи, через школы, у родителей и через доступную работу по объявлениям (промоутеры, официант).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Работа для молодежи сопряжена с рисками неофициального трудоустройства, это не совпадает с идеальными представлениями как должно быть (гарантии выплата зарплаты).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Основной желаемый возраст в представлениях школьников – 15-16 лет, только единице говорили о работе 13-14 лет.</a:t>
            </a:r>
            <a:endParaRPr lang="ru-RU" sz="1200" noProof="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089864" y="1685840"/>
            <a:ext cx="356694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Критерии хорошей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 подработки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pitchFamily="50" charset="-52"/>
                <a:ea typeface="+mn-ea"/>
                <a:cs typeface="+mn-cs"/>
              </a:rPr>
              <a:t>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Akrobat Black" panose="00000A00000000000000" pitchFamily="50" charset="-52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Удобное время и график, который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бы не занимал много времени и не пересекался с учебой. Многие предпочли бы работать в свободном или гибком графике.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Преимущественно хотели бы выбрать официальную работу с гарантиями выплата заработной платы и соблюдением трудовых прав (право на отдых и </a:t>
            </a:r>
            <a:r>
              <a:rPr lang="ru-RU" sz="1200" noProof="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тд</a:t>
            </a: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одной стороны, часть опрошенных согласны на физическую и монотонную работу с хорошим заработком. С другой стороны, часть готовы «заработать меньше», но чтобы работа была интересной и захватывающей.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Средняя желаемая сумма 500-1000 рублей в день, однако, некоторые завышали свои требования в сторону конкурентной зарплаты.</a:t>
            </a:r>
            <a:endParaRPr kumimoji="0" lang="ru-RU" sz="1200" b="0" i="0" u="none" strike="noStrike" kern="1200" cap="none" spc="0" normalizeH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762" y="4994438"/>
            <a:ext cx="454339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«…я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работала  в ботаническом саду, а так же с мамой ездила прибирать офис»</a:t>
            </a:r>
            <a:endParaRPr kumimoji="0" lang="ru-RU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lvl="0"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«В данный момент работаю с отцом, помогаю ему, также работаю и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курьером»</a:t>
            </a:r>
          </a:p>
          <a:p>
            <a:pPr lvl="0"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«я бы попытался устроиться в какую-то контору по перевозке еды, букетов, товаров (не наркотики, естественно), устроиться промоутером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,»</a:t>
            </a:r>
          </a:p>
          <a:p>
            <a:pPr lvl="0"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«Школьник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может летом пойти в центр занятости и его там устроят на момент пока он не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учиться»</a:t>
            </a:r>
            <a:endParaRPr kumimoji="0" lang="ru-RU" sz="11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9090" y="906416"/>
            <a:ext cx="777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 целом школьники позитивно оценивают создание условий для подработки во время обучения в школе, многие имеют такой опыт. У опрошенных сформированы представления, где можно найти такую работу и какими характеристиками она должна обладать.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89864" y="4992268"/>
            <a:ext cx="399448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«Главное условие подработки своевременная оплата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»</a:t>
            </a:r>
            <a:endParaRPr lang="ru-RU" sz="1100" i="1" dirty="0">
              <a:solidFill>
                <a:prstClr val="white">
                  <a:lumMod val="65000"/>
                </a:prstClr>
              </a:solidFill>
              <a:latin typeface="Akrobat Light" panose="00000500000000000000" pitchFamily="50" charset="-52"/>
            </a:endParaRPr>
          </a:p>
          <a:p>
            <a:pPr>
              <a:spcAft>
                <a:spcPts val="600"/>
              </a:spcAft>
            </a:pP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«…Я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согласилась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бы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на любую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подработку, которая не будет слишком утомительной и в которой я смогу быть 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полезным»</a:t>
            </a:r>
          </a:p>
          <a:p>
            <a:pPr>
              <a:spcAft>
                <a:spcPts val="600"/>
              </a:spcAft>
            </a:pP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«Условия </a:t>
            </a:r>
            <a:r>
              <a:rPr lang="ru-RU" sz="1100" i="1" dirty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это не полный рабочий день, официальная работа. Я бы хотела получать не менее 500 рублей в </a:t>
            </a:r>
            <a:r>
              <a:rPr lang="ru-RU" sz="1100" i="1" dirty="0" err="1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ден</a:t>
            </a:r>
            <a:r>
              <a:rPr lang="ru-RU" sz="1100" i="1" dirty="0" smtClean="0">
                <a:solidFill>
                  <a:prstClr val="white">
                    <a:lumMod val="65000"/>
                  </a:prstClr>
                </a:solidFill>
                <a:latin typeface="Akrobat Light" panose="00000500000000000000" pitchFamily="50" charset="-52"/>
              </a:rPr>
              <a:t>»</a:t>
            </a:r>
            <a:endParaRPr lang="ru-RU" sz="1100" i="1" dirty="0">
              <a:solidFill>
                <a:prstClr val="white">
                  <a:lumMod val="65000"/>
                </a:prstClr>
              </a:solidFill>
              <a:latin typeface="Akrobat Ligh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80147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953000" y="2349500"/>
            <a:ext cx="4468341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2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300" dirty="0" smtClean="0"/>
              <a:t>Студенты учреждений СПО</a:t>
            </a:r>
            <a:endParaRPr lang="ru-RU" sz="23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9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400" kern="0" dirty="0" smtClean="0">
                <a:solidFill>
                  <a:srgbClr val="01957F"/>
                </a:solidFill>
              </a:rPr>
              <a:t>запрос </a:t>
            </a:r>
            <a:r>
              <a:rPr lang="ru-RU" sz="2400" kern="0" dirty="0">
                <a:solidFill>
                  <a:srgbClr val="01957F"/>
                </a:solidFill>
              </a:rPr>
              <a:t>студентов на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1925637" y="1669932"/>
          <a:ext cx="305435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2249143" y="1062844"/>
            <a:ext cx="2454964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Мотивы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82801" y="5426646"/>
            <a:ext cx="8594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«За прошедший год у Вас была работа, за которую Вам платили или нет? Если была, уточните, в каком формате Вы работали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** «Вы сейчас хотите или не хотите иметь оплачиваемую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работу? Если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хотите, уточните, какие три формата работы могут быть для Вас наиболее подходящими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«Пожалуйста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, отметьте три основных причины,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почему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решили/ хотите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пойти работать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«Вам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было/ будет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легко или сложно найти работу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3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«С какими основными трудностями Вы столкнулись при поиске работы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4972" y="1240041"/>
            <a:ext cx="1223645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Имеют работу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 или временную подработку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/>
          </p:nvPr>
        </p:nvGraphicFramePr>
        <p:xfrm>
          <a:off x="4841671" y="1669932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871127" y="1062844"/>
            <a:ext cx="2179869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Уровень сложности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7978774" y="1673340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586717" y="1075778"/>
            <a:ext cx="2179869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Барьеры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4972" y="2590664"/>
            <a:ext cx="1446228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DD00">
                    <a:lumMod val="75000"/>
                  </a:srgb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67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DD00">
                    <a:lumMod val="75000"/>
                  </a:srgb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DD00">
                  <a:lumMod val="75000"/>
                </a:srgb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Хотели бы иметь работу среди не имеющих работы**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648127" y="1799574"/>
          <a:ext cx="1448694" cy="933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694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Нехватка профессиональных знаний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Мало вакансий, с подходящей зарплатой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Отсутствие связей, чтобы получить работу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H="1">
            <a:off x="1436914" y="1790048"/>
            <a:ext cx="766943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Диаграмма 32"/>
          <p:cNvGraphicFramePr/>
          <p:nvPr>
            <p:extLst/>
          </p:nvPr>
        </p:nvGraphicFramePr>
        <p:xfrm>
          <a:off x="1925637" y="3016591"/>
          <a:ext cx="305435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/>
          </p:nvPr>
        </p:nvGraphicFramePr>
        <p:xfrm>
          <a:off x="4841671" y="3016591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/>
          </p:nvPr>
        </p:nvGraphicFramePr>
        <p:xfrm>
          <a:off x="7978774" y="3019999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7648127" y="3146233"/>
          <a:ext cx="1448694" cy="933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694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Неохотно берут студентов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Отсутствие связей, чтобы получить работу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Нет опыта работы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</a:tbl>
          </a:graphicData>
        </a:graphic>
      </p:graphicFrame>
      <p:cxnSp>
        <p:nvCxnSpPr>
          <p:cNvPr id="37" name="Прямая соединительная линия 36"/>
          <p:cNvCxnSpPr/>
          <p:nvPr/>
        </p:nvCxnSpPr>
        <p:spPr>
          <a:xfrm flipH="1">
            <a:off x="1592424" y="3136707"/>
            <a:ext cx="751392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507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88206" y="1723043"/>
            <a:ext cx="7941961" cy="341040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000" kern="0" dirty="0">
                <a:solidFill>
                  <a:srgbClr val="01957F"/>
                </a:solidFill>
              </a:rPr>
              <a:t>Ключевые цифры: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смена специальности и миграционный потенциал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717114273"/>
              </p:ext>
            </p:extLst>
          </p:nvPr>
        </p:nvGraphicFramePr>
        <p:xfrm>
          <a:off x="1788207" y="1312692"/>
          <a:ext cx="180000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2014474" y="1057995"/>
            <a:ext cx="1347463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Намерены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работать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623607" y="4578172"/>
            <a:ext cx="221085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300"/>
              </a:spcBef>
              <a:defRPr/>
            </a:pP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5 </a:t>
            </a: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«Если говорить о сегодняшнем дне, думая о будущей работе, где скорее всего Вы планируете её искать</a:t>
            </a: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?» (</a:t>
            </a: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закрытый вопрос, % от числа опрошенных, один ответ)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/>
            </a:pP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6 «Отметьте три основные причины, почему Вы планируете искать работу за пределами региона, где Вы выросли, ходили в школу</a:t>
            </a: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?» (</a:t>
            </a: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закрытый вопрос, % от числа опрошенных, не планирующих искать работу в родном регионе, до 3х ответов, N = 168)</a:t>
            </a:r>
            <a:endParaRPr lang="ru-RU" sz="800" dirty="0" smtClean="0">
              <a:solidFill>
                <a:schemeClr val="bg1">
                  <a:lumMod val="7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/>
            </a:pP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7 «Случается, люди переезжают в другой населенный пункт или регион для жизни или работы. Если бы Вы захотели переехать в другой город или регион, какие пять факторов Вы бы учитывали в первую очередь при выборе</a:t>
            </a: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?» (</a:t>
            </a: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закрытый вопрос, % от числа опрошенных, до 5ти ответов)</a:t>
            </a:r>
            <a:endParaRPr lang="ru-RU" sz="800" dirty="0" smtClean="0">
              <a:solidFill>
                <a:schemeClr val="bg1">
                  <a:lumMod val="75000"/>
                </a:schemeClr>
              </a:solidFill>
              <a:latin typeface="Akrobat Light" panose="00000500000000000000" pitchFamily="50" charset="-52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15258984"/>
              </p:ext>
            </p:extLst>
          </p:nvPr>
        </p:nvGraphicFramePr>
        <p:xfrm>
          <a:off x="3765550" y="2048356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36485" y="1700907"/>
            <a:ext cx="1194005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Факторы смены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199574567"/>
              </p:ext>
            </p:extLst>
          </p:nvPr>
        </p:nvGraphicFramePr>
        <p:xfrm>
          <a:off x="7930168" y="2048356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112214" y="1700907"/>
            <a:ext cx="1435908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смены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412153524"/>
              </p:ext>
            </p:extLst>
          </p:nvPr>
        </p:nvGraphicFramePr>
        <p:xfrm>
          <a:off x="5823608" y="2048356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194908" y="1700907"/>
            <a:ext cx="1305311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Момент появления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идеи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88206" y="4586082"/>
            <a:ext cx="3777343" cy="341040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895795721"/>
              </p:ext>
            </p:extLst>
          </p:nvPr>
        </p:nvGraphicFramePr>
        <p:xfrm>
          <a:off x="1788206" y="4050531"/>
          <a:ext cx="1800000" cy="102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68403" y="3784152"/>
            <a:ext cx="1292674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Миграционный потенциал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06371693"/>
              </p:ext>
            </p:extLst>
          </p:nvPr>
        </p:nvGraphicFramePr>
        <p:xfrm>
          <a:off x="3765549" y="4911395"/>
          <a:ext cx="1800000" cy="133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219615" y="4569963"/>
            <a:ext cx="1067800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Мотивы переезда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2683782525"/>
              </p:ext>
            </p:extLst>
          </p:nvPr>
        </p:nvGraphicFramePr>
        <p:xfrm>
          <a:off x="5823607" y="4586081"/>
          <a:ext cx="1800000" cy="1683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191733" y="4209567"/>
            <a:ext cx="1252369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Критерии 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выбора региона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946268" y="3919232"/>
            <a:ext cx="1948498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Место поиска работы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ru-RU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464164"/>
              </p:ext>
            </p:extLst>
          </p:nvPr>
        </p:nvGraphicFramePr>
        <p:xfrm>
          <a:off x="3507491" y="4927122"/>
          <a:ext cx="1257988" cy="1317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7988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Больше возможностей трудоустройства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Интереснее жить, больше событий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Лучше условия работы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Выше комфорт, удобнее жить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265711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Многие знакомые уехали туда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358979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76678"/>
              </p:ext>
            </p:extLst>
          </p:nvPr>
        </p:nvGraphicFramePr>
        <p:xfrm>
          <a:off x="5742892" y="4621537"/>
          <a:ext cx="1075026" cy="1612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5026">
                  <a:extLst>
                    <a:ext uri="{9D8B030D-6E8A-4147-A177-3AD203B41FA5}">
                      <a16:colId xmlns:a16="http://schemas.microsoft.com/office/drawing/2014/main" val="1879108943"/>
                    </a:ext>
                  </a:extLst>
                </a:gridCol>
              </a:tblGrid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Уровень зарплат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7017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Стоимость жизни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16538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Количество вакансий </a:t>
                      </a:r>
                      <a: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</a:br>
                      <a: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моей специальности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17393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Насыщенность культурной жизни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228872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Общее количество вакансий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404242"/>
                  </a:ext>
                </a:extLst>
              </a:tr>
            </a:tbl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68404" y="913219"/>
            <a:ext cx="1285745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Готовность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 смене специальности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15821" y="3243033"/>
            <a:ext cx="929018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 </a:t>
            </a: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«В будущем Вы хотите работать по специальности, по которой сейчас обучаетесь, или по другой специальности?»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</a:t>
            </a:r>
          </a:p>
          <a:p>
            <a:pPr lvl="0">
              <a:lnSpc>
                <a:spcPct val="80000"/>
              </a:lnSpc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 </a:t>
            </a: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«Почему Вы не хотите работать по специальности, по которой сейчас обучаетесь?» (закрытый вопрос, % от числа опрошенных, планирующих работать не по своей специальности, до 3х ответов, N = 76) 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  <a:p>
            <a:pPr lvl="0">
              <a:lnSpc>
                <a:spcPct val="80000"/>
              </a:lnSpc>
              <a:defRPr/>
            </a:pP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3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</a:t>
            </a: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«Припомните, пожалуйста, когда именно Вы впервые задумались о смене специальности?» (закрытый вопрос, % от числа опрошенных, планирующих работать не по своей специальности, один ответ, N = 76) 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  <a:p>
            <a:pPr lvl="0">
              <a:lnSpc>
                <a:spcPct val="80000"/>
              </a:lnSpc>
              <a:defRPr/>
            </a:pPr>
            <a:r>
              <a:rPr lang="ru-RU" sz="800" dirty="0" smtClean="0">
                <a:solidFill>
                  <a:schemeClr val="bg1">
                    <a:lumMod val="75000"/>
                  </a:schemeClr>
                </a:solidFill>
                <a:latin typeface="Akrobat Light" panose="00000500000000000000" pitchFamily="50" charset="-52"/>
              </a:rPr>
              <a:t>4 «Вы предпринимаете шаги чтобы сменить специальность или нет? Если предпринимаете, то какие именно?» (закрытый вопрос, % от числа опрошенных, планирующих работать не по своей специальности, любое число ответов, N = 76)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892175" y="1082875"/>
            <a:ext cx="8774339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162050" y="3953967"/>
            <a:ext cx="8507415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361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968767" y="1210189"/>
            <a:ext cx="4099033" cy="34104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42081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0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000" kern="0" dirty="0" smtClean="0">
                <a:solidFill>
                  <a:srgbClr val="01957F"/>
                </a:solidFill>
              </a:rPr>
              <a:t>о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жидания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 от работы и запрос на наставника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394391126"/>
              </p:ext>
            </p:extLst>
          </p:nvPr>
        </p:nvGraphicFramePr>
        <p:xfrm>
          <a:off x="1382893" y="1114651"/>
          <a:ext cx="2646010" cy="20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527689" y="949016"/>
            <a:ext cx="1687576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Ожидания от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5057439" y="1079669"/>
          <a:ext cx="1800000" cy="102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094994" y="947325"/>
            <a:ext cx="183259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Запрос на наставника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64531" y="5307651"/>
            <a:ext cx="841387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«Если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бы Вы сейчас выбирали себе работу и были доступны следующие варианты, то работу с какими характеристиками Вы бы предпочли для себя?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до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5ти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ответов)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 «Вам нужен наставник на рабочем месте или нет? Если нужен, какие функции, на Ваш взгляд он должен выполнять, чтобы быть Вам полезным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до 3х ответов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00601"/>
              </p:ext>
            </p:extLst>
          </p:nvPr>
        </p:nvGraphicFramePr>
        <p:xfrm>
          <a:off x="1435330" y="1252887"/>
          <a:ext cx="1270568" cy="1749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0568">
                  <a:extLst>
                    <a:ext uri="{9D8B030D-6E8A-4147-A177-3AD203B41FA5}">
                      <a16:colId xmlns:a16="http://schemas.microsoft.com/office/drawing/2014/main" val="3597182987"/>
                    </a:ext>
                  </a:extLst>
                </a:gridCol>
              </a:tblGrid>
              <a:tr h="349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Высокий доход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342548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Стабильность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76833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Возможности </a:t>
                      </a: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реализовать свои идеи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97236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Амбициозные проекты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2069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Удобный график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916218"/>
                  </a:ext>
                </a:extLst>
              </a:tr>
            </a:tbl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535971026"/>
              </p:ext>
            </p:extLst>
          </p:nvPr>
        </p:nvGraphicFramePr>
        <p:xfrm>
          <a:off x="7134484" y="1444397"/>
          <a:ext cx="2646010" cy="20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733470"/>
              </p:ext>
            </p:extLst>
          </p:nvPr>
        </p:nvGraphicFramePr>
        <p:xfrm>
          <a:off x="6927587" y="1554976"/>
          <a:ext cx="1529901" cy="18118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9901">
                  <a:extLst>
                    <a:ext uri="{9D8B030D-6E8A-4147-A177-3AD203B41FA5}">
                      <a16:colId xmlns:a16="http://schemas.microsoft.com/office/drawing/2014/main" val="3173983065"/>
                    </a:ext>
                  </a:extLst>
                </a:gridCol>
              </a:tblGrid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Делиться </a:t>
                      </a:r>
                      <a: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опытом</a:t>
                      </a:r>
                      <a:endParaRPr lang="ru-RU" sz="9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96629"/>
                  </a:ext>
                </a:extLst>
              </a:tr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Давать обратную связь о выполненной работе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404391"/>
                  </a:ext>
                </a:extLst>
              </a:tr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Обучать выполнению рабочих задач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174709"/>
                  </a:ext>
                </a:extLst>
              </a:tr>
              <a:tr h="4917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Знакомить с коллегами, вовлекать в неформальное общение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456200"/>
                  </a:ext>
                </a:extLst>
              </a:tr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Помогать развивать </a:t>
                      </a:r>
                      <a:r>
                        <a:rPr lang="ru-RU" sz="900" u="none" strike="noStrike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soft-skills</a:t>
                      </a:r>
                      <a:endParaRPr lang="ru-RU" sz="9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32228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134484" y="1210099"/>
            <a:ext cx="2043926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Запросы к наставнику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(среди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всей группы)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1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840DB35-292B-51FC-138D-2CC0F195D476}"/>
              </a:ext>
            </a:extLst>
          </p:cNvPr>
          <p:cNvSpPr txBox="1"/>
          <p:nvPr/>
        </p:nvSpPr>
        <p:spPr>
          <a:xfrm>
            <a:off x="1032930" y="878802"/>
            <a:ext cx="268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Основные выводы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839EA3-38D6-DBAD-E0A9-2B57A2FE8CB4}"/>
              </a:ext>
            </a:extLst>
          </p:cNvPr>
          <p:cNvSpPr txBox="1"/>
          <p:nvPr/>
        </p:nvSpPr>
        <p:spPr>
          <a:xfrm>
            <a:off x="5661918" y="885847"/>
            <a:ext cx="552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1957F"/>
                </a:solidFill>
                <a:latin typeface="Akrobat Bold" panose="00000800000000000000" charset="-52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918C4C-CBDA-B660-8D62-14BB17919444}"/>
              </a:ext>
            </a:extLst>
          </p:cNvPr>
          <p:cNvSpPr txBox="1"/>
          <p:nvPr/>
        </p:nvSpPr>
        <p:spPr>
          <a:xfrm>
            <a:off x="5661918" y="1234440"/>
            <a:ext cx="552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6</a:t>
            </a:r>
            <a:endParaRPr lang="ru-RU" sz="140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032930" y="1237691"/>
            <a:ext cx="268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Раздел 1. </a:t>
            </a:r>
            <a:r>
              <a:rPr lang="ru-RU" sz="14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Школьники</a:t>
            </a:r>
            <a:endParaRPr lang="ru-RU" sz="14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Bold" panose="00000800000000000000" charset="-52"/>
            </a:endParaRPr>
          </a:p>
        </p:txBody>
      </p:sp>
      <p:sp>
        <p:nvSpPr>
          <p:cNvPr id="26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7199397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kern="0" dirty="0">
                <a:solidFill>
                  <a:srgbClr val="01957F"/>
                </a:solidFill>
              </a:rPr>
              <a:t>Содержание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</a:endParaRPr>
          </a:p>
        </p:txBody>
      </p:sp>
      <p:sp>
        <p:nvSpPr>
          <p:cNvPr id="39" name="Номер слайда 1">
            <a:extLst>
              <a:ext uri="{FF2B5EF4-FFF2-40B4-BE49-F238E27FC236}">
                <a16:creationId xmlns:a16="http://schemas.microsoft.com/office/drawing/2014/main" id="{95A9A5DB-7E0B-752F-507A-58FC0F4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87415" y="6333688"/>
            <a:ext cx="374504" cy="365125"/>
          </a:xfrm>
        </p:spPr>
        <p:txBody>
          <a:bodyPr/>
          <a:lstStyle/>
          <a:p>
            <a:fld id="{A8785C3A-4CB2-3340-A2AD-27E301EF7997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2396" y="1465998"/>
            <a:ext cx="3977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1.1 Профессиональные ориентации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7787" y="1467138"/>
            <a:ext cx="5523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9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2396" y="1664787"/>
            <a:ext cx="397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1.2 Драйверы для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трудоустройства, барьеры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для отказа от работы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7787" y="1668155"/>
            <a:ext cx="5523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15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2396" y="1875802"/>
            <a:ext cx="397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1.3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Онлайн-форумы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7787" y="1861008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01957F"/>
                </a:solidFill>
                <a:latin typeface="Akrobat Bold" panose="00000800000000000000" charset="-52"/>
              </a:rPr>
              <a:t>22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918C4C-CBDA-B660-8D62-14BB17919444}"/>
              </a:ext>
            </a:extLst>
          </p:cNvPr>
          <p:cNvSpPr txBox="1"/>
          <p:nvPr/>
        </p:nvSpPr>
        <p:spPr>
          <a:xfrm>
            <a:off x="5661919" y="2163599"/>
            <a:ext cx="552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26</a:t>
            </a:r>
            <a:endParaRPr lang="ru-RU" sz="140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031000" y="2169201"/>
            <a:ext cx="2734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Раздел </a:t>
            </a:r>
            <a:r>
              <a:rPr lang="ru-RU" sz="14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2. Студенты учреждений СПО</a:t>
            </a:r>
            <a:endParaRPr lang="ru-RU" sz="14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Bold" panose="00000800000000000000" charset="-5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0466" y="2414325"/>
            <a:ext cx="3981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2.1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Настроения студентов,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выходящих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на рынок труда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5857" y="2450023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30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0466" y="3035505"/>
            <a:ext cx="39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2.4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Драйверы для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трудоустройства, барьеры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для отказа от работы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5857" y="2840632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38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0466" y="3238851"/>
            <a:ext cx="39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2.5 Онлайн-форумы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5857" y="3058515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41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918C4C-CBDA-B660-8D62-14BB17919444}"/>
              </a:ext>
            </a:extLst>
          </p:cNvPr>
          <p:cNvSpPr txBox="1"/>
          <p:nvPr/>
        </p:nvSpPr>
        <p:spPr>
          <a:xfrm>
            <a:off x="5661919" y="3508282"/>
            <a:ext cx="552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58</a:t>
            </a:r>
            <a:endParaRPr lang="ru-RU" sz="140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029070" y="3522997"/>
            <a:ext cx="268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Раздел </a:t>
            </a:r>
            <a:r>
              <a:rPr lang="ru-RU" sz="14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3. Студенты вузов</a:t>
            </a:r>
            <a:endParaRPr lang="ru-RU" sz="14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Bold" panose="00000800000000000000" charset="-5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918C4C-CBDA-B660-8D62-14BB17919444}"/>
              </a:ext>
            </a:extLst>
          </p:cNvPr>
          <p:cNvSpPr txBox="1"/>
          <p:nvPr/>
        </p:nvSpPr>
        <p:spPr>
          <a:xfrm>
            <a:off x="5661918" y="4866455"/>
            <a:ext cx="552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91</a:t>
            </a:r>
            <a:endParaRPr lang="ru-RU" sz="140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029070" y="4881170"/>
            <a:ext cx="2689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Раздел </a:t>
            </a:r>
            <a:r>
              <a:rPr lang="ru-RU" sz="1400" b="0" i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old" panose="00000800000000000000" charset="-52"/>
              </a:rPr>
              <a:t>4. Выпускники</a:t>
            </a:r>
            <a:endParaRPr lang="ru-RU" sz="14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Bold" panose="00000800000000000000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6256" y="2831326"/>
            <a:ext cx="39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2.3 Запрос к работодателю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0067" y="2641489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34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4326" y="3756595"/>
            <a:ext cx="3981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3.1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Настроения студентов,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выходящих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на рынок труда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90485" y="3779724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62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4326" y="4385460"/>
            <a:ext cx="39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3.3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Драйверы для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трудоустройства, барьеры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для отказа от работы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9717" y="4393656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73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94326" y="4588558"/>
            <a:ext cx="39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3.4 Онлайн-форумы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9717" y="4596252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85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200116" y="4174931"/>
            <a:ext cx="39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3.2 Запрос к работодателю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95507" y="3980836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66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206791" y="5113174"/>
            <a:ext cx="4273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4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.1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Настроения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выпускников на рынке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труда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94581" y="5119276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94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206792" y="5549898"/>
            <a:ext cx="4270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4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.3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Драйверы для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трудоустройства, барьеры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для отказа от работы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94581" y="5565287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106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206792" y="5752705"/>
            <a:ext cx="4270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4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.4 Онлайн-форумы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94581" y="5749688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113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212582" y="5326669"/>
            <a:ext cx="4270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4.2 Запрос к работодателю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500371" y="5333598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103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89196" y="2623650"/>
            <a:ext cx="3981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2.2 Миграционные настроения</a:t>
            </a:r>
            <a:endParaRPr lang="ru-RU" sz="1200" b="0" i="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4AA7B2-17D2-B375-FD42-79C5C3E82E70}"/>
              </a:ext>
            </a:extLst>
          </p:cNvPr>
          <p:cNvSpPr txBox="1"/>
          <p:nvPr/>
        </p:nvSpPr>
        <p:spPr>
          <a:xfrm>
            <a:off x="1188232" y="3963431"/>
            <a:ext cx="397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Light" panose="00000500000000000000" charset="-52"/>
              </a:rPr>
              <a:t>3.2 Миграционные настроения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krobat Light" panose="00000500000000000000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95506" y="4190320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70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39A372-8AF4-5EA5-D92F-2B3AC7EE7BFA}"/>
              </a:ext>
            </a:extLst>
          </p:cNvPr>
          <p:cNvSpPr txBox="1"/>
          <p:nvPr/>
        </p:nvSpPr>
        <p:spPr>
          <a:xfrm>
            <a:off x="5485857" y="3243367"/>
            <a:ext cx="552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i="0" dirty="0" smtClean="0">
                <a:solidFill>
                  <a:srgbClr val="01957F"/>
                </a:solidFill>
                <a:latin typeface="Akrobat Bold" panose="00000800000000000000" charset="-52"/>
              </a:rPr>
              <a:t>52</a:t>
            </a:r>
            <a:endParaRPr lang="ru-RU" sz="1050" b="0" i="0" dirty="0">
              <a:solidFill>
                <a:srgbClr val="01957F"/>
              </a:solidFill>
              <a:latin typeface="Akrobat Bold" panose="000008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43485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2.1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Н</a:t>
            </a:r>
            <a:r>
              <a:rPr lang="ru-RU" sz="2000" dirty="0" smtClean="0"/>
              <a:t>астроения студентов, выходящих </a:t>
            </a:r>
            <a:r>
              <a:rPr lang="ru-RU" sz="2000" dirty="0"/>
              <a:t>на рынок труда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482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003837"/>
            <a:ext cx="4657725" cy="1181323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Планы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на будущее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28947" y="1454456"/>
          <a:ext cx="4340225" cy="257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02144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могут меняться, но если говорить о сегодняшнем дне, что Вы планируете делать после окончания вуза?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05270" y="1376818"/>
            <a:ext cx="407959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Подавляющее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б</a:t>
            </a: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ольшинство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студентов СПО (72%) планируют после обучения пойти работать.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Однако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значительная часть – 21% планируют продолжить образование. При этом почти половина (10%) хотели бы сменить специальность.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Планы на будущее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существенно отличаются между мужчинами и женщинами: среди мужчин значительно выше доля тех, кто планирует пойти работать (83% против 64% среди женщин), среди женщин, значимо больше тех, кто планирует пойти учиться (29% против 10% среди мужчин).</a:t>
            </a:r>
            <a:endParaRPr lang="ru-RU" sz="120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Нет существенной разницы между планами студентов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начальных (1-2) и старших (3-4) курсов.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822067" y="2249180"/>
            <a:ext cx="820415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21%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продолжить образование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40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80" y="1596714"/>
            <a:ext cx="4914858" cy="7920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2311" y="2425467"/>
            <a:ext cx="4914858" cy="792000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747576"/>
            <a:ext cx="4743450" cy="3792674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Работа по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28947" y="1454456"/>
          <a:ext cx="4340225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будущем Вы хотите работать по специальности,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которой сейчас обучаетесь, или по другой специальности?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43817" y="4277296"/>
            <a:ext cx="446338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Подавляющее большинство студентов учреждений СПО (78%) декларируют намерение работать по специальности.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При этом большая часть – 44%, дают уверенные ответы («точно по специальности»).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Значимая доля группы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(19%) прямо заявили, что не планируют работать по специальности.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причин, по которым студенты не планируют работать по специальности, по которой учатся – разочарование в специальности (83% среди тех, кто не планирует работать по специальности),  появление нового интересного направления (17%), а также сомнения в способности найти работу по специальности (17%).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978241" y="1633467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00B05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78%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04317058"/>
              </p:ext>
            </p:extLst>
          </p:nvPr>
        </p:nvGraphicFramePr>
        <p:xfrm>
          <a:off x="5410423" y="1454456"/>
          <a:ext cx="4340225" cy="304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1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не хотите работать по специальности, по которой сейчас обучаетесь?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планирующих работать не по своей специальности,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76)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978242" y="2455221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19%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НЕ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904443" y="2691325"/>
            <a:ext cx="272641" cy="227303"/>
          </a:xfrm>
          <a:prstGeom prst="rightArrow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52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80" y="1596714"/>
            <a:ext cx="4914858" cy="7920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1651635"/>
            <a:ext cx="4743450" cy="913766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Подготовка к смене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495899"/>
              </p:ext>
            </p:extLst>
          </p:nvPr>
        </p:nvGraphicFramePr>
        <p:xfrm>
          <a:off x="728947" y="1454456"/>
          <a:ext cx="4340225" cy="2660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предпринимаете шаги чтобы сменить специальность или нет? Если предпринимаете, то какие именно?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планирующих работать не по своей специальности,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любое число ответов,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76)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43592053"/>
              </p:ext>
            </p:extLst>
          </p:nvPr>
        </p:nvGraphicFramePr>
        <p:xfrm>
          <a:off x="5410423" y="1454456"/>
          <a:ext cx="4340225" cy="2239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1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Припомните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пожалуйста, когда именно Вы впервые задумались о смене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планирующих работать не по своей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специальности, один ответ,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76)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807122" y="1735339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54%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Задумались о смене в начале учебы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45350" y="4400339"/>
            <a:ext cx="84476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тех, кто планирует работать не по специальности, основными инструментами смены направления подготовки являются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курсы переподготовки: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оффлайн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(54%) и онлайн (37%). Вероятно, распространенность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оффлайн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курсов связана с особенностями работы самих учреждений СПО, многие из которых предоставляют возможности получения дополнительного образования своим студентам.</a:t>
            </a:r>
            <a:endParaRPr lang="ru-RU" sz="120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Важно, что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что более половины тех, кто планирует работать не по специальности (54%) задумались о смене специальности еще в начале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учебы. Данное исследование не позволяет установить связано ли это с неправильной профориентацией или с низким качеством преподавания. Однако, важно, что уже на первых курсах значимая часть понимает необходимость смены направления подготовки.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195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2.2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Миграционные настроения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89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311" y="1851957"/>
            <a:ext cx="4428261" cy="1284944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747576"/>
            <a:ext cx="4743450" cy="3792674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Миграционные настроения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870448797"/>
              </p:ext>
            </p:extLst>
          </p:nvPr>
        </p:nvGraphicFramePr>
        <p:xfrm>
          <a:off x="728947" y="1454457"/>
          <a:ext cx="4340225" cy="1802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3942000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говорить о сегодняшнем дне, думая о будущей работе, где скорее всего Вы планируете её искать?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66734" y="3344931"/>
            <a:ext cx="461873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Значительная часть студентов учреждений СПО (42%) декларируют, что планируют искать работу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 пределами родного региона. </a:t>
            </a: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намерение работать по специальности.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Среди женщин показатель немного выше: 46% против 37% среди мужчин.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Важно, что относительно малая часть группы (5%) планируют искать работу в Москве и Санкт-Петербурге. В основном, те, кто планируют работать не в родном регионе хотят остаться в регионе, где сейчас учатся (22%), либо уехать в другой регион (14%).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Ключевой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мотив переезда в другой регион – возможность трудоустройства (76%). Все остальные факторы называются значительно реже. В тройку лидеров, также входит стремление к более «насыщенной» жизни (48%) и к лучшим условиям труда (40%).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Важно, что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для мужчин более значим фактор возможностей для самореализации (24% против 3% среди женщин)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51565707"/>
              </p:ext>
            </p:extLst>
          </p:nvPr>
        </p:nvGraphicFramePr>
        <p:xfrm>
          <a:off x="5410423" y="1454456"/>
          <a:ext cx="4340225" cy="304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1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Отметьте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три основные причины, почему Вы планируете искать работу за пределами региона, где Вы выросли, ходили в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школу?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не планирующих искать работу в родном регионе,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168)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693019" y="2059987"/>
            <a:ext cx="809131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42%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НЕ в родном регионе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425951" y="2380777"/>
            <a:ext cx="751134" cy="227303"/>
          </a:xfrm>
          <a:prstGeom prst="rightArrow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31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 удержания в регионе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76174" y="2765825"/>
            <a:ext cx="446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Основным удерживающим фактором является отсутствие средств для переезда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(43%). Данный фактор лидирует во всех основных демографических группах.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3903309"/>
              </p:ext>
            </p:extLst>
          </p:nvPr>
        </p:nvGraphicFramePr>
        <p:xfrm>
          <a:off x="822325" y="1454455"/>
          <a:ext cx="4340225" cy="391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14413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Отметьте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три основные причины, почему Вы планируете искать работу в регионе, где Вы выросли, ходили в школу?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,, планирующих искать работу в родном регионе,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232)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75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311" y="5245099"/>
            <a:ext cx="4428261" cy="711201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95318683"/>
              </p:ext>
            </p:extLst>
          </p:nvPr>
        </p:nvGraphicFramePr>
        <p:xfrm>
          <a:off x="648220" y="1606855"/>
          <a:ext cx="5013699" cy="450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Критерии выбора региона для переезда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12659" y="2807489"/>
            <a:ext cx="446338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Двумя ключевыми критериями выбора региона для переезда выступают: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уровень зарплат и стоимость жизни (по 59%). Для мужчин выше значимость количества вакансий по специальности (41% против 34% среди женщин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); для женщин – развитость социальной инфраструктуры (27% против 18%).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Возможности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попасть в кадровый резерв, а также возможности вовлечения в общественно-полезную работу находятся в конце рейтинга (17% и 16% соответственно).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14413" y="905075"/>
            <a:ext cx="4081705" cy="844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Случается, люди переезжают в другой населенный пункт или регион для жизни или работы. Если бы Вы захотели переехать в другой город или регион, какие пять факторов Вы бы учитывали в первую очередь при выборе?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до 5ти ответов)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74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3923666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2.3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/>
              <a:t>Запрос к работодателям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519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2" y="2187002"/>
            <a:ext cx="5480050" cy="576000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" y="1653602"/>
            <a:ext cx="5480050" cy="5334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Запросы к работодателям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93613193"/>
              </p:ext>
            </p:extLst>
          </p:nvPr>
        </p:nvGraphicFramePr>
        <p:xfrm>
          <a:off x="621035" y="1501393"/>
          <a:ext cx="5214653" cy="453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859015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бы Вы сейчас выбирали себе работу и были доступны следующие варианты, то работу с какими характеристиками Вы бы предпочли для себя?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 5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828206" y="4095508"/>
            <a:ext cx="444824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Лидерами рейтинга факторов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предпочтения работы выступают факторы, обеспечивающие стабильность – высокий доход и гарантии трудоустройства (36% и 30% соответственно).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Следом, идут факторы, связанные с возможностями самореализации –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возможности реализовать свои идеи (27%) и амбициозные проекты (25%).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78509" y="1770437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Факторы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стабильности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78509" y="2274458"/>
            <a:ext cx="1183410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Возможности самореализация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9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7199397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Основные выводы (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1/2)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75369" y="855281"/>
            <a:ext cx="8429016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Выбор профессии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Выбор профессии – это процесс растянутый во времени: каждый второй школьник 8-11 класса (47%) еще не определился с выбором профессии.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Данные онлайн форумов позволяют предположить, что процесс выбора не останавливается даже после поступления в заведения профессионального образования: вторичные поступления, переводы, поступление из СПО в вузы позволяют студентам осуществлять горизонтальную образовательную мобильность,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т.ч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. со сменой направления подготовки.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Выбор профессии практически всегда результат оптимизации различных факторов. Данные онлайн форумов позволяют предположить, что выбирая, школьники учитывают как собственные предпочтения, так и возможности - себя и семьи, поступить в конкретное учебное заведение. Важность этих факторов может меняться, но прагматическое измерение всегда присутствует в выборе.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Профессиональная мобильность молодых специалистов, как показатель распространенности ошибок при выборе профессии, достаточно высока –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43% выпускников (которые сейчас работают) работают не по специальности, при этом 78% группы планируют сменить специальность (не зависимо от того, меняли они специальность до того или нет). Среди мотивов смены специальности сложно выделить один доминирующий, скорее это комбинация неудовлетворенности доходом и содержанием труда.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Запрос школьников и студентов на подработку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Доля работающих школьников и студентов достаточно высока: 34% - школьники, 61% - студенты СПО, 69% - студенты вузов. Среди тех, кто не имеет постоянной работы большинство хотели бы найти подработку: 57% - школьники, 67% - студенты СПО, 85% - студенты вузов.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Превалирующие мотивы для всех групп связаны с финансами – заработать дополнительные деньги. Однако среди тех, кто пока не имеет работу, но хочет её найти лучше артикулирован запрос на получение профессионального опыта, возможно, как одной из форм профориентации.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Мысли о поиске работы вызывают стресс: большая часть представителей всех групп, которые хотели бы найти работу, считают, что им будет сложно сделать это (44% - школьники, 84% - студенты СПО, 55% - студенты вузов). Основными барьерами, с которыми ожидает столкнуться молодежь при поиске работы, являются: нехватка опыта, нежелание работодателей брать на работу школьников или студентов, а также отсутствие вакансий, удовлетворяющих по содержанию работы и по размеру дохода.</a:t>
            </a:r>
          </a:p>
        </p:txBody>
      </p:sp>
    </p:spTree>
    <p:extLst>
      <p:ext uri="{BB962C8B-B14F-4D97-AF65-F5344CB8AC3E}">
        <p14:creationId xmlns:p14="http://schemas.microsoft.com/office/powerpoint/2010/main" val="1069367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3" y="2961242"/>
            <a:ext cx="5376863" cy="2139396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678033"/>
            <a:ext cx="5376863" cy="124614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Запрос на наставника и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ожидания от него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628637113"/>
              </p:ext>
            </p:extLst>
          </p:nvPr>
        </p:nvGraphicFramePr>
        <p:xfrm>
          <a:off x="621036" y="1501392"/>
          <a:ext cx="4518280" cy="458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859015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нужен наставник на рабочем месте или нет? Если нужен, какие функции, на Ваш взгляд он должен выполнять, чтобы быть Вам полезным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 3х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581594" y="3085189"/>
            <a:ext cx="406951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 студентов учреждений СПО (56%) хотели бы иметь наставника на рабочем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месте.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От наставника ждут,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 первую очередь,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помощи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 развитии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«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hard-skills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»: передачу практического опыта (17%), обратную связь на выполненную работу (12%) и бучение (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12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%). 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Помощь в развитии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soft-skills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называлась значительно реже (в среднем около 5%).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96639" y="2187226"/>
            <a:ext cx="824661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Hard-skills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96639" y="3854631"/>
            <a:ext cx="824661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Soft-skills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07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3" y="2349500"/>
            <a:ext cx="3947479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2.4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/>
              <a:t>Драйверы </a:t>
            </a:r>
            <a:r>
              <a:rPr lang="ru-RU" sz="2000" dirty="0"/>
              <a:t>для трудоустройства, барьеры для отказа от работы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39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5384" y="1469324"/>
            <a:ext cx="5139315" cy="355424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5383" y="2453062"/>
            <a:ext cx="5139315" cy="1401926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825248"/>
            <a:ext cx="5139315" cy="627814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Опыт работы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01449929"/>
              </p:ext>
            </p:extLst>
          </p:nvPr>
        </p:nvGraphicFramePr>
        <p:xfrm>
          <a:off x="621035" y="1321591"/>
          <a:ext cx="5214653" cy="370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прошедший год у Вас была работа, за которую Вам платили или нет? Если была, уточните, в каком формате Вы работали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любое число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336772" y="3567568"/>
            <a:ext cx="418407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61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% студентов учреждений СПО имели работу за последний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год. По четверти студентов имели только постоянную или только временную работу (25% и 24% соответственно);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12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% сумели поработать и на постоянной и на временной работе.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Доля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имевших опыт работы значимо не меняется в основных демографических группах. Даже с ростом возраста, нет значимых изменений.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56335" y="1983344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Временная работа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56335" y="2878805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Постоянная работа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6033244" y="1321591"/>
          <a:ext cx="3076723" cy="161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821595" y="905075"/>
            <a:ext cx="3958899" cy="40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Типы работы, которые имел респондент за прошедший год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(перекодировка, % от числа опрошенных, 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133932" y="5794536"/>
            <a:ext cx="438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Не было работы, выбрали «Другое» или затруднились с ответом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21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Мотивы поиска работы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70782721"/>
              </p:ext>
            </p:extLst>
          </p:nvPr>
        </p:nvGraphicFramePr>
        <p:xfrm>
          <a:off x="993102" y="1504471"/>
          <a:ext cx="3971603" cy="382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отметьте три основных причины,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решили пойти работать?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имевших за последний год любую работу, кроме подработки на каникулах,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164)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483513" y="2317034"/>
            <a:ext cx="451383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Основная причина поиска работы – получение опыта для резюме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(46% от числа имевших работу).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Значимую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долю среди работавших составляю те, для кого работа является жизненной необходимостью – необходимы деньги для жизни (30%).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Обращает на себя внимание сравнительно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низкая доля тех, кто работает из-за интереса (19%) или для получения профессионального опыта (15%). Можно предположить, что при поиске работы для студентов большую роль играет внешняя мотивация. Это может быть связано либо с тем, что только те, кто вынужден, ищут работу во время обучения, либо доступность только малоинтересных работ.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90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80" y="1464590"/>
            <a:ext cx="4276345" cy="7920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2311" y="2293343"/>
            <a:ext cx="4276345" cy="792000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Сложность поиска работы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55191" y="1319396"/>
          <a:ext cx="3066613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было легко или сложно найти работу?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опрошенных, имевших за последний год любую работу, кроме подработки на каникулах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164)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72106" y="3661085"/>
            <a:ext cx="443473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 имевших работу студентов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учреждений СПО (61%) декларируют, что им было легко найти работу. Однако значимая доля – каждый четвертый (37%), заявили, что им было сложно это сделать, причем 22% сказали, что им было очень сложно найти работу.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основных трудностей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комбинация различных типов факторов: как тех, что потенциально зависят от самого студента – нехватка профессиональных знаний (29%), так и связанных с внешними факторами – отсутствие вакансий с подходящим графиком, отсутствие связей (по 20%).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362367" y="1496692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61%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48429832"/>
              </p:ext>
            </p:extLst>
          </p:nvPr>
        </p:nvGraphicFramePr>
        <p:xfrm>
          <a:off x="5410423" y="1454455"/>
          <a:ext cx="4340225" cy="453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2" y="905075"/>
            <a:ext cx="377498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какими основными трудностями Вы столкнулись при поиске работы?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опрошенных, имевших за последний год любую работу, кроме подработки на каникулах,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164)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362367" y="2337084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НЕ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32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Факторы,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помогающие найти работу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993102" y="1504471"/>
          <a:ext cx="3971603" cy="3204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Кто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или что прежде всего помог Вам получить работу?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имевших за последний год любую работу, кроме подработки на каникулах,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164)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784340" y="2176963"/>
            <a:ext cx="431846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Основными факторами,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которые помогли найти работу, студенты считают личные качества (30%), помощь преподавателей (27%), а также удачу (24%).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студентов старших курсов значимо выше доля тех ,кто опирался на личные знакомства (32% против 9% среди студентов младших курсов). Среди студентов младших курсов выше доля тех, кто устроился на работу благодаря победе или участии в конкурсе (25% против 5% среди старшекурсников).</a:t>
            </a:r>
          </a:p>
        </p:txBody>
      </p:sp>
    </p:spTree>
    <p:extLst>
      <p:ext uri="{BB962C8B-B14F-4D97-AF65-F5344CB8AC3E}">
        <p14:creationId xmlns:p14="http://schemas.microsoft.com/office/powerpoint/2010/main" val="2314181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Желание иметь 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04856" y="1499399"/>
          <a:ext cx="4248144" cy="3339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836606"/>
            <a:ext cx="4715736" cy="820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сейчас хотите или не хотите иметь оплачиваемую работу?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хотите, уточните, какие три формата работы могут быть для Вас наиболее подходящими?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имевших работу или имевших только временную работу, 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204)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93271" y="3586851"/>
            <a:ext cx="47056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Среди тех, кто пока не имел работы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или имел только подработку во время каникул, большинство (67%) хотели бы найти работу.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Большая часть студентов СПО, желающих иметь работу (27%), готовы согласиться как на постоянную, так и на временную работу; 20% готовы рассматривать только постоянную; 19% - только временную. </a:t>
            </a:r>
            <a:endParaRPr kumimoji="0" lang="ru-RU" sz="1200" b="0" i="0" u="none" strike="noStrike" kern="1200" cap="none" spc="0" normalizeH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отдельных форматов чаще назывались: постоянная работа по вечерам (44%), а также разовая работа (31%).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6033244" y="1379163"/>
          <a:ext cx="3076723" cy="161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821595" y="833759"/>
            <a:ext cx="3958899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Типы работы, которые хотят иметь респонденты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(перекодировка, % от числа опрошенных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не имевших работу или имеющих только временную работу, один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133932" y="5794536"/>
            <a:ext cx="438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 Не было работы, выбрали «Другое» или затруднились с ответом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0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Мотивы желания найти работу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629147890"/>
              </p:ext>
            </p:extLst>
          </p:nvPr>
        </p:nvGraphicFramePr>
        <p:xfrm>
          <a:off x="993102" y="1504471"/>
          <a:ext cx="3971603" cy="449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981742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отметьте три основные причины, почему Вы хотите иметь работу?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можете дать до трех ответов 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имеющих работу или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имевших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только временную работу, до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204)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158018" y="2624996"/>
            <a:ext cx="372122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Наиболее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часто называемым мотивом поиска работы выступает желание получить профессиональный опыт (82%). Это сильно отличается от доминирующей мотивации тех, кто работает сейчас (в этой группе доминирует мотив получения опыта для резюме).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втором месте по частоте упоминания – материальный фактор. Почти половина (54% хочет искать работу, чтобы получить деньги, без которых, по их мнению, они не смогут прожить.</a:t>
            </a:r>
          </a:p>
        </p:txBody>
      </p:sp>
    </p:spTree>
    <p:extLst>
      <p:ext uri="{BB962C8B-B14F-4D97-AF65-F5344CB8AC3E}">
        <p14:creationId xmlns:p14="http://schemas.microsoft.com/office/powerpoint/2010/main" val="6963630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Препятствия для 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поиска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работы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41642" y="1504471"/>
          <a:ext cx="3971603" cy="334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3856753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несмотря на ваше желание, Вы пока не работаете?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имеющих работу или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имевших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только временную работу, до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204)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833851" y="2222673"/>
            <a:ext cx="40058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Основным препятствием для поиска работы выступает невозможность совмещать работу и учебу (44%). Выбирая между получением дополнительных денег и получением образования выигрывает образование.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Второй по частоте называния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барьер отражает, по всей видимости, уровень мотивации части студентов: 36%, несмотря на декларируемый интерес, еще не искали работы.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Важную роль играют внешние факторы – отказы работодателей (31%) и сопротивление родителей (30%).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860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80" y="1454455"/>
            <a:ext cx="4317729" cy="7920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2311" y="2283208"/>
            <a:ext cx="4317729" cy="792000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Сложность поиска работы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55191" y="1319396"/>
          <a:ext cx="3066613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Ваш взгляд, Вам будет легко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или сложно найти работу?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 опрошенных, не имеющих работу или имевших только временную работу,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204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57850" y="3722579"/>
            <a:ext cx="488630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Желающие найти работу настроены намного более пессимистично относительно сложности поиска работы. В отличие от тех, кто уже имеет работу, среди тех, кто хотел бы найти работу подавляющее большинство (84%) считают, что им будет сложно сделать это (против 37% среди тех, кто уже имеют работу).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Среди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потенциальных препятствий, с которыми ожидают столкнуться студенты при поиске работы, доминируют варианты, связанные с внешними по отношению к студентам, а значит недоступными для управления ими факторами: нежелание работодателей брать студентов (43%), отсутствие связей (37%).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473881" y="1532531"/>
            <a:ext cx="91166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Легко найти работу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92083054"/>
              </p:ext>
            </p:extLst>
          </p:nvPr>
        </p:nvGraphicFramePr>
        <p:xfrm>
          <a:off x="5410423" y="1454455"/>
          <a:ext cx="4340225" cy="453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2" y="905075"/>
            <a:ext cx="4146288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Ваш взгляд, с какими основными трудностями Вы столкнетесь при поиске работы?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имеющих работу или имевших только временную работу,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204)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473881" y="2349500"/>
            <a:ext cx="91166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84%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Сложно найти работу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1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7199397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Основные выводы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(2/2)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75368" y="845467"/>
            <a:ext cx="8739568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Ожидания от работы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Выбор работы для молодежи – это оптимизация ее содержания и условий труда. Вероятно, размер дохода, в восприятии группы, не компенсирует дискомфорт от плохих бытовых условий или неинтересного содержания.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Большее значение для молодежи имеют условия труда, в которые включаются как уровень зарплаты и бытовой комфорт, так и «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экологичность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» отношений в компании. Последний фактор охватывает отношения как с руководством – авторитарность, грубость воспринимаются полностью неприемлемым стилем, так и с другими коллегами.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Также, к условиям работы можно отнести запрос на график, позволяющий поддерживать баланс работы и личной жизни. Перегрузки, «непосильный объем работы» назывались участниками онлайн-форумов, одними из основных элементов негативного образа работы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Можно предположить, что молодежь не готова мириться с физическими или психологическими неудобствами, даже ради получения интересной или перспективной работы.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Данные онлайн форумов позволяют предположить наличие особенностей в образе идеальной работы студентов СПО и студентов вузов. Первые более ориентированы на получение выгод от работы – престижа, дохода и т.п. Вероятно, они реже рассчитывают на карьерный рост и профессиональное развитие. Вторые, напротив, ориентированы именно на карьерный рост и профессиональное развитие.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Akrobat Black" panose="00000A00000000000000" charset="-52"/>
                <a:ea typeface="+mn-ea"/>
                <a:cs typeface="+mn-cs"/>
              </a:rPr>
              <a:t>Запрос на наставничество на рабочем месте студентов и молодых специалистов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Akrobat Black" panose="00000A00000000000000" charset="-52"/>
              <a:ea typeface="+mn-ea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Идея наставничества воспринята позитивно представителями всех групп молодежи. Хотели бы иметь наставника 56% студентов СПО, 88% студентов вузов и 82% выпускников.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Данные онлайн-форумов позволяют предположить, что идея наставничества воспринимается очень органичной – многие участники отмечали, что «по умолчанию» рассчитывают на подобную поддержку на новом рабочем месте.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От наставников ждут прежде всего помощи в освоении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hard-skills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: передачи практического опыта, обратной связи по выполняемым задачам, а также непосредственного обучения выполнению работы. Помощь наставника с «мягкими» навыками упоминается гораздо реже. Наиболее часто называемой помощью с «мягкими» навыками является морально-психологическая поддержка.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Однако сам термин «наставник» требует прояснения и конкретизации. Отсутствие общеупотребительного понимания термина создает риски формирования необоснованного негативного отношения к идее: так некоторые участники понимали под наставников дополнительного контролера, который будет оценивать их работу. </a:t>
            </a:r>
          </a:p>
        </p:txBody>
      </p:sp>
    </p:spTree>
    <p:extLst>
      <p:ext uri="{BB962C8B-B14F-4D97-AF65-F5344CB8AC3E}">
        <p14:creationId xmlns:p14="http://schemas.microsoft.com/office/powerpoint/2010/main" val="470830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Каналы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поиска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работы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806322634"/>
              </p:ext>
            </p:extLst>
          </p:nvPr>
        </p:nvGraphicFramePr>
        <p:xfrm>
          <a:off x="621036" y="1504471"/>
          <a:ext cx="3971603" cy="382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назовите три основных источника откуда Вы берете информацию о Ваших возможностях трудоустройства в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будущем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548189" y="2312230"/>
            <a:ext cx="448037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 студентов учреждений СПО нет явных лидеров среди источников получения информации о доступных им вакансия.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Наиболее часто называемыми вариантами стали: родители и родственники, а также администрация учебного заведения (по 30%).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Отсутствие явно предпочитаемых каналов получения информации, вероятно, связано с существенными различиями ситуации как из-за отличий самих учебных заведений, так и из-за различий специальностей, на которые учатся студенты. Очевидно, что источники получения информации о вакансиях студентов обучающихся на медицинских специальностях, а также на специальностях, связанных со службой в правоохранительных органах или МЧС будут отличатся от источников студентов обучающихся по специальностям в сфере искусств или рабочим специальностям.</a:t>
            </a:r>
          </a:p>
        </p:txBody>
      </p:sp>
    </p:spTree>
    <p:extLst>
      <p:ext uri="{BB962C8B-B14F-4D97-AF65-F5344CB8AC3E}">
        <p14:creationId xmlns:p14="http://schemas.microsoft.com/office/powerpoint/2010/main" val="1003084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75759" y="1455134"/>
            <a:ext cx="4530242" cy="1224565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Готовность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начать свое дело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827553288"/>
              </p:ext>
            </p:extLst>
          </p:nvPr>
        </p:nvGraphicFramePr>
        <p:xfrm>
          <a:off x="621036" y="1454456"/>
          <a:ext cx="3971603" cy="218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39643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относитесь к возможности в будущем открыть свое дело, заняться предпринимательством в перспективе?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75758" y="905075"/>
            <a:ext cx="3995788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некоторых семьях дети продолжают дело своих родителей. А как у Вас?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любое число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18149286"/>
              </p:ext>
            </p:extLst>
          </p:nvPr>
        </p:nvGraphicFramePr>
        <p:xfrm>
          <a:off x="5375758" y="1301754"/>
          <a:ext cx="4231235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781820" y="1755792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54%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 будет связана с родителями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89569" y="3979522"/>
            <a:ext cx="774584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Уровень интереса к открытию собственного бизнеса высок (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41%). При этом 13% декларируют, что уже имеют свое дело, включая в это понятие, вероятно, не только официально оформленные предприятия, но и неофициально оказываемые услуги.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Больше половины студентов учреждений СПО (54%) декларируют, что из будущая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занятость будет связана с их родителями. Так 32% планируют работать в бизнесе своих родителей. Данная информация согласуется с данными онлайн-форумов: значительная часть студентов СПО выбирают специальность на основе опыта или рекомендаций родственников. Кроме того, есть основания полагать, что родители значительной части студентов СПО занимаются тем или иным бизнесом, в результате чего стратегия работы в семейном бизнесе для студентов выглядит разумно.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499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2.5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Онлайн-форумы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080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выбора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специальности в учреждении СПО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998508" y="1674194"/>
            <a:ext cx="623601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1. Влияние родителей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 (в целом, родных)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krobat Black" panose="00000A00000000000000" pitchFamily="50" charset="-52"/>
            </a:endParaRPr>
          </a:p>
          <a:p>
            <a:pPr marL="268288" marR="0" lvl="0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Влияние родных имеет большое значение. Многие участники форума, так или иначе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, указывали, что их родственники работают или связаны со специальностями, которые они выбрали. Такое влияние может быть как косвенным – пример, на который ориентируются студенты, либо прямым – родители напрямую предложили конкретную специальность или направление.</a:t>
            </a:r>
          </a:p>
          <a:p>
            <a:pPr lvl="0">
              <a:spcBef>
                <a:spcPts val="1800"/>
              </a:spcBef>
              <a:defRPr/>
            </a:pPr>
            <a:r>
              <a:rPr lang="ru-RU" sz="1400" dirty="0" smtClean="0">
                <a:solidFill>
                  <a:schemeClr val="accent3"/>
                </a:solidFill>
                <a:latin typeface="Akrobat Black" panose="00000A00000000000000" pitchFamily="50" charset="-52"/>
              </a:rPr>
              <a:t>2. «Страх» ЕГЭ</a:t>
            </a:r>
            <a:endParaRPr lang="ru-RU" sz="1400" dirty="0">
              <a:solidFill>
                <a:schemeClr val="accent3"/>
              </a:solidFill>
              <a:latin typeface="Akrobat Black" panose="00000A00000000000000" pitchFamily="50" charset="-52"/>
            </a:endParaRPr>
          </a:p>
          <a:p>
            <a:pPr marL="268288" lvl="0">
              <a:spcBef>
                <a:spcPts val="300"/>
              </a:spcBef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Играет значительную роль при выборе не столько специальности, сколько СПО в целом (а не высшего образования). 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1800"/>
              </a:spcBef>
              <a:defRPr/>
            </a:pPr>
            <a:r>
              <a:rPr lang="ru-RU" sz="1400" dirty="0" smtClean="0">
                <a:solidFill>
                  <a:schemeClr val="accent3"/>
                </a:solidFill>
                <a:latin typeface="Akrobat Black" panose="00000A00000000000000" pitchFamily="50" charset="-52"/>
              </a:rPr>
              <a:t>3. Личные предпочтения какой-либо деятельности</a:t>
            </a:r>
            <a:endParaRPr lang="ru-RU" sz="1400" dirty="0">
              <a:solidFill>
                <a:schemeClr val="accent3"/>
              </a:solidFill>
              <a:latin typeface="Akrobat Black" panose="00000A00000000000000" pitchFamily="50" charset="-52"/>
            </a:endParaRPr>
          </a:p>
          <a:p>
            <a:pPr marL="268288" lvl="0">
              <a:spcBef>
                <a:spcPts val="300"/>
              </a:spcBef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Часть респондентов указала, что сама предпочитает тот или иной вид деятельности, без ссылок на родителей или других членов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референтной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группы. Конкретные предпочтения могут быть результатом действия различных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мотиваторов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– от влияния родителей, до осознаваемых функциональных целей. 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1800"/>
              </a:spcBef>
              <a:defRPr/>
            </a:pPr>
            <a:r>
              <a:rPr lang="ru-RU" sz="1400" dirty="0" smtClean="0">
                <a:solidFill>
                  <a:schemeClr val="accent3"/>
                </a:solidFill>
                <a:latin typeface="Akrobat Black" panose="00000A00000000000000" pitchFamily="50" charset="-52"/>
              </a:rPr>
              <a:t>4. Прагматические соображения</a:t>
            </a:r>
            <a:endParaRPr lang="ru-RU" sz="1400" dirty="0">
              <a:solidFill>
                <a:schemeClr val="accent3"/>
              </a:solidFill>
              <a:latin typeface="Akrobat Black" panose="00000A00000000000000" pitchFamily="50" charset="-52"/>
            </a:endParaRPr>
          </a:p>
          <a:p>
            <a:pPr marL="268288" lvl="0">
              <a:spcBef>
                <a:spcPts val="300"/>
              </a:spcBef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Выбор специальности становится результатом прагматичной оценки – либо потенциальной пользы, либо своих возможностей. При этом содержание специальности или учебное заведение не играют определяющей роли.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781104"/>
            <a:ext cx="8653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студентов учреждений СПО выражено влияние родственников при выборе специальности.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При этом,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часто конкретная траектория – выбор СПО, а не высшего образования, обусловлен страхом перед ЕГЭ. При этом, часть студентов, не отказываются от ВО, рассматривая СПО как более легкий путь, чем ЕГЭ.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299512" y="1653060"/>
            <a:ext cx="24809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«Большая часть моей семьи педагоги и я с детства наблюдала за тем как моя мама или бабушка работали с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детьми»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У меня в семье многие были связаны с железной дорогой, поэтому и решила сюда же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пойти»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«Мой папа сотрудник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полиции, я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 детства хотела пойти по его стопам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299512" y="3731468"/>
            <a:ext cx="24809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всю жизнь очень любила различные массовые мероприятия. С детства участвовала в различных концертах, постановках и 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тд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 Когда перешла в 9 класс нужно было определяться с выбором будущей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профессии»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299512" y="4660791"/>
            <a:ext cx="2480982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«Специальность выбирала по предметам, которые сдавала на ОГЭ….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я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сдавала обществознание. У меня была уверенность, что я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сдам этот предмет…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Какого-то конкретного учебного заведения не было. Главное на бюджет»</a:t>
            </a:r>
            <a:endParaRPr lang="ru-RU" sz="900" i="1" dirty="0" smtClean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«…такое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время, чтобы быть продавцом гораздо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выгоднее…Мне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эта система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близка..»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299512" y="2902173"/>
            <a:ext cx="248098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с самого детства хотела помогать людям, но, к сожалению, не пошла в 11 класс, так как побоялась ЕГЭ. Профессия была выбрана мной давно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«Просто побоялась сдачи ЕГЭ, ничего большего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94757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Оценки возможностей трудоустройства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55444"/>
            <a:ext cx="865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Студенты учреждений СПО видят возможности трудоустройства во время учебы– либо они сами, либо их знакомые имеют опыт подработок и уверены, что найти работу в целом не сложно. Однако, можно предположить, что доступная работа не удовлетворяет студентов, в следствие чего они нацелены на смену работы, поиск лучших вариантов.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641144" y="3080670"/>
            <a:ext cx="375851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«Ужасно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не уверенно себя чувствую нет никакого опыта и еще даже образования нет, не представляю, что я могу предложить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работодателю»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все равно затруднения были, так как много желающих и мало мест»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2701858"/>
            <a:ext cx="39279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«Многие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друзья работают в доставке еды или в 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Макдаке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/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Бургере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 Мне кажется сейчас у молодых людей очень много возможностей куда пойти подработать».</a:t>
            </a:r>
            <a:endParaRPr lang="ru-RU" sz="900" i="1" dirty="0" smtClean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909317" y="1710366"/>
            <a:ext cx="306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Барьеры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350014" y="2052478"/>
            <a:ext cx="41883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Высокая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конкуренция за наиболее привлекательные места</a:t>
            </a:r>
          </a:p>
          <a:p>
            <a:pPr marL="228600" indent="-228600">
              <a:buAutoNum type="arabicPeriod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Отсутствие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вакансий с удобным графиком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28600" indent="-228600">
              <a:buAutoNum type="arabicPeriod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Неуверенность в своих силах,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компетентности (в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т.ч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. из-за качества образования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) для работы по специальности</a:t>
            </a:r>
          </a:p>
          <a:p>
            <a:pPr marL="228600" indent="-228600"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Предвзятость работодателей (не хотят рассматривать студентов)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984526" y="1713869"/>
            <a:ext cx="306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Оценки возможностей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68667" y="2048920"/>
            <a:ext cx="32450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Большое количество вакансий в сфере услуг</a:t>
            </a:r>
          </a:p>
          <a:p>
            <a:pPr marL="228600" indent="-228600"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Общее ощущение, что «все находят работу»</a:t>
            </a:r>
          </a:p>
          <a:p>
            <a:pPr marL="228600" indent="-228600">
              <a:buAutoNum type="arabicPeriod"/>
              <a:defRPr/>
            </a:pPr>
            <a:endParaRPr lang="ru-RU" sz="110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88399" y="3741839"/>
            <a:ext cx="306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Важно!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265567" y="4083951"/>
            <a:ext cx="7591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Ощущается фрустрация студентов: они не знаю куда приложить себя, к чему стремиться. Многие сообщили, что не планируют работать по своей специальности или будут работать по ней, но вынужденно.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585989" y="4537371"/>
            <a:ext cx="4712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могла бы, но по завершении моей учебы я потеряла интерес к данной специальности»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63990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Работа: привлекающие факторы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55444"/>
            <a:ext cx="156362" cy="981211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827130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55444"/>
            <a:ext cx="8653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Говоря об идеальной работе студенты учреждений СПО делают акцент на внешних проявлениях комфорта и престижа. Содержание работы также важно, однако оно скорее инструмент достижения комфорта и престижа, а не самоцель. Исключение составляют те, кто целенаправленно хотел бы заниматься той или иной деятельностью.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Некоторым, из-за того, что их работа регламентирована (полиция, РЖД), сложно представить абстрактный идеальный образ и сформулировать запрос. Скорее они сами хотят соответствовать неким критериям, чтобы попасть на работу.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244601" y="4196157"/>
            <a:ext cx="3904485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«Вовремя буду получать зарплату в полном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объеме»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«Возможность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работать из любой точки мира, совмещая отдых и работу. И главное иметь возможность это себе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позволить»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«Вот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на этой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картинке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мне нравится, что у девушки отдельный кабинет, свой компьютер. я бы тоже хотела работать в красивом кабинете в большой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организации» 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Представляю, что буду работать в салоне/офисе, где будет 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дресс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-код и буду так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выглядеть 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[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на изображении мужчина в дорогом костюме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]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вижу машиниста в кабине электровоза, именно такой я и вижу свою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профессию»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«Самое важное в работе полиции: отдать присягу и задерживать незаконопослушных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эти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картинки полностью описывают мою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профессию»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919060" y="2015427"/>
            <a:ext cx="405271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Комфорт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Высокая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зарплата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Комфортные бытовые условия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труда, возможность удаленной работы или работы из офиса (в зависимости от предпочтений)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Комфортные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психологические условия труда – прежде сего, отсутствие конфликтов и поддержка со стороны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коллег, как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 личным вопросам, так и профессиональных идей.</a:t>
            </a:r>
          </a:p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Видимые знаки престижа: наличие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дресс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-кода, специальной одежды, знаков отличия, должности и т.п.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Привлекательность содержания работы (для увлеченных специальностью)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65" y="4317178"/>
            <a:ext cx="1579765" cy="9873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80" y="4653032"/>
            <a:ext cx="786468" cy="15729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72" y="2718521"/>
            <a:ext cx="1055945" cy="7383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30" y="2389981"/>
            <a:ext cx="1602287" cy="9613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42" y="1871107"/>
            <a:ext cx="1463762" cy="8233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26" y="3434560"/>
            <a:ext cx="1085024" cy="17143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81" y="3523723"/>
            <a:ext cx="1565483" cy="9784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05" y="5361476"/>
            <a:ext cx="1294224" cy="8624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45" y="2709308"/>
            <a:ext cx="1000969" cy="14988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094245" y="1899729"/>
            <a:ext cx="312265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Black" panose="00000A00000000000000" charset="-52"/>
              </a:rPr>
              <a:t>Визуальный образ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/>
            </a:r>
            <a:b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</a:b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(картинки, предложены участниками онлайн-форума)</a:t>
            </a:r>
          </a:p>
        </p:txBody>
      </p:sp>
    </p:spTree>
    <p:extLst>
      <p:ext uri="{BB962C8B-B14F-4D97-AF65-F5344CB8AC3E}">
        <p14:creationId xmlns:p14="http://schemas.microsoft.com/office/powerpoint/2010/main" val="3828578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Работа: отталкивающие факторы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69969"/>
            <a:ext cx="156362" cy="458705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319149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67009"/>
            <a:ext cx="780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отталкивающих факторов значительно чаще упоминались факторы, связанные с качествами руководства и коллектива. Можно предположить, что строгость, жесткость руководителя будут выступать триггерами отказа от работы.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194495" y="2781903"/>
            <a:ext cx="37585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«Когда ты полностью завален работой и не успеваешь даже голову поднять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«Очень не хочу, чтобы моим руководителем была женщина, которая будет руководить с помощью криков и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штрафов»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«Много неоплачиваемой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работы»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«….не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нравится завалы и авралы, которые часто бывают в конторах с плохой организацией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труда»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«отталкивает агрессивный коллектив, не хочется работать в токсичной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атмосфере»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903394" y="1702348"/>
            <a:ext cx="418832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Неуважение со стороны руководителя – критика, грубость, неготовность идти «навстречу» </a:t>
            </a:r>
          </a:p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«Неподъемный» объем работы</a:t>
            </a:r>
          </a:p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«Нездоровый» коллектив</a:t>
            </a:r>
            <a:endParaRPr lang="en-US" sz="110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Низкий доход (на уровне необходимого выживания)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356" t="100" r="7903" b="410"/>
          <a:stretch/>
        </p:blipFill>
        <p:spPr>
          <a:xfrm>
            <a:off x="5678176" y="5132851"/>
            <a:ext cx="1517893" cy="1084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878" y="2634638"/>
            <a:ext cx="1862348" cy="1081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17" y="4555630"/>
            <a:ext cx="2317046" cy="1544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80" y="3800699"/>
            <a:ext cx="1785151" cy="1189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19" y="3202140"/>
            <a:ext cx="1628803" cy="10858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18" y="1954608"/>
            <a:ext cx="1623841" cy="10825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25171" y="1481193"/>
            <a:ext cx="41883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Black" panose="00000A00000000000000" charset="-52"/>
              </a:rPr>
              <a:t>Визуальный образ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/>
            </a:r>
            <a:b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</a:b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(картинки, предложены участниками онлайн-форума)</a:t>
            </a:r>
          </a:p>
        </p:txBody>
      </p:sp>
    </p:spTree>
    <p:extLst>
      <p:ext uri="{BB962C8B-B14F-4D97-AF65-F5344CB8AC3E}">
        <p14:creationId xmlns:p14="http://schemas.microsoft.com/office/powerpoint/2010/main" val="253723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Запрос на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наставника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911374"/>
            <a:ext cx="865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Идея наставника воспринимается очень позитивно. Можно предположить, что одним из факторов позитива является совпадение логики наставничества с общей готовностью группы соответствовать неким требованиям для получения формальных наград.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34446" y="3617066"/>
            <a:ext cx="41549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«Специалист с достижениями, чтобы ему самому хотелось делиться знаниями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«…человек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который проработал в компании больше 2-3 лет, опытный, общительный, понимающий. он должен знать тонкости работы в фирме. и должен быть готовым поделиться своими знаниями. не важен пол, возраст, внешность, семейное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положение»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бы хотел для себя организованного и отзывчивого наставника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34446" y="1604443"/>
            <a:ext cx="4154942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«Думаю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что это очень полезная практика, потому что новичкам всегда сложно осваиваться в новом и незнакомом месте»</a:t>
            </a:r>
            <a:endParaRPr lang="ru-RU" sz="900" i="1" dirty="0" smtClean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«Считаю что такая практика полезно, так как наставники имеют больше знаний и опыта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«Полезно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так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как наставнику это те люди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к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которым можно и нужно обращаться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когда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что либо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непонятно»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думаю, что сейчас в любой компании есть такой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момент»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92150" y="1606965"/>
            <a:ext cx="35344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1. Восприятие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Идея воспринимается позитивно и органично – присутствует мнение, что наставник должен быть «на любой работе».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92150" y="3621959"/>
            <a:ext cx="3942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2. Образ наставника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Ключевое ожидание от наставника – его компетентность и способность объяснять и обучать. Все остальные требования вторичны.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92150" y="4697339"/>
            <a:ext cx="345686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3. Формат работы с наставником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Студенты хотели бы видеть работу с наставником в достаточно автономном режиме, чтобы наставник подключался только когда это необходимо самому студенту.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34446" y="4697339"/>
            <a:ext cx="41549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«Немного понаблюдать за работой его с комментариями. А потом, чтобы я сама делала что-то, а он потом анализировать давал рекомендации»</a:t>
            </a:r>
            <a:endParaRPr lang="ru-RU" sz="900" i="1" dirty="0" smtClean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«хочется получить от наставника некие 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лайфхаки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на рабочем месте»</a:t>
            </a:r>
            <a:endParaRPr lang="ru-RU" sz="900" i="1" dirty="0" smtClean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бы хотел чтоб человек мог мне помочь в любое время. Главное взаимоуважение и понимание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«…для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меня важен открытый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диалог»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считаю, что работа должна выстраивать по пунктам. Всё должно быть чётко и точно по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схеме»</a:t>
            </a:r>
          </a:p>
        </p:txBody>
      </p:sp>
    </p:spTree>
    <p:extLst>
      <p:ext uri="{BB962C8B-B14F-4D97-AF65-F5344CB8AC3E}">
        <p14:creationId xmlns:p14="http://schemas.microsoft.com/office/powerpoint/2010/main" val="2581909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3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Студенты вузов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255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400" kern="0" dirty="0" smtClean="0">
                <a:solidFill>
                  <a:srgbClr val="01957F"/>
                </a:solidFill>
              </a:rPr>
              <a:t>з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апрос</a:t>
            </a:r>
            <a:r>
              <a:rPr lang="ru-RU" sz="2400" kern="0" dirty="0">
                <a:solidFill>
                  <a:srgbClr val="01957F"/>
                </a:solidFill>
              </a:rPr>
              <a:t> </a:t>
            </a:r>
            <a:r>
              <a:rPr lang="ru-RU" sz="2400" kern="0" dirty="0" smtClean="0">
                <a:solidFill>
                  <a:srgbClr val="01957F"/>
                </a:solidFill>
              </a:rPr>
              <a:t>студентов на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1925637" y="1669932"/>
          <a:ext cx="305435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2249143" y="1062844"/>
            <a:ext cx="2454964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Мотивы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82801" y="5426646"/>
            <a:ext cx="8594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«За прошедший год у Вас была работа, за которую Вам платили или нет? Если была, уточните, в каком формате Вы работали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** «Вы сейчас хотите или не хотите иметь оплачиваемую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работу? Если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хотите, уточните, какие три формата работы могут быть для Вас наиболее подходящими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«Пожалуйста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, отметьте три основных причины,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почему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решили/ хотите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пойти работать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«Вам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было/ будет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легко или сложно найти работу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3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«С какими основными трудностями Вы столкнулись при поиске работы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4972" y="1240041"/>
            <a:ext cx="1223645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69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Имеют работу или временную подработку*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/>
          </p:nvPr>
        </p:nvGraphicFramePr>
        <p:xfrm>
          <a:off x="4762537" y="1669932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871127" y="1062844"/>
            <a:ext cx="2179869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Уровень сложности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7769220" y="1673340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586717" y="1075778"/>
            <a:ext cx="2179869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Барьеры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4972" y="2590664"/>
            <a:ext cx="1446228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DD00">
                    <a:lumMod val="75000"/>
                  </a:srgb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DD00">
                    <a:lumMod val="75000"/>
                  </a:srgb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DD00">
                  <a:lumMod val="75000"/>
                </a:srgb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Хотели бы иметь работу среди не имеющих работы**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46637" y="1799574"/>
          <a:ext cx="1340630" cy="933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0630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Неохотно берут студентов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Мало вакансий, с подходящим графиком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Нет опыта работы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H="1">
            <a:off x="1436914" y="1790048"/>
            <a:ext cx="745035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Диаграмма 32"/>
          <p:cNvGraphicFramePr/>
          <p:nvPr>
            <p:extLst/>
          </p:nvPr>
        </p:nvGraphicFramePr>
        <p:xfrm>
          <a:off x="1925637" y="3016591"/>
          <a:ext cx="305435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/>
          </p:nvPr>
        </p:nvGraphicFramePr>
        <p:xfrm>
          <a:off x="4762537" y="3016591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/>
          </p:nvPr>
        </p:nvGraphicFramePr>
        <p:xfrm>
          <a:off x="7769220" y="3019999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7546637" y="3146233"/>
          <a:ext cx="1340630" cy="933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0630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Нет опыта работы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Мало вакансий, с подходящей зарплатой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Мало вакансий, с подходящим графиком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</a:tbl>
          </a:graphicData>
        </a:graphic>
      </p:graphicFrame>
      <p:cxnSp>
        <p:nvCxnSpPr>
          <p:cNvPr id="37" name="Прямая соединительная линия 36"/>
          <p:cNvCxnSpPr/>
          <p:nvPr/>
        </p:nvCxnSpPr>
        <p:spPr>
          <a:xfrm flipH="1">
            <a:off x="1592424" y="3136707"/>
            <a:ext cx="729484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50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1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Школьники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204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88206" y="1723043"/>
            <a:ext cx="7941961" cy="341040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42081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0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000" kern="0" dirty="0" smtClean="0">
                <a:solidFill>
                  <a:srgbClr val="01957F"/>
                </a:solidFill>
              </a:rPr>
              <a:t>с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мена специальности и миграционный потенциал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1788207" y="1312692"/>
          <a:ext cx="180000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2014474" y="1057995"/>
            <a:ext cx="1347463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Намерены работать по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623607" y="4578172"/>
            <a:ext cx="221085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5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«Если говорить о сегодняшнем дне, думая о будущей работе, где скорее всего Вы планируете её искать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один ответ)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6 «Отметьте три основные причины, почему Вы планируете искать работу за пределами региона, где Вы выросли, ходили в школу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не планирующих искать работу в родном регионе, до 3х ответов, N =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264)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7 «Случается, люди переезжают в другой населенный пункт или регион для жизни или работы. Если бы Вы захотели переехать в другой город или регион, какие пять факторов Вы бы учитывали в первую очередь при выборе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до 5ти ответов)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3765550" y="2048356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36485" y="1700907"/>
            <a:ext cx="1194005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Факторы смены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112214" y="1700907"/>
            <a:ext cx="1435908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смены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/>
          </p:nvPr>
        </p:nvGraphicFramePr>
        <p:xfrm>
          <a:off x="5823608" y="2048356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194908" y="1700907"/>
            <a:ext cx="1305311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Момент появления идеи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88206" y="4586082"/>
            <a:ext cx="3777343" cy="341040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1788206" y="4050531"/>
          <a:ext cx="1800000" cy="102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68403" y="3784152"/>
            <a:ext cx="1292674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Миграционный потенциал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/>
          </p:nvPr>
        </p:nvGraphicFramePr>
        <p:xfrm>
          <a:off x="3765549" y="4911395"/>
          <a:ext cx="1800000" cy="133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219615" y="4569963"/>
            <a:ext cx="1067800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Мотивы переезда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Диаграмма 28"/>
          <p:cNvGraphicFramePr/>
          <p:nvPr>
            <p:extLst/>
          </p:nvPr>
        </p:nvGraphicFramePr>
        <p:xfrm>
          <a:off x="5823607" y="4586081"/>
          <a:ext cx="1800000" cy="1683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191733" y="4209567"/>
            <a:ext cx="1252369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Критерии 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выбора региона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946268" y="3919232"/>
            <a:ext cx="1948498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Место поиска работы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ru-RU" sz="11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3507491" y="4927122"/>
          <a:ext cx="1257988" cy="1317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7988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Больше возможностей трудоустройства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Больше возможностей самореализации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Выше уровень комфорта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Лучше условия работы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265711"/>
                  </a:ext>
                </a:extLst>
              </a:tr>
              <a:tr h="26351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Интереснее жить, больше событий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358979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42892" y="4621537"/>
          <a:ext cx="1075026" cy="1612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5026">
                  <a:extLst>
                    <a:ext uri="{9D8B030D-6E8A-4147-A177-3AD203B41FA5}">
                      <a16:colId xmlns:a16="http://schemas.microsoft.com/office/drawing/2014/main" val="1879108943"/>
                    </a:ext>
                  </a:extLst>
                </a:gridCol>
              </a:tblGrid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Уровень зарплат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7017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Стоимость жизни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16538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Уровень благоустройства</a:t>
                      </a:r>
                      <a:endParaRPr lang="ru-RU" sz="9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17393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Количество вакансий </a:t>
                      </a:r>
                      <a:b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</a:br>
                      <a: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по моей специальности</a:t>
                      </a:r>
                      <a:endParaRPr lang="ru-RU" sz="9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228872"/>
                  </a:ext>
                </a:extLst>
              </a:tr>
              <a:tr h="322432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9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Развитость социальной инфраструктуры</a:t>
                      </a:r>
                      <a:endParaRPr lang="ru-RU" sz="9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404242"/>
                  </a:ext>
                </a:extLst>
              </a:tr>
            </a:tbl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68404" y="913219"/>
            <a:ext cx="1285745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Готовность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 смене специальности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15821" y="3243033"/>
            <a:ext cx="929018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 «В будущем Вы хотите работать по специальности, по которой сейчас обучаетесь, или по другой специальности?»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 «Почему Вы не хотите работать по специальности, по которой сейчас обучаетесь?» (закрытый вопрос, % от числа опрошенных, планирующих работать не по своей специальности, до 3х ответов, N = 62)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3 «Припомните, пожалуйста, когда именно Вы впервые задумались о смене специальности?» (закрытый вопрос, % от числа опрошенных, планирующих работать не по своей специальности, один ответ, N = 62)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4 «Вы предпринимаете шаги чтобы сменить специальность или нет? Если предпринимаете, то какие именно?» (закрытый вопрос, % от числа опрошенных, планирующих работать не по своей специальности, любое число ответов, N = 62)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892175" y="1082875"/>
            <a:ext cx="8774339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162050" y="3953967"/>
            <a:ext cx="8507415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192780" y="2064085"/>
          <a:ext cx="1537075" cy="1172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075">
                  <a:extLst>
                    <a:ext uri="{9D8B030D-6E8A-4147-A177-3AD203B41FA5}">
                      <a16:colId xmlns:a16="http://schemas.microsoft.com/office/drawing/2014/main" val="1548211439"/>
                    </a:ext>
                  </a:extLst>
                </a:gridCol>
              </a:tblGrid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Специальность не подходит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86112"/>
                  </a:ext>
                </a:extLst>
              </a:tr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Стало интересно другое направление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74121"/>
                  </a:ext>
                </a:extLst>
              </a:tr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По своей специальности не смогу достаточно зарабатывать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791102"/>
                  </a:ext>
                </a:extLst>
              </a:tr>
            </a:tbl>
          </a:graphicData>
        </a:graphic>
      </p:graphicFrame>
      <p:graphicFrame>
        <p:nvGraphicFramePr>
          <p:cNvPr id="33" name="Диаграмма 32"/>
          <p:cNvGraphicFramePr/>
          <p:nvPr>
            <p:extLst/>
          </p:nvPr>
        </p:nvGraphicFramePr>
        <p:xfrm>
          <a:off x="7991862" y="2048355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758996" y="2069082"/>
          <a:ext cx="1211281" cy="11606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1281">
                  <a:extLst>
                    <a:ext uri="{9D8B030D-6E8A-4147-A177-3AD203B41FA5}">
                      <a16:colId xmlns:a16="http://schemas.microsoft.com/office/drawing/2014/main" val="3424062449"/>
                    </a:ext>
                  </a:extLst>
                </a:gridCol>
              </a:tblGrid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Самообразование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63124"/>
                  </a:ext>
                </a:extLst>
              </a:tr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Поступление в другое учебное заведение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575364"/>
                  </a:ext>
                </a:extLst>
              </a:tr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Курсы переподготовки онлайн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616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754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968767" y="1210189"/>
            <a:ext cx="4099033" cy="34104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42081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0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000" kern="0" dirty="0" smtClean="0">
                <a:solidFill>
                  <a:srgbClr val="01957F"/>
                </a:solidFill>
              </a:rPr>
              <a:t>о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жидания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 от работы и запрос на наставника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1382893" y="1114651"/>
          <a:ext cx="2646010" cy="20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527689" y="949016"/>
            <a:ext cx="1687576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Ожидания от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5057439" y="1079669"/>
          <a:ext cx="1800000" cy="102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094994" y="947325"/>
            <a:ext cx="183259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Запрос на наставника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64531" y="5307651"/>
            <a:ext cx="841387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«Если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бы Вы сейчас выбирали себе работу и были доступны следующие варианты, то работу с какими характеристиками Вы бы предпочли для себя?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до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5ти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ответов)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 «Вам нужен наставник на рабочем месте или нет? Если нужен, какие функции, на Ваш взгляд он должен выполнять, чтобы быть Вам полезным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до 3х ответов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35330" y="1252887"/>
          <a:ext cx="1270568" cy="1775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0568">
                  <a:extLst>
                    <a:ext uri="{9D8B030D-6E8A-4147-A177-3AD203B41FA5}">
                      <a16:colId xmlns:a16="http://schemas.microsoft.com/office/drawing/2014/main" val="3597182987"/>
                    </a:ext>
                  </a:extLst>
                </a:gridCol>
              </a:tblGrid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Высокий доход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342548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Удобный график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76833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Комфортные условия труда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97236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Перспективы карьерного роста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2069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Возможности профессионального развития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916218"/>
                  </a:ext>
                </a:extLst>
              </a:tr>
            </a:tbl>
          </a:graphicData>
        </a:graphic>
      </p:graphicFrame>
      <p:graphicFrame>
        <p:nvGraphicFramePr>
          <p:cNvPr id="33" name="Диаграмма 32"/>
          <p:cNvGraphicFramePr/>
          <p:nvPr>
            <p:extLst/>
          </p:nvPr>
        </p:nvGraphicFramePr>
        <p:xfrm>
          <a:off x="7134484" y="1444397"/>
          <a:ext cx="2646010" cy="20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010400" y="1554976"/>
          <a:ext cx="1447088" cy="18118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088">
                  <a:extLst>
                    <a:ext uri="{9D8B030D-6E8A-4147-A177-3AD203B41FA5}">
                      <a16:colId xmlns:a16="http://schemas.microsoft.com/office/drawing/2014/main" val="3173983065"/>
                    </a:ext>
                  </a:extLst>
                </a:gridCol>
              </a:tblGrid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Делиться опытом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96629"/>
                  </a:ext>
                </a:extLst>
              </a:tr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Обучать выполнению </a:t>
                      </a: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</a:b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рабочих </a:t>
                      </a: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задач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404391"/>
                  </a:ext>
                </a:extLst>
              </a:tr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Давать обратную связь </a:t>
                      </a: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</a:b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 </a:t>
                      </a: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выполненной работе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174709"/>
                  </a:ext>
                </a:extLst>
              </a:tr>
              <a:tr h="49175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Оказывать моральную, психологическую поддержку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456200"/>
                  </a:ext>
                </a:extLst>
              </a:tr>
              <a:tr h="330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Помогать адаптироваться </a:t>
                      </a: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</a:b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к </a:t>
                      </a: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корпоративной культуре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32228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134484" y="1210099"/>
            <a:ext cx="2043926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Запросы к наставнику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(среди всей группы)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000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3.1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Н</a:t>
            </a:r>
            <a:r>
              <a:rPr lang="ru-RU" sz="2000" dirty="0" smtClean="0"/>
              <a:t>астроения студентов, выходящих </a:t>
            </a:r>
            <a:r>
              <a:rPr lang="ru-RU" sz="2000" dirty="0"/>
              <a:t>на рынок труда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44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5243" y="2003837"/>
            <a:ext cx="4657725" cy="1237044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Планы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на будущее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28947" y="1454456"/>
          <a:ext cx="4340225" cy="3182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021447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могут меняться, но если говорить о сегодняшнем дне, что Вы планируете делать после окончания вуза?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069172" y="1804968"/>
            <a:ext cx="407959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Большинство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студентов вузов (54%) планируют после обучения пойти работать.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Однако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значительная часть – 36% планируют продолжить образование. При этом 8% хотят пойти на понижение уровня образования и после вуза поступить в учреждение среднего-специального образования.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Нацеленность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на дельнейшую учебу может говорить не только о склонности к научной деятельности. Показатель выше среди мужчин (41% против 29% среди женщин) что может указывать, на восприятие продолжения обучения как стратегии для избегания призыва в армию.</a:t>
            </a:r>
            <a:endParaRPr lang="ru-RU" sz="120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Обращает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на себя внимание отсутствие значимых различий в ответах студентов начальных (1-2) и старших (3-5) курсов. Это может указывать либо на то, что студенты планируют на перед свою учебную и трудовую траекторию, либо что учеба определяется не столько склонностями, способностями, сколько прагматическими представлениями (наподобие избегания призыва в армию), которые обычно более стабильны и легче прогнозируемы.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822067" y="2249180"/>
            <a:ext cx="820415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36%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продолжить образование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83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80" y="1520897"/>
            <a:ext cx="4582960" cy="775012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80" y="2343806"/>
            <a:ext cx="4582960" cy="775012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747576"/>
            <a:ext cx="4743450" cy="3792674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Работа по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455923683"/>
              </p:ext>
            </p:extLst>
          </p:nvPr>
        </p:nvGraphicFramePr>
        <p:xfrm>
          <a:off x="373163" y="1355859"/>
          <a:ext cx="4340225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будущем Вы хотите работать по специальности,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которой сейчас обучаетесь, или по другой специальности?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28510" y="3953644"/>
            <a:ext cx="446338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Подавляющее большинство студентов вузов (79%) декларируют намерение работать по специальности.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Однако, оценки почти половины (49%) «слабые», указывающие на неуверенность.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Значимая доля группы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(14%) прямо заявили, что не планируют работать по специальности.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причин, по которым студенты не планируют работать по специальности, по которой учатся – разочарование в специальности (51% среди тех, кто не планирует работать по специальности) и появление нового интересного направления. (50%).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671113" y="1549551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00B05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79%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98333862"/>
              </p:ext>
            </p:extLst>
          </p:nvPr>
        </p:nvGraphicFramePr>
        <p:xfrm>
          <a:off x="5410423" y="1454456"/>
          <a:ext cx="4340225" cy="304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1" y="905075"/>
            <a:ext cx="418372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не хотите работать по специальности, по которой сейчас обучаетесь?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62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671113" y="2391112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14%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НЕ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582780" y="2617660"/>
            <a:ext cx="597868" cy="227303"/>
          </a:xfrm>
          <a:prstGeom prst="rightArrow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7795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80" y="1596714"/>
            <a:ext cx="4914858" cy="352588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1595503"/>
            <a:ext cx="4743450" cy="621917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Подготовка к смене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314576475"/>
              </p:ext>
            </p:extLst>
          </p:nvPr>
        </p:nvGraphicFramePr>
        <p:xfrm>
          <a:off x="728947" y="1454454"/>
          <a:ext cx="4340225" cy="2982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предпринимаете шаги чтобы сменить специальность или нет? Если предпринимаете, то какие именно?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планирующих работать не по своей специальности,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любое число ответов,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62)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45350" y="4597517"/>
            <a:ext cx="84476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тех, кто планирует работать не по специальности, основным инструментом смены направления подготовки является самообразование (54%).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Важно, что большинство тех, кто считает, что будет работать не по специальности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(57%)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задумывались об этом в самом начале обучения – при поступлении (15) или на первых курсах (42%). Данное исследование не позволяет установить связано ли это с неправильной профориентацией или с низким качеством преподавания. Однако, важно, что уже на первых курсах значимая часть понимает необходимость смены направления подготовки.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60652860"/>
              </p:ext>
            </p:extLst>
          </p:nvPr>
        </p:nvGraphicFramePr>
        <p:xfrm>
          <a:off x="5410423" y="1454457"/>
          <a:ext cx="4340225" cy="2926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1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Припомните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пожалуйста, когда именно Вы впервые задумались о смене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планирующих работать не по своей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специальности, один ответ,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62)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744638" y="1553009"/>
            <a:ext cx="11613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Задумались о смене специальности в начале обучения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05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3.</a:t>
            </a:r>
            <a:r>
              <a:rPr lang="en-US" sz="1800" dirty="0" smtClean="0">
                <a:latin typeface="IBM Plex Sans" panose="020B0604020202020204" charset="0"/>
              </a:rPr>
              <a:t>2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Миграционные настроения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966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10415" y="1926737"/>
            <a:ext cx="4914858" cy="1369356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747576"/>
            <a:ext cx="4743450" cy="5242098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Миграционные настроения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315988391"/>
              </p:ext>
            </p:extLst>
          </p:nvPr>
        </p:nvGraphicFramePr>
        <p:xfrm>
          <a:off x="728947" y="1454456"/>
          <a:ext cx="4340225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3942000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говорить о сегодняшнем дне, думая о будущей работе, где скорее всего Вы планируете её искать?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60345" y="3781503"/>
            <a:ext cx="446338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студентов вузов (62%) планируют работать не в своем родном регионе (т.е. в регионе, где они выросли и ходили в школу).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Основная часть (27%)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планируют остаться в регионе, где они сейчас учатся в вузе; 18% планируют искать работу в Москве и Санкт-Петербурге.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Основные причины смены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региона связаны с перспективами на будущее, а не с благоустройством. На первом месте сама возможность найти работу (58%). Практически столько же часто назывался фактор – «возможностей для самореализации» (56%).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80128507"/>
              </p:ext>
            </p:extLst>
          </p:nvPr>
        </p:nvGraphicFramePr>
        <p:xfrm>
          <a:off x="5410423" y="1454456"/>
          <a:ext cx="4340225" cy="4604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1" y="905075"/>
            <a:ext cx="418372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Отметьте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три основные причины, почему Вы планируете искать работу за пределами региона, где Вы выросли, ходили в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школу?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не планирующих искать работу в родном регионе,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264)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856273" y="2225429"/>
            <a:ext cx="911667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C00000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62%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НЕ в родном регионе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904443" y="2489055"/>
            <a:ext cx="272641" cy="227303"/>
          </a:xfrm>
          <a:prstGeom prst="rightArrow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890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76265"/>
              </p:ext>
            </p:extLst>
          </p:nvPr>
        </p:nvGraphicFramePr>
        <p:xfrm>
          <a:off x="659219" y="1339145"/>
          <a:ext cx="3538205" cy="43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8205">
                  <a:extLst>
                    <a:ext uri="{9D8B030D-6E8A-4147-A177-3AD203B41FA5}">
                      <a16:colId xmlns:a16="http://schemas.microsoft.com/office/drawing/2014/main" val="72896835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06362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5984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47841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1222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00539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60548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25841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04164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42089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63706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87223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8655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354165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 удержания в регионе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990194" y="2010281"/>
            <a:ext cx="338048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Факторы, удерживающие в родном регионе существенно различаются между теми, кто сейчас находится в столицах (Москва и Санкт-Петербург)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и теми, кто находится в других регионах.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Жители столиц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остаются потому, что видят больше возможностей в своих городах. Жители других территорий называют факторы, связанные с привязанностью к территории, к родителям, к друзьям или не могут называть конкретную причину.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56626571"/>
              </p:ext>
            </p:extLst>
          </p:nvPr>
        </p:nvGraphicFramePr>
        <p:xfrm>
          <a:off x="822325" y="1496983"/>
          <a:ext cx="4340225" cy="4343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14413" y="905075"/>
            <a:ext cx="3751261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Отметьте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три основные причины, почему Вы планируете искать работу в регионе, где Вы выросли, ходили в школу?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планирующих искать работу в родном регионе,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130)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65900"/>
              </p:ext>
            </p:extLst>
          </p:nvPr>
        </p:nvGraphicFramePr>
        <p:xfrm>
          <a:off x="4197424" y="1339145"/>
          <a:ext cx="1219200" cy="43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1196843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2896835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Мск</a:t>
                      </a:r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 и </a:t>
                      </a:r>
                      <a:r>
                        <a:rPr lang="ru-RU" sz="100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СПб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Black" panose="00000A00000000000000" charset="-52"/>
                        </a:rPr>
                        <a:t>Остальные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06362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5984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33</a:t>
                      </a:r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47841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28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1222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00539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00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60548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3</a:t>
                      </a:r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25841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04164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2</a:t>
                      </a:r>
                      <a:endParaRPr lang="ru-RU" sz="1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B050"/>
                        </a:solidFill>
                        <a:effectLst/>
                        <a:latin typeface="Akrobat Black" panose="00000A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42089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63706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kern="120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87223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8655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kern="1200" dirty="0">
                          <a:solidFill>
                            <a:srgbClr val="00B050"/>
                          </a:solidFill>
                          <a:effectLst/>
                          <a:latin typeface="Akrobat Black" panose="00000A00000000000000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354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134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0415" y="4845453"/>
            <a:ext cx="4387153" cy="673960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70045406"/>
              </p:ext>
            </p:extLst>
          </p:nvPr>
        </p:nvGraphicFramePr>
        <p:xfrm>
          <a:off x="648220" y="1473908"/>
          <a:ext cx="5013699" cy="450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Критерии выбора региона для переезда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82509" y="3057200"/>
            <a:ext cx="446338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Говоря о выборе места для переезда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большинство студентов вузов уходит в обсуждение скорее «логистических» обстоятельств, которые делают переезд финансово возможным и обоснованным: уровень зарплат должен перекрывать изменение стоимости жизни, при этом среда нового места должна быть более комфортной, чем среда текущего.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Важно, что ответы москвичей и не москвичей практически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совпадают. Можно предположить, что основания для молодежи и её приоритеты схожи, различаются только уровень возможностей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Возможности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попасть в кадровый резерв, а также возможности участи я общественно-полезной работе являются абсолютно вторичными факторами при выборе региона.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14413" y="905075"/>
            <a:ext cx="4947506" cy="697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Случается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люди переезжают в другой населенный пункт или регион для жизни или работы. Если бы Вы захотели переехать в другой город или регион, какие пять факторов Вы бы учитывали в первую очередь при выборе?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 3х ответов)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6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" y="1311140"/>
            <a:ext cx="3702050" cy="586671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Ключевые цифры: выбор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241481174"/>
              </p:ext>
            </p:extLst>
          </p:nvPr>
        </p:nvGraphicFramePr>
        <p:xfrm>
          <a:off x="666350" y="1176984"/>
          <a:ext cx="355095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060887" y="974086"/>
            <a:ext cx="2750815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Определенность с будущей профессией*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66351" y="5482236"/>
            <a:ext cx="768402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*</a:t>
            </a: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«Скажите</a:t>
            </a: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, Вы уже выбрали кем Вы хотите стать в будущем, профессией, которой хотите заниматься или еще нет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?» (</a:t>
            </a: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закрытый вопрос, % от числа опрошенных, один ответ) </a:t>
            </a:r>
          </a:p>
          <a:p>
            <a:pPr lvl="0">
              <a:lnSpc>
                <a:spcPct val="80000"/>
              </a:lnSpc>
              <a:spcBef>
                <a:spcPts val="300"/>
              </a:spcBef>
              <a:defRPr/>
            </a:pP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** «На Ваш взгляд, кто в большей степени оказал влияние на Ваш выбор профессии, 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того</a:t>
            </a: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, кем Вы хотите стать? Вы можете дать до четырех ответов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?» (</a:t>
            </a: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закрытый вопрос, % от числа опрошенных, задумывавшихся о выборе специальности, до 4х ответов, N = 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333, топ-5 ответов) </a:t>
            </a:r>
            <a:endParaRPr lang="ru-RU" sz="8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lvl="0">
              <a:lnSpc>
                <a:spcPct val="80000"/>
              </a:lnSpc>
              <a:spcBef>
                <a:spcPts val="300"/>
              </a:spcBef>
              <a:defRPr/>
            </a:pP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*** «С какими сложностями Вы столкнулись при выборе своей будущей профессии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?» (</a:t>
            </a: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закрытый вопрос, % от числа опрошенных, любое число </a:t>
            </a:r>
            <a:r>
              <a:rPr lang="ru-RU" sz="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ответов, топ-5 ответов)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83328269"/>
              </p:ext>
            </p:extLst>
          </p:nvPr>
        </p:nvGraphicFramePr>
        <p:xfrm>
          <a:off x="4304754" y="1599360"/>
          <a:ext cx="1822849" cy="160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847567588"/>
              </p:ext>
            </p:extLst>
          </p:nvPr>
        </p:nvGraphicFramePr>
        <p:xfrm>
          <a:off x="7025736" y="1311140"/>
          <a:ext cx="1822849" cy="160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557921" y="1079698"/>
            <a:ext cx="2659076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Препятствия при выборе профессии***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08235"/>
              </p:ext>
            </p:extLst>
          </p:nvPr>
        </p:nvGraphicFramePr>
        <p:xfrm>
          <a:off x="6926740" y="1355952"/>
          <a:ext cx="952500" cy="1555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Сложно найти подходящий вуз</a:t>
                      </a:r>
                      <a:endParaRPr lang="ru-RU" sz="1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Я не знаю, что мне подойдет</a:t>
                      </a:r>
                      <a:endParaRPr lang="ru-RU" sz="1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Мало информации </a:t>
                      </a:r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о профессиях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Нет поддержки родителей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781191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Не знаю своих возможностей</a:t>
                      </a:r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821384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813131"/>
              </p:ext>
            </p:extLst>
          </p:nvPr>
        </p:nvGraphicFramePr>
        <p:xfrm>
          <a:off x="4238442" y="1626078"/>
          <a:ext cx="952500" cy="1555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Экскурсии	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Рекомендации родителей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Фильмы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Знаменитые люди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781191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Личные предпочтения	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821384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3702051" y="1311140"/>
            <a:ext cx="2485054" cy="26341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072867" y="1349942"/>
            <a:ext cx="2054736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Факторы выбора профессии**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59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3923666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3.</a:t>
            </a:r>
            <a:r>
              <a:rPr lang="en-US" sz="1800" dirty="0" smtClean="0">
                <a:latin typeface="IBM Plex Sans" panose="020B0604020202020204" charset="0"/>
              </a:rPr>
              <a:t>3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/>
              <a:t>Запрос к работодателям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37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3" y="2467863"/>
            <a:ext cx="6412533" cy="533400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924050"/>
            <a:ext cx="6412533" cy="5334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Запросы к работодателям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621035" y="1501392"/>
          <a:ext cx="5214653" cy="4879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859015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бы Вы сейчас выбирали себе работу и были доступны следующие варианты, то работу с какими характеристиками Вы бы предпочли для себя?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5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781480" y="3232957"/>
            <a:ext cx="444824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Наиболее часто выбираемой характеристикой предпочтительной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работы, ожидаемо, является высокий доход (64%).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Далее идет группа факторов, характеризующих условия труда – удобный график работы (53%) и комфортные условия труда (52%).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Далее,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 пятерке лидеров, идут факторы, связанные с перспективностью работы – карьерный рост (50%) и профессиональное развитие (44%).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Можно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предположить, что ради перспектив студенты не готовы жертвовать комфортом.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139315" y="2005414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Комфортность условий труда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139315" y="2620685"/>
            <a:ext cx="1045208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958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3" y="2961242"/>
            <a:ext cx="5376863" cy="2139396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678033"/>
            <a:ext cx="5376863" cy="1246142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Запрос на наставника и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ожидания от него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621036" y="1501392"/>
          <a:ext cx="4518280" cy="458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859015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нужен наставник на рабочем месте или нет? Если нужен, какие функции, на Ваш взгляд он должен выполнять, чтобы быть Вам полезным?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 3х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561264" y="2577992"/>
            <a:ext cx="406951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Практически все студенты вузов (88%) выражают заинтересованность в наставнике на рабочем месте.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От наставника ждут в большей степени помощь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 развитии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«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hard-skills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»: передачи практического опыта (69%) и обучения (52%). 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Помощь в развитии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soft-skills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называлась значительно реже (в среднем около 20%). Основная помощь по этому направлению – моральная и психологическая поддержка и адаптация к корпоративной культуре (по 22%)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96639" y="2187226"/>
            <a:ext cx="824661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Hard-skills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496639" y="3854631"/>
            <a:ext cx="824661" cy="22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Soft-skills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390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3" y="2349500"/>
            <a:ext cx="3947479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3.</a:t>
            </a:r>
            <a:r>
              <a:rPr lang="en-US" sz="1800" dirty="0" smtClean="0">
                <a:latin typeface="IBM Plex Sans" panose="020B0604020202020204" charset="0"/>
              </a:rPr>
              <a:t>4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/>
              <a:t>Драйверы </a:t>
            </a:r>
            <a:r>
              <a:rPr lang="ru-RU" sz="2000" dirty="0"/>
              <a:t>для трудоустройства, барьеры для отказа от работы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35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83" y="2135238"/>
            <a:ext cx="5139315" cy="1719750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488374"/>
            <a:ext cx="5139315" cy="627814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Опыт работы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621035" y="1321591"/>
          <a:ext cx="5214653" cy="370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прошедший год у Вас была работа, за которую Вам платили или нет? Если была, уточните, в каком формате Вы работали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любое число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466775" y="3726164"/>
            <a:ext cx="372122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Около 69% студентов вузов имели работу за последний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год. Большая часть (36%) имели постоянную работу, четверть (25%) – временную; 6% сумели поработать и на постоянной и на временной работе.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Ожидаемо, доля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имевших опыт работы растет с возрастом респондентов – минимальная доля среди людей 17-19 лет (41%) и постепенно увеличивается.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56335" y="1646470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Временная работа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156335" y="2741271"/>
            <a:ext cx="1045208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Постоянная работа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6033244" y="1321591"/>
          <a:ext cx="3076723" cy="161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821595" y="905075"/>
            <a:ext cx="3958899" cy="401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Типы работы, которые имел респондент за прошедший год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(перекодировка, % от числа опрошенных, 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133932" y="5794536"/>
            <a:ext cx="438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Не было работы, выбрали «Другое» или затруднились с ответом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9251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Мотивы поиска работы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993102" y="1504471"/>
          <a:ext cx="3971603" cy="382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отметьте три основных причины,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решили пойти работать?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имевших за последний год любую работу, кроме подработки на каникулах,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285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897581" y="2446430"/>
            <a:ext cx="398595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Основная причина поиска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работы – потребность в деньгах. При этом для большей части (57%) эти деньги являются важными, но дополнительными. Для меньшей, но значимой части (37%) деньги оказываются жизненно необходимы. Этот показатель растет с возрастом.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 третьем месте, по частоте называния, среди мотивов поиска работы стоит получение опыта – для себя (37%) или для резюме (28%). Данные мотивы значительно чаще упоминается магистрами – 58% и 43% соответственно.</a:t>
            </a:r>
          </a:p>
        </p:txBody>
      </p:sp>
    </p:spTree>
    <p:extLst>
      <p:ext uri="{BB962C8B-B14F-4D97-AF65-F5344CB8AC3E}">
        <p14:creationId xmlns:p14="http://schemas.microsoft.com/office/powerpoint/2010/main" val="3928382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5383" y="2285257"/>
            <a:ext cx="4237943" cy="800444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" y="1496691"/>
            <a:ext cx="4232274" cy="7885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Сложность поиска работы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102528044"/>
              </p:ext>
            </p:extLst>
          </p:nvPr>
        </p:nvGraphicFramePr>
        <p:xfrm>
          <a:off x="755191" y="1319396"/>
          <a:ext cx="3066613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было легко или сложно найти работу?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опрошенных, имевших за последний год любую работу, кроме подработки на каникулах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285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55513" y="3956052"/>
            <a:ext cx="372122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 имевших работу студентов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вузов (68%) декларируют, что им было легко найти работу. Однако значимая доля – каждый четвертый (27%). Что им было сложно это сделать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 основных трудностей факторы, связанные с особенностями студентов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и их потребностей: «неохотно берут студентов» (40%), мало вакансий с подходящим графиком (37%)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320608" y="1496692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68%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5410423" y="1454455"/>
          <a:ext cx="4340225" cy="453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2" y="905075"/>
            <a:ext cx="377498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какими основными трудностями Вы столкнулись при поиске работы?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опрошенных, имевших за последний год любую работу, кроме подработки на каникулах,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285)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018048" y="2337084"/>
            <a:ext cx="911667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Планируют работать НЕ по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607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Факторы,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помогающие найти работу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993102" y="1504471"/>
          <a:ext cx="3971603" cy="382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Кто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или что прежде всего помог Вам получить работу?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имевших за последний год любую работу, кроме подработки на каникулах,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285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98076" y="2282420"/>
            <a:ext cx="431846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Основными факторами,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которые помогли им найти работу, студенты считают случай (45%), а также личностные факторы – личные качества (44%) и личные знакомства (36%).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Примечательно, что помощь со стороны преподавателей респонденты выбирали значительно реже (21%). Это может указывать как на низкие ожидания от преподавателей со стороны самих студентов, которые могут не обращаться к ним за помощью, так и на отсутствие реальной поддержки со стороны преподавателей.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12992966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Желание иметь 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621035" y="1430819"/>
          <a:ext cx="5214653" cy="370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836606"/>
            <a:ext cx="4715736" cy="820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сейчас хотите или не хотите иметь оплачиваемую работу?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хотите, уточните, какие три формата работы могут быть для Вас наиболее подходящими?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имевших работу или имевших только временную работу, 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261)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93271" y="3586851"/>
            <a:ext cx="47056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Среди тех, кто пока не имел работы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или имел только подработку во время каникул, большинство (85%) хотели бы найти работу.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Большая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часть (43%) нацелены только на постоянную работу; 24% готовы рассмотреть как постоянную, так и временную работу. Только временную хотят найти 18%.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Среди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отдельных форматов чаще назывались: работа во время каникул, а также работа на неполный рабочий день (по 30%).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6033244" y="1379163"/>
          <a:ext cx="3076723" cy="161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821595" y="833759"/>
            <a:ext cx="3958899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Типы работы, которые хотят иметь респонденты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(перекодировка, % от числа опрошенных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не имевших работу или имеющих только временную работу, один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133932" y="5794536"/>
            <a:ext cx="4386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 Не было работы, выбрали «Другое» или затруднились с ответом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05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Мотивы желания найти работу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993102" y="1504471"/>
          <a:ext cx="3971603" cy="449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981742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отметьте три основные причины, почему Вы хотите иметь работу?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можете дать до трех ответов 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имеющих работу или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имевших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только временную работу, до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261)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64705" y="2176963"/>
            <a:ext cx="388158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Как и у тех, кто уже имеет работу, основной мотив желания найти её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– заработать дополнительные деньги (68%). Важно, что в данном случае, деньги именно дополнительные, и от них не зависит выживание человека.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Однако, в отличие от уже имеющих работу,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желающие найти чаще в качестве мотива называют желание получить опыт: чтобы лучше разбираться в специальности (45%) или для резюме (43%).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90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400" kern="0" dirty="0" smtClean="0">
                <a:solidFill>
                  <a:srgbClr val="01957F"/>
                </a:solidFill>
              </a:rPr>
              <a:t>запрос школьников на </a:t>
            </a:r>
            <a:r>
              <a:rPr lang="ru-RU" sz="2400" kern="0" dirty="0">
                <a:solidFill>
                  <a:srgbClr val="01957F"/>
                </a:solidFill>
              </a:rPr>
              <a:t>работу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637241033"/>
              </p:ext>
            </p:extLst>
          </p:nvPr>
        </p:nvGraphicFramePr>
        <p:xfrm>
          <a:off x="1925637" y="1669932"/>
          <a:ext cx="305435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2249143" y="1062844"/>
            <a:ext cx="2454964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Мотивы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82801" y="5452046"/>
            <a:ext cx="8594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«За прошедший год у Вас была работа, за которую Вам платили или нет? Если была, уточните, в каком формате Вы работали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** «Вы сейчас хотите или не хотите иметь оплачиваемую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работу? Если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хотите, уточните, какие три формата работы могут быть для Вас наиболее подходящими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«Пожалуйста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, отметьте три основных причины,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почему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решили/ хотите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пойти работать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«Вам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было/ будет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легко или сложно найти работу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3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«С какими основными трудностями Вы столкнулись при поиске работы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4972" y="1240041"/>
            <a:ext cx="1575994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Имеют опыт работы*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684343842"/>
              </p:ext>
            </p:extLst>
          </p:nvPr>
        </p:nvGraphicFramePr>
        <p:xfrm>
          <a:off x="4841671" y="1669932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871127" y="1062844"/>
            <a:ext cx="2179869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Уровень сложности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044513820"/>
              </p:ext>
            </p:extLst>
          </p:nvPr>
        </p:nvGraphicFramePr>
        <p:xfrm>
          <a:off x="7978774" y="1673340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586717" y="1075778"/>
            <a:ext cx="2179869" cy="2646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Барьеры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Light" panose="000005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Light" panose="000005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4972" y="2590664"/>
            <a:ext cx="1446228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DD00">
                    <a:lumMod val="75000"/>
                  </a:srgb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DD00">
                    <a:lumMod val="75000"/>
                  </a:srgb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DD00">
                  <a:lumMod val="75000"/>
                </a:srgb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charset="-52"/>
                <a:ea typeface="Calibri" panose="020F0502020204030204" pitchFamily="34" charset="0"/>
                <a:cs typeface="Times New Roman" panose="02020603050405020304" pitchFamily="18" charset="0"/>
              </a:rPr>
              <a:t>Хотели бы иметь работу среди не имеющих работы**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648127" y="1799574"/>
          <a:ext cx="1448694" cy="933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694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Мало вакансий по интересным специальностям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Мало вакансий, с подходящей зарплатой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Нехватка профессиональных знаний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H="1">
            <a:off x="1803400" y="1790048"/>
            <a:ext cx="7302947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23092503"/>
              </p:ext>
            </p:extLst>
          </p:nvPr>
        </p:nvGraphicFramePr>
        <p:xfrm>
          <a:off x="1925637" y="3016591"/>
          <a:ext cx="3054350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923149543"/>
              </p:ext>
            </p:extLst>
          </p:nvPr>
        </p:nvGraphicFramePr>
        <p:xfrm>
          <a:off x="4841671" y="3016591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975497859"/>
              </p:ext>
            </p:extLst>
          </p:nvPr>
        </p:nvGraphicFramePr>
        <p:xfrm>
          <a:off x="7978774" y="3019999"/>
          <a:ext cx="2238783" cy="116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7648127" y="3146233"/>
          <a:ext cx="1448694" cy="933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694">
                  <a:extLst>
                    <a:ext uri="{9D8B030D-6E8A-4147-A177-3AD203B41FA5}">
                      <a16:colId xmlns:a16="http://schemas.microsoft.com/office/drawing/2014/main" val="1850713415"/>
                    </a:ext>
                  </a:extLst>
                </a:gridCol>
              </a:tblGrid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Будут отказывать нехватки опыта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750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Мало вакансий, с подходящей зарплатой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62328"/>
                  </a:ext>
                </a:extLst>
              </a:tr>
              <a:tr h="311104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Неохотно берут школьников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389230"/>
                  </a:ext>
                </a:extLst>
              </a:tr>
            </a:tbl>
          </a:graphicData>
        </a:graphic>
      </p:graphicFrame>
      <p:cxnSp>
        <p:nvCxnSpPr>
          <p:cNvPr id="37" name="Прямая соединительная линия 36"/>
          <p:cNvCxnSpPr/>
          <p:nvPr/>
        </p:nvCxnSpPr>
        <p:spPr>
          <a:xfrm flipH="1">
            <a:off x="1592424" y="3136707"/>
            <a:ext cx="751392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941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Препятствия для 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поиска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работы в период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993102" y="1504471"/>
          <a:ext cx="3971603" cy="334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3856753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несмотря на ваше желание, Вы пока не работаете? Вы можете дать до трех ответов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имеющих работу или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имевших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только временную работу, до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261)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287415" y="2157133"/>
            <a:ext cx="37212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Основным препятствием для поиска работы выступает невозможность совмещать работу и учебу (65%). Выбирая между получением дополнительных денег и получением образования выигрывает образование.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Вторым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по частоте упоминания препятствием выступает «качественные» аспекты работы – студенты, которые хотят найти работу не могут найти вакансию, которая была бы «по душе» (30%).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Значимая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доля (21%) пока просто не искали работу.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4108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5383" y="2285257"/>
            <a:ext cx="4156217" cy="800444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" y="1496691"/>
            <a:ext cx="4150658" cy="78856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Сложность поиска работы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755191" y="1319396"/>
          <a:ext cx="3066613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83721" cy="524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Ваш взгляд, Вам будет легко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или сложно найти работу?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 опрошенных, не имеющих работу или имевших только временную работу,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261)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57850" y="3722579"/>
            <a:ext cx="48863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Желающие найти работу настроены скорее пессимистично относительно сложности её поиска. В отличие от тех, кто уже имеет работу, среди тех, кто хотел бы найти работу большинство (55%) считают, что им будет сложно сделать это (против 27% среди тех. кто уже имеют работу).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Вероятнее всего, различие связано с более высокими требования группы к содержанию работы. На это указывает лидерство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среди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ожидаемых трудностей таких, которые связаны с «качественными» аспектами работы: уровень зарплаты (38%), подходящий график (35%).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Однако наиболее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часто называемой возможной проблемой является мнение о том, что работодатели не будут брать людей без опыта (51%).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320608" y="1496692"/>
            <a:ext cx="91166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35%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Легко найти работу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5410423" y="1454455"/>
          <a:ext cx="4340225" cy="453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302512" y="905075"/>
            <a:ext cx="4146288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Ваш взгляд, с какими основными трудностями Вы столкнетесь при поиске работы?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можете дать до трех ответов 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числа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имеющих работу или имевших только временную работу, 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261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320608" y="2337084"/>
            <a:ext cx="91166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55%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Сложно найти работу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563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Факторы, помогающие найти работу во время учебы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621036" y="1504471"/>
          <a:ext cx="3971603" cy="382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672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Кто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или что прежде всего помогут Вам получить первую работу?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можете дать до трех ответов </a:t>
            </a:r>
          </a:p>
          <a:p>
            <a:pPr lvl="0" defTabSz="914400">
              <a:lnSpc>
                <a:spcPct val="80000"/>
              </a:lnSpc>
              <a:spcBef>
                <a:spcPts val="300"/>
              </a:spcBef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имеющих работу или имевших только временную работу, один ответ,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ru-RU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261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968428" y="2349500"/>
            <a:ext cx="37212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Факторы, которые, по мнению студентов, желающих найти работу, помогут им это сделать,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 целом совпадают с факторами названными теми, кто уже нашел работу.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Топ-3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вариантов: личные качества (48%), удача (47%), а также личные знакомства (41%).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Около трети (36%) надеются на помощь преподавателей.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6253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Источники для поиска работы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67863346"/>
              </p:ext>
            </p:extLst>
          </p:nvPr>
        </p:nvGraphicFramePr>
        <p:xfrm>
          <a:off x="704856" y="1454456"/>
          <a:ext cx="4255764" cy="4172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715736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назовите три основных источника откуда Вы берете информацию о Ваших возможностях трудоустройства 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будущем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 3х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592639" y="2686880"/>
            <a:ext cx="448037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Основной источник получения информации 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доступных вакансиях – сайты-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агрегаторы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(63%). Данный источник лидирует во всех основных демографических группах.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втором месте по частоте называния – онлайн ресурсы интересующих компаний (42%).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Тройку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лидеров источников информации о вакансиях замыкают преподаватели учебного заведения (32%). Вероятно, это довольно популярный источник, однако, используется он почти вдвое реже, чем сайты-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агрегаторы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452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130284" y="1489070"/>
            <a:ext cx="4775716" cy="123889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Готовность начать свое дело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145775003"/>
              </p:ext>
            </p:extLst>
          </p:nvPr>
        </p:nvGraphicFramePr>
        <p:xfrm>
          <a:off x="621036" y="1454456"/>
          <a:ext cx="3971603" cy="218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396431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относитесь к возможности в будущем открыть свое дело, заняться предпринимательством в перспективе?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130284" y="905075"/>
            <a:ext cx="3995788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некоторых семьях дети продолжают дело своих родителей. А как у Вас?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(закрытый вопрос, % от числа опрошенных,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любое число ответов)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05017559"/>
              </p:ext>
            </p:extLst>
          </p:nvPr>
        </p:nvGraphicFramePr>
        <p:xfrm>
          <a:off x="5317995" y="1378104"/>
          <a:ext cx="3620365" cy="234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147348" y="1754593"/>
            <a:ext cx="978723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2000" dirty="0" smtClean="0">
                <a:solidFill>
                  <a:srgbClr val="01957F"/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16%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Трудоустройство связано с родителями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89569" y="3979522"/>
            <a:ext cx="774584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Уровень интереса к открытию собственного бизнеса достаточно высок (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22%) Показатель стабилен во всех основных демографических группах.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16% студентов вузов планируют связать свою будущую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работу с работой родителей: 14% планируют продолжили трудовую династию и работать в сфере, где работали их родители или по той же специальности, еще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3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% планируют работать в бизнесе своих родителей.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709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3.</a:t>
            </a:r>
            <a:r>
              <a:rPr lang="en-US" sz="1800" dirty="0" smtClean="0">
                <a:latin typeface="IBM Plex Sans" panose="020B0604020202020204" charset="0"/>
              </a:rPr>
              <a:t>5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Онлайн-форум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385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Факторы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выбора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специальности в вузе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43106" y="1573341"/>
            <a:ext cx="3069714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1. Вынужденный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 выбор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krobat Black" panose="00000A00000000000000" pitchFamily="50" charset="-52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Выбор специальности как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вынужденный шаг, определенный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факторами не управляемыми человеком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Основные факторы,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</a:t>
            </a:r>
            <a:r>
              <a:rPr lang="ru-RU" sz="110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влияющие на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выбор: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Результаты ЕГЭ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Набор предметов ЕГЭ, которые сдавал выпускник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Расположение учебного заведения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Финансовые возможности родителей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Решение родителей (они сделали выбор)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Спонтанный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выбор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Возможности целевого набора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Выбор знакомых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Для данного типа характерен выбор в последний момент, зачастую прямо во время поступления.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781104"/>
            <a:ext cx="8653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Факторы, влияющие на выбор специальности связаны с общей структурой мотивации студента.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Можно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выделить 3 общих типа мотивации, как способа выбора направления обучения.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Чаще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 доминирует один тип мотивации. Иногда первый тип (вынужденный выбор) комбинируется с двумя другими типами.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709713" y="1573341"/>
            <a:ext cx="3011127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2. Профессиональная мотивация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Интерес к роду деятельности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(врач, юрист, педагог, сотрудник полиции)</a:t>
            </a:r>
          </a:p>
          <a:p>
            <a:pPr lvl="0">
              <a:spcBef>
                <a:spcPts val="600"/>
              </a:spcBef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Основные факторы, влияющие на выбор: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Пример родителей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Личный интерес к деятельности (необъяснимое тяготение)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Рассказы родственников, друзей.</a:t>
            </a:r>
          </a:p>
          <a:p>
            <a:pPr>
              <a:spcBef>
                <a:spcPts val="300"/>
              </a:spcBef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Для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данного типа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характерен длительный горизонт планирования -  со средней школе или даже раньше.</a:t>
            </a:r>
          </a:p>
          <a:p>
            <a:pPr>
              <a:spcBef>
                <a:spcPts val="300"/>
              </a:spcBef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Преимущественно,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данный тип характерен для социальных (врач, учитель) или творческих профессий.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867408" y="1573340"/>
            <a:ext cx="2913085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3. Инструментальная мотивация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Достижение своих целей 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рационально выбираемыми инструментами.</a:t>
            </a:r>
          </a:p>
          <a:p>
            <a:pPr lvl="0">
              <a:spcBef>
                <a:spcPts val="600"/>
              </a:spcBef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Основные факторы, влияющие на выбор: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Пример родственников, друзей</a:t>
            </a:r>
          </a:p>
          <a:p>
            <a:pPr marL="285750" lvl="0" indent="-2857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Образ своего будущего (чаще всего, обладание какими-либо материальными благами, статусами или образ своей работы)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600"/>
              </a:spcBef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Для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данного типа характерен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короткий горизонт планирования, но больший, чем у первого типа. Планирование происходит ближе к выпускным классам, но не в последний момент.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777537" y="4474135"/>
            <a:ext cx="3142953" cy="166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«С восьмого класса я была точно уверена что моя профессия будет связано с химией и биологией. Меня интересуют лекарства и человеческий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организм».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«Выбирала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её исходя из своих желаний.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Всегда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хотела быть врачом и работать только со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взрослыми, так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как с детьми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сложнее… 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[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интересовалась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]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С самого детства. Сначала интересовалась биологией. Потом поняла стала интересна медицина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хотел и хочу учиться на режиссера, но у меня не получается поступить в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Москву… поступил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я на журналистику в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ЯГПУ… не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осталось больше вариантов, куда я мог поступить с результатами ЕГЭ русского языка и литературы… мне было примерно 12-14 лет, когда я решил учиться на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режиссера»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044821" y="4474135"/>
            <a:ext cx="2628637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училась в 10 классе когда узнала от подруги что ее мама работает юристом и что как там устроено, после этого я захотела тоже работать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юристом»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«Захотел стать юристом ещё в 10 классе, после того как друг рассказал как его отец работает адвокатам и знает все законы и ими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пользуется»</a:t>
            </a:r>
            <a:endParaRPr kumimoji="0" lang="ru-RU" sz="90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43106" y="4521094"/>
            <a:ext cx="3158642" cy="170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«Мою специальность мне посоветовали родители, а они узнали о ней от друзей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».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«Учась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 школе, не очень понимал, кем собираюсь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быть… Сдав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историю лучше математики - решил, что пойду на историческое 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пед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 образование, поскольку именно на этом направлении проходной балл на бюджет был ниже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всего… вообще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мне кажется странным, что человек уже в 16-17 лет должен решать, кем ему действительно хочется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быть»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«Я выбрал данную специальность так-как не знал куда поступать после окончания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школы»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«…меня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привели 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[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родители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]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и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сказали вот выбирай из трёх, я выбрал свою, вот так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просто»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5477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Оценки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 возможностей трудоустройства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793622" y="1616577"/>
            <a:ext cx="164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Мотиваторы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08608"/>
            <a:ext cx="865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Студенты вузов четко разделяют два формата работы – «любая работа» и «хорошая работа».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Студенты подчеркиваю, что «любую работу» найти достаточно просто, однако она будет обременять и мешать учебе.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«Хорошую работу» найти сложно, требуется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подстраиваться под расписание, иметь реальные знания и быть готовым к ответственности.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397155" y="4014005"/>
            <a:ext cx="2508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Отсутствие таких вакансий</a:t>
            </a:r>
          </a:p>
          <a:p>
            <a:pPr marL="228600" marR="0" lvl="0" indent="-228600" defTabSz="457200" rtl="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Неуверенность в своих силах,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компетентности</a:t>
            </a:r>
          </a:p>
          <a:p>
            <a:pPr marL="228600" marR="0" lvl="0" indent="-228600" defTabSz="457200" rtl="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Отсутствие подходящего графика</a:t>
            </a:r>
          </a:p>
          <a:p>
            <a:pPr marL="228600" marR="0" lvl="0" indent="-228600" defTabSz="457200" rtl="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Незаинтересованность работодателей</a:t>
            </a:r>
          </a:p>
          <a:p>
            <a:pPr marL="228600" marR="0" lvl="0" indent="-228600" defTabSz="457200" rtl="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Правовые ограничения (для специальностей, требующим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допусков для работы)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629150" y="2910577"/>
            <a:ext cx="262863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«…работа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будет полезным опытом работы+ карманные деньги, первая маленькая независимость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«…считала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что это сделает меня независимой от родителей и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ответственной»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77136" y="3135303"/>
            <a:ext cx="341795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«Насколько мне известно, студентам в моем городе не составляет проблем найти низко оплачиваемую работу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 нашем городе достаточно вакансий для студентов.  Если хорошо поискать, то можно найти очень хорошие варианты. Однако на </a:t>
            </a:r>
            <a:r>
              <a:rPr lang="ru-RU" sz="900" i="1" dirty="0" err="1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полуную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занятость времени не хватает, а нормальной работы удаленно нет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24940" y="1959728"/>
            <a:ext cx="373078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«Любая работа» 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Так участники описывают работу, которую может найти студент, к ней не предъявляют особых требований. Она скорее всего будет не по специальности и не потребует квалификации и специальных знаний. От неё можно получить только деньги. У такой работы нет перспектив.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</a:t>
            </a:r>
            <a:endParaRPr lang="ru-RU" sz="1100" dirty="0" smtClean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24940" y="3771082"/>
            <a:ext cx="37307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«Хорошая работа» 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Так участники описывают работу, которая создает перспективы – карьерные, финансовые, профессиональные. Такая работа не обязательно связана со специальностью, но всегда требует определенной квалификации. Найти такую работу сложно или практически невозможно для студента. К такой предъявляют требования по содержанию труда и его условиям.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443749" y="2129984"/>
            <a:ext cx="2654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Финансовая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независимость от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родителей или покупка конкретного товара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28600" marR="0" lvl="0" indent="-228600" defTabSz="457200" rtl="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Формирование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понимани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я «как зарабатываются деньги»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679898" y="1612834"/>
            <a:ext cx="164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Барьеры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437235" y="4014005"/>
            <a:ext cx="2654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AutoNum type="arabicPeriod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Получение практического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опыта по своей специальности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  <a:p>
            <a:pPr marL="228600" lvl="0" indent="-228600">
              <a:buAutoNum type="arabicPeriod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Интерес к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специальности/ содержанию труда,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желание начать делать то, что интересно</a:t>
            </a:r>
          </a:p>
          <a:p>
            <a:pPr marL="228600" indent="-228600">
              <a:buFontTx/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Финансовая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независимость от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родителей</a:t>
            </a:r>
            <a:endParaRPr lang="ru-RU" sz="1100" dirty="0">
              <a:solidFill>
                <a:prstClr val="black">
                  <a:lumMod val="65000"/>
                  <a:lumOff val="35000"/>
                </a:prst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397155" y="2129984"/>
            <a:ext cx="2508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457200" rtl="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Риски для учебы (практически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</a:rPr>
              <a:t> невозможно совмещать, «рано или поздно отчислят»)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574855" y="2910576"/>
            <a:ext cx="242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«…совмещать полноценную учебу очень тяжело морально и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физически»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77136" y="5125299"/>
            <a:ext cx="3158642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«если человеку без разницы, где работать, то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нет 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[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проблем с поиском работы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]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а если ему важна деятельность, которой он будет заниматься, то сложно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.».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574855" y="5411654"/>
            <a:ext cx="2420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«…по специальности в реальности сразу тяжело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863327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Работа: привлекающие факторы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55444"/>
            <a:ext cx="865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 студентов вузов присутствуют 3 ключевых группы ожиданий от условий работы, связанных с содержанием и с условиями труда. Все 3 направления важны для студентов при выборе места работы. Можно предположить, что студенты не готовы жертвовать комфортом – физическим или психологическим, даже для получения возможности работать по интересной для них специальности.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85977" y="4318077"/>
            <a:ext cx="392797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«…хочется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чтобы она была в каком-то просторном. современном офисе. с хорошим оборудованием, где все под рукой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».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«…результат работы… То есть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деньги, успех, возможности и желания, которые достигаются благодаря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работе»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«….вижу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себя достойным врачом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который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сможет добиться успеха благодаря своим знаниям. Который сможет помогать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людям»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«Работа должна давать ощущение что ты делаешь что-то нужное, важное, как-то локально улучшаешь мир».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«Важны крутые люди, не 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совдеповский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 коллектив, работающий "от звонка до звонка", а реально ребята, со своими интересами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1609643"/>
            <a:ext cx="43737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Комфортная среда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Высокая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зарплата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Комфортные бытовые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 психологические 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условия труда – прежде 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всего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, отсутствие конфликтов и поддержка со стороны коллег – как по личным вопросам, так и профессиональных идей.</a:t>
            </a:r>
          </a:p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Интересное содержание работы, ощущение её значимости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Занятие «любимым делом»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Ощущение значимости выполняемой работы</a:t>
            </a:r>
          </a:p>
          <a:p>
            <a:pPr marL="228600" indent="-228600">
              <a:spcBef>
                <a:spcPts val="300"/>
              </a:spcBef>
              <a:buAutoNum type="arabicPeriod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Уважение в отношениях с руководителем и  коллективом в целом, понимание со стороны коллег и руководства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«Хороший коллектив» (коллектив, с «современными взглядами», в котором сотрудники поддерживают друг друга, не проявляют агрессии друг у другу, компетентны в своей сфере)</a:t>
            </a:r>
          </a:p>
          <a:p>
            <a:pPr marL="685800" lvl="1" indent="-228600">
              <a:buFont typeface="+mj-lt"/>
              <a:buAutoNum type="alphaLcParenR"/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«Понимающее» отношение руководства – отсутствие «нереальных» требований, готовность помогать, идти на встречу.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66" y="4832010"/>
            <a:ext cx="1549400" cy="1044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70" y="4182819"/>
            <a:ext cx="1359788" cy="906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85" y="5285290"/>
            <a:ext cx="1363014" cy="907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43" y="1902465"/>
            <a:ext cx="1300874" cy="886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428213" y="2060660"/>
            <a:ext cx="1108865" cy="724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 t="2871" b="3001"/>
          <a:stretch/>
        </p:blipFill>
        <p:spPr>
          <a:xfrm>
            <a:off x="8217430" y="3010613"/>
            <a:ext cx="809583" cy="10953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37" y="4872074"/>
            <a:ext cx="1040462" cy="13879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80" y="3823604"/>
            <a:ext cx="1602236" cy="9437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81" y="2862477"/>
            <a:ext cx="1314097" cy="8760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61" y="2912129"/>
            <a:ext cx="862343" cy="129234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80" y="2022115"/>
            <a:ext cx="911667" cy="9116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292798" y="1481193"/>
            <a:ext cx="41883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Black" panose="00000A00000000000000" charset="-52"/>
              </a:rPr>
              <a:t>Визуальный образ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/>
            </a:r>
            <a:b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</a:b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(картинки, предложены участниками онлайн-форума)</a:t>
            </a:r>
          </a:p>
        </p:txBody>
      </p:sp>
    </p:spTree>
    <p:extLst>
      <p:ext uri="{BB962C8B-B14F-4D97-AF65-F5344CB8AC3E}">
        <p14:creationId xmlns:p14="http://schemas.microsoft.com/office/powerpoint/2010/main" val="7250174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Работа: </a:t>
            </a:r>
            <a:r>
              <a:rPr lang="ru-RU" sz="2400" kern="0" dirty="0" smtClean="0">
                <a:solidFill>
                  <a:srgbClr val="01957F"/>
                </a:solidFill>
              </a:rPr>
              <a:t>отталкивающие </a:t>
            </a:r>
            <a:r>
              <a:rPr lang="ru-RU" sz="2400" kern="0" dirty="0">
                <a:solidFill>
                  <a:srgbClr val="01957F"/>
                </a:solidFill>
              </a:rPr>
              <a:t>факторы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855444"/>
            <a:ext cx="865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У студентов вузов присутствуют 3 ключевых группы ожиданий от условий работы, связанных с содержанием и с условиями труда. Все 3 направления важны для студентов при выборе места работы. Можно предположить, что студенты не готовы жертвовать комфортом – физическим или психологическим, даже для получения возможности работать по интересной для них специальности.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091230" y="2868605"/>
            <a:ext cx="375851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«Даже при высокой зарплате отталкивать будет нездоровые отношения в коллективе…. Подставлять кого-то,  распускать слухи или устраивать коллективный бойкот </a:t>
            </a:r>
            <a:r>
              <a:rPr kumimoji="0" lang="ru-RU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кому-то»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«Я не смогу терпеть какие-то унижения со стороны </a:t>
            </a:r>
            <a:r>
              <a:rPr kumimoji="0" lang="ru-RU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начальства»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</a:t>
            </a:r>
            <a:r>
              <a:rPr kumimoji="0" lang="ru-RU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Деспотичный начальник, который </a:t>
            </a: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своим гневом пытается добиться хорошей работы своих </a:t>
            </a:r>
            <a:r>
              <a:rPr kumimoji="0" lang="ru-RU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подчинённых»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«Я бы ни за что не стал бы работать на неуравновешенного и незнающего личных границ </a:t>
            </a:r>
            <a:r>
              <a:rPr kumimoji="0" lang="ru-RU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работодателя»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«Не хотел бы работать с тем кто помимо моих обязанностей даёт </a:t>
            </a:r>
            <a:r>
              <a:rPr kumimoji="0" lang="ru-RU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чужие»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1696878"/>
            <a:ext cx="41883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Неуважение со стороны руководителя – критика, грубость, неготовность идти «навстречу»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Угрозы для жизни и здоровья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«Нездоровый коллектив»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Незаконные или просто «недобросовестные» действия компании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Выполнение «чужих» обязанностей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08" y="3055605"/>
            <a:ext cx="1189037" cy="891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69" y="3032247"/>
            <a:ext cx="1050709" cy="1568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298" y="5011488"/>
            <a:ext cx="1444493" cy="962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45" y="3582738"/>
            <a:ext cx="1428750" cy="142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99" y="4674182"/>
            <a:ext cx="1397000" cy="931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28" y="5240503"/>
            <a:ext cx="1203341" cy="8939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2"/>
          <a:stretch/>
        </p:blipFill>
        <p:spPr>
          <a:xfrm>
            <a:off x="8074093" y="2377839"/>
            <a:ext cx="1595370" cy="11618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51" y="1977590"/>
            <a:ext cx="1392197" cy="9272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51" y="3994945"/>
            <a:ext cx="1225306" cy="8168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20" y="5200650"/>
            <a:ext cx="1174068" cy="9736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5185788" y="1557552"/>
            <a:ext cx="41883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Black" panose="00000A00000000000000" charset="-52"/>
              </a:rPr>
              <a:t>Визуальный образ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/>
            </a:r>
            <a:b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</a:b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(картинки, предложены участниками онлайн-форума)</a:t>
            </a:r>
          </a:p>
        </p:txBody>
      </p:sp>
    </p:spTree>
    <p:extLst>
      <p:ext uri="{BB962C8B-B14F-4D97-AF65-F5344CB8AC3E}">
        <p14:creationId xmlns:p14="http://schemas.microsoft.com/office/powerpoint/2010/main" val="331781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1.1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Профессиональные ориентации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6089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105546" y="6327572"/>
            <a:ext cx="374504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Запрос на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наставника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38" y="841248"/>
            <a:ext cx="156362" cy="663702"/>
          </a:xfrm>
          <a:prstGeom prst="rect">
            <a:avLst/>
          </a:prstGeom>
          <a:solidFill>
            <a:srgbClr val="019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2150" y="1501775"/>
            <a:ext cx="7666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800100" y="946438"/>
            <a:ext cx="8653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Идея наставничества воспринимается позитивно и органично – часто высказывалось мнение, что такой подход уже широко распространен.</a:t>
            </a:r>
          </a:p>
          <a:p>
            <a:pPr lvl="0"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Основной запрос к наставнику: помощь с получением необходимых профессиональных знаний для работы на конкретном месте.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891544" y="2930007"/>
            <a:ext cx="383314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«Человек, который знает о своей работе, или может у кого-то спросить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«Должен быть специалист в той области, в которой работает, уже со стажем и умеющий разъяснять,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обучать»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«компетентный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спокойный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и целеустремлённый человек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которому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нравится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обучать»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«Важна отзывчивость и коммуникабельность, все остальное менее важно. Чтобы человек разбирался в своей специальности и мог эти знания доступно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передать»</a:t>
            </a:r>
          </a:p>
          <a:p>
            <a:pPr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«Понимание в том что сотрудник не имеет большой практике в этой работе и ему нужно просто помочь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891544" y="1595448"/>
            <a:ext cx="3844989" cy="1041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«Хотелось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бы чтоб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был 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[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наставник</a:t>
            </a:r>
            <a:r>
              <a:rPr lang="en-US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]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,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потому что можно спросить о работе того, чего не понимаю. он подскажет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«Конечно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полезна! Так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как человек сможет показать то, как все делается и научить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тебя»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 для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меня такая практика будет очень полезна, потому что в новом месте одному будет сложно устроиться, начиная с каких-то базовых вещей (сущность деятельности, что нужно делать) и заканчивая адаптации в новой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коллективе»</a:t>
            </a:r>
            <a:endParaRPr lang="ru-RU" sz="900" i="1" dirty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920750" y="1606965"/>
            <a:ext cx="3684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1. Восприятие идеи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Идея воспринимается позитивно и органично – присутствует мнение, что наставник должен быть «на любой работе».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Однако, есть непонимание того кто такой наставник и что может входить в круг его обязанностей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920750" y="2930007"/>
            <a:ext cx="368458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2. Образ наставника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Ключевое ожидание от наставника – его компетентность и способность объяснять и обучать. Все остальные требования вторичны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920750" y="4643511"/>
            <a:ext cx="368458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krobat Black" panose="00000A00000000000000" pitchFamily="50" charset="-52"/>
              </a:rPr>
              <a:t>3. Формат работы с наставником</a:t>
            </a:r>
          </a:p>
          <a:p>
            <a:pPr>
              <a:defRPr/>
            </a:pP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Студенты вузов хотели бы видеть работу с наставником в достаточно автономном режиме, чтобы наставник подключался только когда это необходимо самому студенту.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891544" y="4643511"/>
            <a:ext cx="384498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«Чтобы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я работала самостоятельно, а при возникновении трудностей я бы обращалась к нему за помощью»</a:t>
            </a:r>
            <a:endParaRPr lang="ru-RU" sz="900" i="1" dirty="0" smtClean="0">
              <a:solidFill>
                <a:schemeClr val="bg1">
                  <a:lumMod val="65000"/>
                </a:schemeClr>
              </a:solidFill>
              <a:latin typeface="Akrobat Light" panose="00000500000000000000" pitchFamily="50" charset="-52"/>
            </a:endParaRPr>
          </a:p>
          <a:p>
            <a:pPr lvl="0">
              <a:spcBef>
                <a:spcPts val="300"/>
              </a:spcBef>
              <a:defRPr/>
            </a:pP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«… я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бы хотел, чтобы работа с ним выстраивалась во взаимном уважении, открытом диалоге, заботе друг о друге, готовности оказать поддержку. мне важна доброта и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отзывчивость»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900" i="1" dirty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«Он должен помогать, но не делать всю работу за </a:t>
            </a:r>
            <a:r>
              <a:rPr lang="ru-RU" sz="900" i="1" dirty="0" smtClean="0">
                <a:solidFill>
                  <a:schemeClr val="bg1">
                    <a:lumMod val="65000"/>
                  </a:schemeClr>
                </a:solidFill>
                <a:latin typeface="Akrobat Light" panose="00000500000000000000" pitchFamily="50" charset="-52"/>
              </a:rPr>
              <a:t>меня»</a:t>
            </a:r>
          </a:p>
        </p:txBody>
      </p:sp>
    </p:spTree>
    <p:extLst>
      <p:ext uri="{BB962C8B-B14F-4D97-AF65-F5344CB8AC3E}">
        <p14:creationId xmlns:p14="http://schemas.microsoft.com/office/powerpoint/2010/main" val="1918988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4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Выпускники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5316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664832" y="1345506"/>
            <a:ext cx="8004631" cy="270224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488624" y="4035018"/>
            <a:ext cx="6810257" cy="361708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488623" y="4405562"/>
            <a:ext cx="2238379" cy="415253"/>
          </a:xfrm>
          <a:prstGeom prst="rect">
            <a:avLst/>
          </a:prstGeom>
          <a:solidFill>
            <a:srgbClr val="FFC5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400" kern="0" dirty="0" smtClean="0">
                <a:solidFill>
                  <a:srgbClr val="01957F"/>
                </a:solidFill>
              </a:rPr>
              <a:t>с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мена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070254571"/>
              </p:ext>
            </p:extLst>
          </p:nvPr>
        </p:nvGraphicFramePr>
        <p:xfrm>
          <a:off x="1929038" y="1181938"/>
          <a:ext cx="1800000" cy="149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/>
          </p:nvPr>
        </p:nvGraphicFramePr>
        <p:xfrm>
          <a:off x="4508682" y="1616804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>
            <p:extLst/>
          </p:nvPr>
        </p:nvGraphicFramePr>
        <p:xfrm>
          <a:off x="6113029" y="1615730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68403" y="3605652"/>
            <a:ext cx="1355598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Планы смены специальности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168404" y="905621"/>
            <a:ext cx="1495823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Опыт работы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10547" y="2976096"/>
            <a:ext cx="944212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 «Вы работаете по специальности по которой учились в техникуме/ колледже/ вузе, по близкой ей или по другой специальности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имеющих работу, один ответ, N = 519)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 «Почему Вы не работали по специальности, по которой Вы учились или смежной с ней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не работающих по специальности, один ответ, N = 147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3 «Припомните, пожалуйста, когда именно Вы решили,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что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будете работать не по своей специальности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не работающих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специальности, один ответ, N = 243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4 «Какие шаги Вы предприняли или планируете предпринять в ближайшее время, чтобы начать работать по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другой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специальности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не работающих по специальности, любое число ответов, N = 243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1488623" y="1252146"/>
            <a:ext cx="817789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295400" y="3953967"/>
            <a:ext cx="8374066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935913" y="1632533"/>
          <a:ext cx="1454952" cy="1172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4952">
                  <a:extLst>
                    <a:ext uri="{9D8B030D-6E8A-4147-A177-3AD203B41FA5}">
                      <a16:colId xmlns:a16="http://schemas.microsoft.com/office/drawing/2014/main" val="1548211439"/>
                    </a:ext>
                  </a:extLst>
                </a:gridCol>
              </a:tblGrid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По своей специальности не мог достаточно зарабатывать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86112"/>
                  </a:ext>
                </a:extLst>
              </a:tr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Не смог найти работу по специальности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74121"/>
                  </a:ext>
                </a:extLst>
              </a:tr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Подвернулась вакансия по другой специальности с более выгодными условиями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791102"/>
                  </a:ext>
                </a:extLst>
              </a:tr>
            </a:tbl>
          </a:graphicData>
        </a:graphic>
      </p:graphicFrame>
      <p:graphicFrame>
        <p:nvGraphicFramePr>
          <p:cNvPr id="33" name="Диаграмма 32"/>
          <p:cNvGraphicFramePr/>
          <p:nvPr>
            <p:extLst/>
          </p:nvPr>
        </p:nvGraphicFramePr>
        <p:xfrm>
          <a:off x="8052668" y="1616267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980953" y="1636994"/>
          <a:ext cx="1037690" cy="11606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690">
                  <a:extLst>
                    <a:ext uri="{9D8B030D-6E8A-4147-A177-3AD203B41FA5}">
                      <a16:colId xmlns:a16="http://schemas.microsoft.com/office/drawing/2014/main" val="3424062449"/>
                    </a:ext>
                  </a:extLst>
                </a:gridCol>
              </a:tblGrid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Самообразование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63124"/>
                  </a:ext>
                </a:extLst>
              </a:tr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Переподготовка онлайн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575364"/>
                  </a:ext>
                </a:extLst>
              </a:tr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Стажировка по новой специальности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61656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053143"/>
              </p:ext>
            </p:extLst>
          </p:nvPr>
        </p:nvGraphicFramePr>
        <p:xfrm>
          <a:off x="1746992" y="1321279"/>
          <a:ext cx="1082043" cy="1184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2043">
                  <a:extLst>
                    <a:ext uri="{9D8B030D-6E8A-4147-A177-3AD203B41FA5}">
                      <a16:colId xmlns:a16="http://schemas.microsoft.com/office/drawing/2014/main" val="1263003673"/>
                    </a:ext>
                  </a:extLst>
                </a:gridCol>
              </a:tblGrid>
              <a:tr h="2960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Никогда не работали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219859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Работали, </a:t>
                      </a: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</a:b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но </a:t>
                      </a: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сейчас нет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661756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Работают сейчас</a:t>
                      </a:r>
                      <a:endParaRPr lang="ru-RU" sz="100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746213"/>
                  </a:ext>
                </a:extLst>
              </a:tr>
              <a:tr h="29609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Другое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590447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266218" y="1297825"/>
            <a:ext cx="1449792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Причины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смены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8154234" y="1309402"/>
            <a:ext cx="1576490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смены специальности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428091" y="1305085"/>
            <a:ext cx="1305311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Момент 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появления идеи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Диаграмма 37"/>
          <p:cNvGraphicFramePr/>
          <p:nvPr>
            <p:extLst/>
          </p:nvPr>
        </p:nvGraphicFramePr>
        <p:xfrm>
          <a:off x="1927002" y="3871450"/>
          <a:ext cx="1800000" cy="149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3" name="Диаграмма 42"/>
          <p:cNvGraphicFramePr/>
          <p:nvPr>
            <p:extLst/>
          </p:nvPr>
        </p:nvGraphicFramePr>
        <p:xfrm>
          <a:off x="4506646" y="4380773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5" name="Таблица 44"/>
          <p:cNvGraphicFramePr>
            <a:graphicFrameLocks noGrp="1"/>
          </p:cNvGraphicFramePr>
          <p:nvPr>
            <p:extLst/>
          </p:nvPr>
        </p:nvGraphicFramePr>
        <p:xfrm>
          <a:off x="3933877" y="4396502"/>
          <a:ext cx="1454952" cy="1172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4952">
                  <a:extLst>
                    <a:ext uri="{9D8B030D-6E8A-4147-A177-3AD203B41FA5}">
                      <a16:colId xmlns:a16="http://schemas.microsoft.com/office/drawing/2014/main" val="1548211439"/>
                    </a:ext>
                  </a:extLst>
                </a:gridCol>
              </a:tblGrid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Хочу больше зарабатывать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86112"/>
                  </a:ext>
                </a:extLst>
              </a:tr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Хочется овладеть новыми, </a:t>
                      </a: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знаниями </a:t>
                      </a: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и навыками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74121"/>
                  </a:ext>
                </a:extLst>
              </a:tr>
              <a:tr h="39097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Хочу попробовать что-то новое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791102"/>
                  </a:ext>
                </a:extLst>
              </a:tr>
            </a:tbl>
          </a:graphicData>
        </a:graphic>
      </p:graphicFrame>
      <p:graphicFrame>
        <p:nvGraphicFramePr>
          <p:cNvPr id="46" name="Диаграмма 45"/>
          <p:cNvGraphicFramePr/>
          <p:nvPr>
            <p:extLst/>
          </p:nvPr>
        </p:nvGraphicFramePr>
        <p:xfrm>
          <a:off x="6620825" y="4380236"/>
          <a:ext cx="1800000" cy="120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/>
        </p:nvGraphicFramePr>
        <p:xfrm>
          <a:off x="6549110" y="4400963"/>
          <a:ext cx="1037690" cy="11606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690">
                  <a:extLst>
                    <a:ext uri="{9D8B030D-6E8A-4147-A177-3AD203B41FA5}">
                      <a16:colId xmlns:a16="http://schemas.microsoft.com/office/drawing/2014/main" val="3424062449"/>
                    </a:ext>
                  </a:extLst>
                </a:gridCol>
              </a:tblGrid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Самообразование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63124"/>
                  </a:ext>
                </a:extLst>
              </a:tr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Переподготовка онлайн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575364"/>
                  </a:ext>
                </a:extLst>
              </a:tr>
              <a:tr h="386871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Стажировка по новой специальности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616564"/>
                  </a:ext>
                </a:extLst>
              </a:tr>
            </a:tbl>
          </a:graphicData>
        </a:graphic>
      </p:graphicFrame>
      <p:graphicFrame>
        <p:nvGraphicFramePr>
          <p:cNvPr id="48" name="Таблица 47"/>
          <p:cNvGraphicFramePr>
            <a:graphicFrameLocks noGrp="1"/>
          </p:cNvGraphicFramePr>
          <p:nvPr/>
        </p:nvGraphicFramePr>
        <p:xfrm>
          <a:off x="1588473" y="4035699"/>
          <a:ext cx="1238526" cy="1190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8526">
                  <a:extLst>
                    <a:ext uri="{9D8B030D-6E8A-4147-A177-3AD203B41FA5}">
                      <a16:colId xmlns:a16="http://schemas.microsoft.com/office/drawing/2014/main" val="1263003673"/>
                    </a:ext>
                  </a:extLst>
                </a:gridCol>
              </a:tblGrid>
              <a:tr h="39672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Находятся в </a:t>
                      </a:r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процессе/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имеют </a:t>
                      </a:r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серьезные планы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219859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Хотят, но не имеют конкретных планов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661756"/>
                  </a:ext>
                </a:extLst>
              </a:tr>
              <a:tr h="396727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Не хотят/ </a:t>
                      </a:r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/>
                      </a:r>
                      <a:br>
                        <a:rPr lang="ru-RU" sz="10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</a:br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затруднились </a:t>
                      </a:r>
                      <a:r>
                        <a:rPr lang="ru-RU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krobat Light" panose="00000500000000000000" charset="-52"/>
                        </a:rPr>
                        <a:t>с ответом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746213"/>
                  </a:ext>
                </a:extLst>
              </a:tr>
            </a:tbl>
          </a:graphicData>
        </a:graphic>
      </p:graphicFrame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264182" y="4043390"/>
            <a:ext cx="1449792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Причины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смены специальности</a:t>
            </a:r>
            <a:r>
              <a:rPr kumimoji="0" lang="ru-RU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722391" y="4054967"/>
            <a:ext cx="1576490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Инструменты 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смены специальности</a:t>
            </a:r>
            <a:r>
              <a:rPr kumimoji="0" lang="ru-RU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10546" y="5652148"/>
            <a:ext cx="925891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5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«Вы работаете по специальности по которой учились в техникуме/ колледже/ вузе, по близкой ей или по другой специальности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имеющих работу, один ответ, N = 519)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6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«Почему Вы не работали по специальности, по которой Вы учились или смежной с ней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не работающих по специальности, один ответ, N = 147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7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«Припомните, пожалуйста, когда именно Вы решили,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что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будете работать не по своей специальности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не работающих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специальности, один ответ, N = 243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879118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968767" y="1210189"/>
            <a:ext cx="4700696" cy="34104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42081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000" kern="0" dirty="0">
                <a:solidFill>
                  <a:srgbClr val="01957F"/>
                </a:solidFill>
              </a:rPr>
              <a:t>Ключевые цифры: </a:t>
            </a:r>
            <a:r>
              <a:rPr lang="ru-RU" sz="2000" kern="0" dirty="0" smtClean="0">
                <a:solidFill>
                  <a:srgbClr val="01957F"/>
                </a:solidFill>
              </a:rPr>
              <a:t>о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жидания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</a:rPr>
              <a:t> от работы и запрос на наставника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</a:endParaRPr>
          </a:p>
        </p:txBody>
      </p:sp>
      <p:graphicFrame>
        <p:nvGraphicFramePr>
          <p:cNvPr id="41" name="Диаграмма 40"/>
          <p:cNvGraphicFramePr/>
          <p:nvPr>
            <p:extLst/>
          </p:nvPr>
        </p:nvGraphicFramePr>
        <p:xfrm>
          <a:off x="1382893" y="1114651"/>
          <a:ext cx="2646010" cy="20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93270" y="949016"/>
            <a:ext cx="1687576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Ожидания от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37480211"/>
              </p:ext>
            </p:extLst>
          </p:nvPr>
        </p:nvGraphicFramePr>
        <p:xfrm>
          <a:off x="5057439" y="1079669"/>
          <a:ext cx="1800000" cy="102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4558370" y="947325"/>
            <a:ext cx="1832593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Запрос на наставника</a:t>
            </a:r>
            <a:r>
              <a:rPr kumimoji="0" lang="ru-RU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14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764531" y="5307651"/>
            <a:ext cx="841387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1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«Если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бы Вы сейчас выбирали себе работу и были доступны следующие варианты, то работу с какими характеристиками Вы бы предпочли для себя?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до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5ти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ответов) 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2 «Вам нужен наставник на рабочем месте или нет? Если нужен, какие функции, на Ваш взгляд он должен выполнять, чтобы быть Вам полезным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?» (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закрытый вопрос, % от числа опрошенных, до 3х ответов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)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35330" y="1252887"/>
          <a:ext cx="1270568" cy="1775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0568">
                  <a:extLst>
                    <a:ext uri="{9D8B030D-6E8A-4147-A177-3AD203B41FA5}">
                      <a16:colId xmlns:a16="http://schemas.microsoft.com/office/drawing/2014/main" val="3597182987"/>
                    </a:ext>
                  </a:extLst>
                </a:gridCol>
              </a:tblGrid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Высокий доход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342548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Удобный график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76833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Комфортные условия труда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97236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Возможности профессионального развития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2069"/>
                  </a:ext>
                </a:extLst>
              </a:tr>
              <a:tr h="349970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Перспективы карьерного роста</a:t>
                      </a:r>
                      <a:endParaRPr lang="ru-RU" sz="100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krobat Light" panose="00000500000000000000" charset="-52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916218"/>
                  </a:ext>
                </a:extLst>
              </a:tr>
            </a:tbl>
          </a:graphicData>
        </a:graphic>
      </p:graphicFrame>
      <p:graphicFrame>
        <p:nvGraphicFramePr>
          <p:cNvPr id="33" name="Диаграмма 32"/>
          <p:cNvGraphicFramePr/>
          <p:nvPr>
            <p:extLst/>
          </p:nvPr>
        </p:nvGraphicFramePr>
        <p:xfrm>
          <a:off x="7134484" y="1444397"/>
          <a:ext cx="2646010" cy="20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010400" y="1554977"/>
          <a:ext cx="1447088" cy="1836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088">
                  <a:extLst>
                    <a:ext uri="{9D8B030D-6E8A-4147-A177-3AD203B41FA5}">
                      <a16:colId xmlns:a16="http://schemas.microsoft.com/office/drawing/2014/main" val="3173983065"/>
                    </a:ext>
                  </a:extLst>
                </a:gridCol>
              </a:tblGrid>
              <a:tr h="369879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Делиться опытом, давать рекомендации по рабочим задачам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96629"/>
                  </a:ext>
                </a:extLst>
              </a:tr>
              <a:tr h="36523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Давать обратную связь о выполненной работе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404391"/>
                  </a:ext>
                </a:extLst>
              </a:tr>
              <a:tr h="36523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Обучать выполнению рабочих задач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174709"/>
                  </a:ext>
                </a:extLst>
              </a:tr>
              <a:tr h="36523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Оказывать моральную, психологическую поддержку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456200"/>
                  </a:ext>
                </a:extLst>
              </a:tr>
              <a:tr h="36523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ru-RU" sz="100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krobat Light" panose="00000500000000000000" charset="-52"/>
                          <a:ea typeface="+mn-ea"/>
                          <a:cs typeface="+mn-cs"/>
                        </a:rPr>
                        <a:t>Рассказывать об истории и устройстве компании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32228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134484" y="1210099"/>
            <a:ext cx="2043926" cy="36317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Запросы к наставнику</a:t>
            </a:r>
            <a:b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(среди всей группы)</a:t>
            </a:r>
            <a:r>
              <a:rPr kumimoji="0" lang="ru-RU" sz="11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ru-RU" sz="9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393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048884" y="2349500"/>
            <a:ext cx="4088444" cy="922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>
                <a:latin typeface="IBM Plex Sans" panose="020B0604020202020204" charset="0"/>
              </a:rPr>
              <a:t>Раздел </a:t>
            </a:r>
            <a:r>
              <a:rPr lang="ru-RU" sz="1800" dirty="0" smtClean="0">
                <a:latin typeface="IBM Plex Sans" panose="020B0604020202020204" charset="0"/>
              </a:rPr>
              <a:t>4.1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 smtClean="0"/>
              <a:t>Н</a:t>
            </a:r>
            <a:r>
              <a:rPr lang="ru-RU" sz="2000" dirty="0" smtClean="0"/>
              <a:t>астроения выпускников </a:t>
            </a:r>
            <a:br>
              <a:rPr lang="ru-RU" sz="2000" dirty="0" smtClean="0"/>
            </a:br>
            <a:r>
              <a:rPr lang="ru-RU" sz="2000" dirty="0" smtClean="0"/>
              <a:t>на рынке труда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707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469717"/>
            <a:ext cx="4657725" cy="1050564"/>
          </a:xfrm>
          <a:prstGeom prst="rect">
            <a:avLst/>
          </a:prstGeom>
          <a:solidFill>
            <a:schemeClr val="bg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41940083"/>
              </p:ext>
            </p:extLst>
          </p:nvPr>
        </p:nvGraphicFramePr>
        <p:xfrm>
          <a:off x="548350" y="1312218"/>
          <a:ext cx="3645829" cy="293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Востребованность полученной специальности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5" y="905075"/>
            <a:ext cx="4177793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работаете по специальности по которой учились в техникуме/ колледже/ вузе, по близкой ей или по другой специальности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имеющих работу, один ответ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= 519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375206" y="4636240"/>
            <a:ext cx="72129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Большинство представителей группы работают по специальности, которую получили в вузе или близкой ей: 57% среди тех, кто имеет сейчас имеет работу и 61% среди безработных.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Однако значительная доля группы – 42% среди работающих и 37% среди безработных не работают по специальности.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Т.о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. можно предположить, что почти каждый второй студент учится по направлению, по которому не будет работать в будущем.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419530" y="1498709"/>
            <a:ext cx="1222952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57%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Работают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 по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которой учились или смежной с ней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661919" y="905074"/>
            <a:ext cx="4176741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 работаете по специальности по которой учились в техникуме/ колледже/ вузе, по близкой ей или по другой специальности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безработных, один ответ,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= 45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538965401"/>
              </p:ext>
            </p:extLst>
          </p:nvPr>
        </p:nvGraphicFramePr>
        <p:xfrm>
          <a:off x="5849727" y="1345398"/>
          <a:ext cx="3645829" cy="1797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802103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5835939"/>
              </p:ext>
            </p:extLst>
          </p:nvPr>
        </p:nvGraphicFramePr>
        <p:xfrm>
          <a:off x="1081697" y="1392550"/>
          <a:ext cx="3645829" cy="2587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lvl="0" algn="l">
              <a:defRPr/>
            </a:pPr>
            <a:r>
              <a:rPr lang="ru-RU" sz="2400" kern="0" dirty="0" smtClean="0">
                <a:solidFill>
                  <a:srgbClr val="01957F"/>
                </a:solidFill>
              </a:rPr>
              <a:t>Факторы отказа от работы по специальности</a:t>
            </a:r>
            <a:endParaRPr lang="ru-RU" sz="2400" kern="0" dirty="0">
              <a:solidFill>
                <a:srgbClr val="01957F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287415" y="883278"/>
            <a:ext cx="4021447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Почему Вы </a:t>
            </a:r>
            <a:r>
              <a:rPr lang="ru-RU" sz="12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 работали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специальности, по которой Вы учились или смежной с ней?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работающих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по специальности,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147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39605712"/>
              </p:ext>
            </p:extLst>
          </p:nvPr>
        </p:nvGraphicFramePr>
        <p:xfrm>
          <a:off x="5287415" y="1386811"/>
          <a:ext cx="4130711" cy="3690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709620" y="883278"/>
            <a:ext cx="4389985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Выберите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три основные причины почему Вы 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перестали работать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специальности, по которой учились в техникуме/ колледже/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вузе?</a:t>
            </a:r>
          </a:p>
          <a:p>
            <a:pPr lvl="0" defTabSz="914400">
              <a:lnSpc>
                <a:spcPct val="80000"/>
              </a:lnSpc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переставших работать по специальности,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один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ответ</a:t>
            </a:r>
            <a:r>
              <a:rPr lang="ru-RU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1330382" y="5076824"/>
            <a:ext cx="7212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Смена направления работы в большинстве случаев осознанный шаг – работники сами решают сменить направления, хотя, вероятно, имеют возможность этого не делать. Чаще всего причиной становится неудовлетворительный уровень доходов по своей специальности или появление более интересного направления.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119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601809" y="833080"/>
            <a:ext cx="3783197" cy="3891320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5243" y="1539095"/>
            <a:ext cx="4391981" cy="998542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82184634"/>
              </p:ext>
            </p:extLst>
          </p:nvPr>
        </p:nvGraphicFramePr>
        <p:xfrm>
          <a:off x="621035" y="1395250"/>
          <a:ext cx="3645829" cy="293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Момент смены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3402324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Припомните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пожалуйста, когда именно Вы решили, 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будете работать не по своей специальности?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работающих </a:t>
            </a:r>
            <a:b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специальности, один ответ,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= 243)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621035" y="4726084"/>
            <a:ext cx="909446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Период,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когда представители группы впервые задумываются о смене специальности позволяет предположить, что проблема скорее в неверном первоначальном выборе, а не в выгорании на рабочем месте.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742950" lvl="1" indent="-285750" algn="just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Большинство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тех,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кто уже сменил специальность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впервые задумались об этом во время учебы или сразу после (в совокупности – 74%):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38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% задумались еще во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время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учебы, еще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26% - во время поиска работы, а 10% когда только начали работать по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специальности.</a:t>
            </a:r>
          </a:p>
          <a:p>
            <a:pPr marL="742950" lvl="1" indent="-285750" algn="just">
              <a:spcBef>
                <a:spcPts val="3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Меньшинство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(18%) задумались о смене специальности после нескольких лет работы.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Оперативно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сменить направление подготовки во время учебы чаще мешает отсутствие материальных ресурсов (41% среди тех, кто задумался о смене специальности во время учебы), а также непонимание своих приоритетов (37%).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192467" y="1665187"/>
            <a:ext cx="1239208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38%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Решили менять специальность еще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учебном заведении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661920" y="905074"/>
            <a:ext cx="3723086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выберите три основные причины, почему Вы не сменили специальность подготовки во время обучения в учебном заведении?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решивших сменить специальность еще во время учебы,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до 3х ответов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101)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309063687"/>
              </p:ext>
            </p:extLst>
          </p:nvPr>
        </p:nvGraphicFramePr>
        <p:xfrm>
          <a:off x="5807197" y="1665188"/>
          <a:ext cx="3645829" cy="321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4374008" y="1938792"/>
            <a:ext cx="1087836" cy="199148"/>
          </a:xfrm>
          <a:prstGeom prst="rightArrow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566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41652090"/>
              </p:ext>
            </p:extLst>
          </p:nvPr>
        </p:nvGraphicFramePr>
        <p:xfrm>
          <a:off x="932923" y="1395250"/>
          <a:ext cx="3645829" cy="293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Способ смены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391980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Какие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шаги Вы предприняли или планируете предпринять в ближайшее время, чтобы начать работать по другой специальности?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не работающих по специальности, любое число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= 243)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4517792" y="2067104"/>
            <a:ext cx="446601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Те, кто уже менял специальность, чаще всего,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использовали для этого самообразование (43%) или сразу начинали работать по новой специальности (31%).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Структура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 способов в целом идентична в основных демографических группах.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krobat Light" panose="00000500000000000000" pitchFamily="50" charset="-52"/>
              </a:rPr>
              <a:t>Способы смены специальности, дают основание предположить, что смена проходила скорее вынужденно и в большинстве случаев не планировалась и не подготавливалась заранее.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8531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464574" y="812535"/>
            <a:ext cx="4239407" cy="4999930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12643"/>
            <a:ext cx="4376738" cy="1437237"/>
          </a:xfrm>
          <a:prstGeom prst="rect">
            <a:avLst/>
          </a:prstGeom>
          <a:solidFill>
            <a:srgbClr val="FCDDE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82824642"/>
              </p:ext>
            </p:extLst>
          </p:nvPr>
        </p:nvGraphicFramePr>
        <p:xfrm>
          <a:off x="621035" y="1295005"/>
          <a:ext cx="3953049" cy="238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85C3A-4CB2-3340-A2AD-27E301EF7997}" type="slidenum">
              <a:rPr kumimoji="0" lang="ru-RU" sz="1056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Text" panose="020B050305020300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05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Text" panose="020B0503050203000203" pitchFamily="34" charset="0"/>
              <a:ea typeface="+mn-ea"/>
              <a:cs typeface="+mn-cs"/>
            </a:endParaRPr>
          </a:p>
        </p:txBody>
      </p:sp>
      <p:sp>
        <p:nvSpPr>
          <p:cNvPr id="40" name="Текст 27">
            <a:extLst>
              <a:ext uri="{FF2B5EF4-FFF2-40B4-BE49-F238E27FC236}">
                <a16:creationId xmlns:a16="http://schemas.microsoft.com/office/drawing/2014/main" id="{453AB24A-1CC8-A2C8-2B62-3B82AC6C9B58}"/>
              </a:ext>
            </a:extLst>
          </p:cNvPr>
          <p:cNvSpPr txBox="1">
            <a:spLocks/>
          </p:cNvSpPr>
          <p:nvPr/>
        </p:nvSpPr>
        <p:spPr>
          <a:xfrm>
            <a:off x="357850" y="355546"/>
            <a:ext cx="9422644" cy="392030"/>
          </a:xfrm>
          <a:prstGeom prst="rect">
            <a:avLst/>
          </a:prstGeom>
        </p:spPr>
        <p:txBody>
          <a:bodyPr wrap="square">
            <a:spAutoFit/>
          </a:bodyPr>
          <a:lstStyle>
            <a:lvl1pPr indent="0" algn="r" defTabSz="1828709">
              <a:lnSpc>
                <a:spcPct val="8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ru-RU" sz="5400" b="1" dirty="0">
                <a:solidFill>
                  <a:schemeClr val="accent5"/>
                </a:solidFill>
                <a:latin typeface="IBM Plex Sans SemiBold" panose="020B0503050203000203" pitchFamily="34" charset="0"/>
              </a:defRPr>
            </a:lvl1pPr>
            <a:lvl2pPr marL="137153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/>
            </a:lvl2pPr>
            <a:lvl3pPr marL="2285886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3pPr>
            <a:lvl4pPr marL="3200240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4pPr>
            <a:lvl5pPr marL="4114594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5pPr>
            <a:lvl6pPr marL="5028949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6pPr>
            <a:lvl7pPr marL="5943303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7pPr>
            <a:lvl8pPr marL="6857657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8pPr>
            <a:lvl9pPr marL="7772011" indent="-457177" defTabSz="18287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9pPr>
          </a:lstStyle>
          <a:p>
            <a:pPr marL="0" marR="0" lvl="0" indent="0" algn="l" defTabSz="1828709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1957F"/>
                </a:solidFill>
                <a:effectLst/>
                <a:uLnTx/>
                <a:uFillTx/>
                <a:latin typeface="IBM Plex Sans SemiBold" panose="020B0503050203000203" pitchFamily="34" charset="0"/>
                <a:ea typeface="+mn-ea"/>
                <a:cs typeface="+mn-cs"/>
              </a:rPr>
              <a:t>Планы по смены специальности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1957F"/>
              </a:solidFill>
              <a:effectLst/>
              <a:uLnTx/>
              <a:uFillTx/>
              <a:latin typeface="IBM Plex Sans SemiBold" panose="020B0503050203000203" pitchFamily="34" charset="0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621036" y="905075"/>
            <a:ext cx="4092732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будущем, Вы хотите пройти подготовку и официально получить новую специальность или нет?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один ответ)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EB557-B6D8-5552-BD05-6C34536D156A}"/>
              </a:ext>
            </a:extLst>
          </p:cNvPr>
          <p:cNvSpPr txBox="1"/>
          <p:nvPr/>
        </p:nvSpPr>
        <p:spPr>
          <a:xfrm>
            <a:off x="357850" y="3623700"/>
            <a:ext cx="485979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Подавляющее большинство представителей группы (78%) уже находятся в поиске или допускают возможность смены специальности. Данный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показатель в целом стабилен среди основных демографических групп. Наиболее мотивированная группа – молодые специалисты  с опытом работы 1-3 года. Среди них 16% уже находятся в процессе смены специальности.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Мотивация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+mn-ea"/>
                <a:cs typeface="+mn-cs"/>
              </a:rPr>
              <a:t> смены специальности комбинирует 2 ключевых фактора. Основным выступает стремление к расширению материальных возможностей (73%). Однако материальное вознаграждение дополняется практически столь же важным фактором интереса к содержанию работы. Представляется, что это важное обстоятельство, отражающее восприятие группой работы в целом – не только как утилитарного источника средств к существованию, но как способа самореализации.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3444751" y="1665562"/>
            <a:ext cx="1129334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78%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krobat Black" panose="00000A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Допускают возможность смены специальности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FC09BE-F1D1-45D1-A78A-6E40FF33AAC3}"/>
              </a:ext>
            </a:extLst>
          </p:cNvPr>
          <p:cNvSpPr/>
          <p:nvPr/>
        </p:nvSpPr>
        <p:spPr>
          <a:xfrm>
            <a:off x="5661920" y="905074"/>
            <a:ext cx="3723086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/>
            </a:pP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Пожалуйста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, выберите три основные причины, почему у Вас возникло желание сменить специальность?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Black" panose="00000A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закрытый вопрос, % от числа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опрошенных, допускающих возможность сменить специальность, до 3х ответов,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krobat Light" panose="000005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429)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krobat Light" panose="00000500000000000000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31515667"/>
              </p:ext>
            </p:extLst>
          </p:nvPr>
        </p:nvGraphicFramePr>
        <p:xfrm>
          <a:off x="5574449" y="1415984"/>
          <a:ext cx="4446702" cy="4535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4374008" y="2016966"/>
            <a:ext cx="1087836" cy="199148"/>
          </a:xfrm>
          <a:prstGeom prst="rightArrow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2687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891345"/>
      </a:dk2>
      <a:lt2>
        <a:srgbClr val="89AB2E"/>
      </a:lt2>
      <a:accent1>
        <a:srgbClr val="009B88"/>
      </a:accent1>
      <a:accent2>
        <a:srgbClr val="98D2C9"/>
      </a:accent2>
      <a:accent3>
        <a:srgbClr val="0077BC"/>
      </a:accent3>
      <a:accent4>
        <a:srgbClr val="FFDD00"/>
      </a:accent4>
      <a:accent5>
        <a:srgbClr val="ED1A3B"/>
      </a:accent5>
      <a:accent6>
        <a:srgbClr val="954F72"/>
      </a:accent6>
      <a:hlink>
        <a:srgbClr val="954F72"/>
      </a:hlink>
      <a:folHlink>
        <a:srgbClr val="18478B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22710</TotalTime>
  <Words>19594</Words>
  <Application>Microsoft Office PowerPoint</Application>
  <PresentationFormat>Лист A4 (210x297 мм)</PresentationFormat>
  <Paragraphs>1538</Paragraphs>
  <Slides>122</Slides>
  <Notes>84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122</vt:i4>
      </vt:variant>
    </vt:vector>
  </HeadingPairs>
  <TitlesOfParts>
    <vt:vector size="138" baseType="lpstr">
      <vt:lpstr>Times New Roman</vt:lpstr>
      <vt:lpstr>Akrobat Black</vt:lpstr>
      <vt:lpstr>IBM Plex Sans Text</vt:lpstr>
      <vt:lpstr>Calibri Light</vt:lpstr>
      <vt:lpstr>Akrobat Bold</vt:lpstr>
      <vt:lpstr>IBM Plex Sans</vt:lpstr>
      <vt:lpstr>IBM Plex Sans SemiBold</vt:lpstr>
      <vt:lpstr>Akrobat Light</vt:lpstr>
      <vt:lpstr>IBM Plex Sans Medium</vt:lpstr>
      <vt:lpstr>IBM Plex Sans Light</vt:lpstr>
      <vt:lpstr>MS Mincho</vt:lpstr>
      <vt:lpstr>Bahnschrift SemiBold</vt:lpstr>
      <vt:lpstr>Arial</vt:lpstr>
      <vt:lpstr>Calibri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312</dc:creator>
  <cp:lastModifiedBy>Гаврилов Александр</cp:lastModifiedBy>
  <cp:revision>1178</cp:revision>
  <dcterms:created xsi:type="dcterms:W3CDTF">2023-01-30T09:24:08Z</dcterms:created>
  <dcterms:modified xsi:type="dcterms:W3CDTF">2023-11-01T13:15:20Z</dcterms:modified>
</cp:coreProperties>
</file>