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44" r:id="rId5"/>
  </p:sldMasterIdLst>
  <p:notesMasterIdLst>
    <p:notesMasterId r:id="rId31"/>
  </p:notesMasterIdLst>
  <p:handoutMasterIdLst>
    <p:handoutMasterId r:id="rId32"/>
  </p:handoutMasterIdLst>
  <p:sldIdLst>
    <p:sldId id="256" r:id="rId6"/>
    <p:sldId id="264" r:id="rId7"/>
    <p:sldId id="312" r:id="rId8"/>
    <p:sldId id="313" r:id="rId9"/>
    <p:sldId id="317" r:id="rId10"/>
    <p:sldId id="318" r:id="rId11"/>
    <p:sldId id="335" r:id="rId12"/>
    <p:sldId id="338" r:id="rId13"/>
    <p:sldId id="321" r:id="rId14"/>
    <p:sldId id="322" r:id="rId15"/>
    <p:sldId id="323" r:id="rId16"/>
    <p:sldId id="324" r:id="rId17"/>
    <p:sldId id="326" r:id="rId18"/>
    <p:sldId id="327" r:id="rId19"/>
    <p:sldId id="337" r:id="rId20"/>
    <p:sldId id="325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09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22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31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39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52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61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574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7B46B-005D-426F-AD6E-6FB6E7EEDAB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6EF90E5-3C92-46FA-ACFE-D19E01E442DE}">
      <dgm:prSet phldrT="[Текст]" custT="1"/>
      <dgm:spPr/>
      <dgm:t>
        <a:bodyPr/>
        <a:lstStyle/>
        <a:p>
          <a:pPr algn="ctr"/>
          <a:r>
            <a:rPr lang="ru-RU" sz="2000" b="1" cap="all" baseline="0" dirty="0" smtClean="0">
              <a:solidFill>
                <a:srgbClr val="002060"/>
              </a:solidFill>
              <a:latin typeface="Calibri" panose="020F0502020204030204" pitchFamily="34" charset="0"/>
            </a:rPr>
            <a:t>добровольческие инициативы могут помочь в будущей профессии</a:t>
          </a:r>
          <a:endParaRPr lang="ru-RU" sz="2000" b="1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130BBEB-82A9-43D5-8F64-1F5523920B40}" type="parTrans" cxnId="{CD2222BD-9BA4-4E35-909A-AE304FE2D7AB}">
      <dgm:prSet/>
      <dgm:spPr/>
      <dgm:t>
        <a:bodyPr/>
        <a:lstStyle/>
        <a:p>
          <a:endParaRPr lang="ru-RU"/>
        </a:p>
      </dgm:t>
    </dgm:pt>
    <dgm:pt modelId="{661C896B-23E5-4984-8B4E-D00509D5DC63}" type="sibTrans" cxnId="{CD2222BD-9BA4-4E35-909A-AE304FE2D7AB}">
      <dgm:prSet/>
      <dgm:spPr/>
      <dgm:t>
        <a:bodyPr/>
        <a:lstStyle/>
        <a:p>
          <a:endParaRPr lang="ru-RU"/>
        </a:p>
      </dgm:t>
    </dgm:pt>
    <dgm:pt modelId="{458C03DB-CB40-4280-910D-5A8DA5C24A3C}">
      <dgm:prSet phldrT="[Текст]" custT="1"/>
      <dgm:spPr/>
      <dgm:t>
        <a:bodyPr/>
        <a:lstStyle/>
        <a:p>
          <a:pPr algn="ctr"/>
          <a:r>
            <a:rPr lang="ru-RU" sz="2000" b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продвижение добровольческих инициатив</a:t>
          </a:r>
          <a:endParaRPr lang="ru-RU" sz="2000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FA01233-6B16-4706-B7DC-4A0BBEB7240E}" type="parTrans" cxnId="{2A0495EA-C467-41DB-8DCC-0E09351DA491}">
      <dgm:prSet/>
      <dgm:spPr/>
      <dgm:t>
        <a:bodyPr/>
        <a:lstStyle/>
        <a:p>
          <a:endParaRPr lang="ru-RU"/>
        </a:p>
      </dgm:t>
    </dgm:pt>
    <dgm:pt modelId="{9B4EEE8F-6FA3-465F-B101-86821FC240E7}" type="sibTrans" cxnId="{2A0495EA-C467-41DB-8DCC-0E09351DA491}">
      <dgm:prSet/>
      <dgm:spPr/>
      <dgm:t>
        <a:bodyPr/>
        <a:lstStyle/>
        <a:p>
          <a:endParaRPr lang="ru-RU"/>
        </a:p>
      </dgm:t>
    </dgm:pt>
    <dgm:pt modelId="{71FAFB1A-98CB-4D3B-9B6E-551953E37DF9}">
      <dgm:prSet phldrT="[Текст]" custT="1"/>
      <dgm:spPr/>
      <dgm:t>
        <a:bodyPr/>
        <a:lstStyle/>
        <a:p>
          <a:pPr algn="ctr"/>
          <a:r>
            <a:rPr lang="ru-RU" sz="2000" b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специфика интеллектуального волонтер</a:t>
          </a:r>
          <a:r>
            <a:rPr lang="ru-RU" sz="2000" b="1" cap="all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ства</a:t>
          </a:r>
          <a:endParaRPr lang="ru-RU" sz="2000" cap="all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3C73F8D-9D78-4A14-8192-3FB0DD153BE2}" type="parTrans" cxnId="{35828706-A11E-4452-9EF0-3ED271F6391C}">
      <dgm:prSet/>
      <dgm:spPr/>
      <dgm:t>
        <a:bodyPr/>
        <a:lstStyle/>
        <a:p>
          <a:endParaRPr lang="ru-RU"/>
        </a:p>
      </dgm:t>
    </dgm:pt>
    <dgm:pt modelId="{9703AE3D-B18F-4A08-9220-68B4855D22CB}" type="sibTrans" cxnId="{35828706-A11E-4452-9EF0-3ED271F6391C}">
      <dgm:prSet/>
      <dgm:spPr/>
      <dgm:t>
        <a:bodyPr/>
        <a:lstStyle/>
        <a:p>
          <a:endParaRPr lang="ru-RU"/>
        </a:p>
      </dgm:t>
    </dgm:pt>
    <dgm:pt modelId="{23C0FBA8-8D45-4259-85D7-067CDDEE5508}">
      <dgm:prSet custT="1"/>
      <dgm:spPr/>
      <dgm:t>
        <a:bodyPr/>
        <a:lstStyle/>
        <a:p>
          <a:pPr algn="ctr"/>
          <a:r>
            <a:rPr lang="ru-RU" sz="2000" b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Студентам важно заниматься добровольческой деятельностью</a:t>
          </a:r>
          <a:endParaRPr lang="ru-RU" sz="2000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E0BD61D-13AA-42D3-8240-E9ED5FFAF980}" type="parTrans" cxnId="{4A085E02-CBBC-4E90-91C8-F5938AB115E1}">
      <dgm:prSet/>
      <dgm:spPr/>
      <dgm:t>
        <a:bodyPr/>
        <a:lstStyle/>
        <a:p>
          <a:endParaRPr lang="ru-RU"/>
        </a:p>
      </dgm:t>
    </dgm:pt>
    <dgm:pt modelId="{0C12A7D9-C469-48E2-AAE2-8FF2BD82CE8D}" type="sibTrans" cxnId="{4A085E02-CBBC-4E90-91C8-F5938AB115E1}">
      <dgm:prSet/>
      <dgm:spPr/>
      <dgm:t>
        <a:bodyPr/>
        <a:lstStyle/>
        <a:p>
          <a:endParaRPr lang="ru-RU"/>
        </a:p>
      </dgm:t>
    </dgm:pt>
    <dgm:pt modelId="{3708210C-74ED-47DC-81AC-D1768C11C3A1}">
      <dgm:prSet custT="1"/>
      <dgm:spPr/>
      <dgm:t>
        <a:bodyPr/>
        <a:lstStyle/>
        <a:p>
          <a:pPr algn="ctr"/>
          <a:r>
            <a:rPr lang="ru-RU" sz="2000" b="1" i="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направление</a:t>
          </a:r>
          <a:r>
            <a:rPr lang="ru-RU" sz="2000" b="1" i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 pro </a:t>
          </a:r>
          <a:r>
            <a:rPr lang="ru-RU" sz="2000" b="1" i="1" cap="all" baseline="0" dirty="0" err="1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bono</a:t>
          </a:r>
          <a:r>
            <a:rPr lang="ru-RU" sz="2000" b="1" i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связано с профессиональной средой</a:t>
          </a:r>
          <a:endParaRPr lang="ru-RU" sz="2000" cap="all" baseline="0" dirty="0">
            <a:latin typeface="Calibri" panose="020F0502020204030204" pitchFamily="34" charset="0"/>
          </a:endParaRPr>
        </a:p>
      </dgm:t>
    </dgm:pt>
    <dgm:pt modelId="{2C945B6F-22F7-4382-B12D-58C00983E233}" type="parTrans" cxnId="{BE1C014D-EA9A-49EE-9602-B01A03A01406}">
      <dgm:prSet/>
      <dgm:spPr/>
      <dgm:t>
        <a:bodyPr/>
        <a:lstStyle/>
        <a:p>
          <a:endParaRPr lang="ru-RU"/>
        </a:p>
      </dgm:t>
    </dgm:pt>
    <dgm:pt modelId="{D2BD18CB-FE78-4F13-B7D9-0BEB050D1E30}" type="sibTrans" cxnId="{BE1C014D-EA9A-49EE-9602-B01A03A01406}">
      <dgm:prSet/>
      <dgm:spPr/>
      <dgm:t>
        <a:bodyPr/>
        <a:lstStyle/>
        <a:p>
          <a:endParaRPr lang="ru-RU"/>
        </a:p>
      </dgm:t>
    </dgm:pt>
    <dgm:pt modelId="{DDCEE0AD-B059-4639-9EE9-DA7A7D61DE09}" type="pres">
      <dgm:prSet presAssocID="{4E77B46B-005D-426F-AD6E-6FB6E7EEDA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B44455-A9BD-4A09-A993-2B82E3B254EA}" type="pres">
      <dgm:prSet presAssocID="{4E77B46B-005D-426F-AD6E-6FB6E7EEDABE}" presName="Name1" presStyleCnt="0"/>
      <dgm:spPr/>
    </dgm:pt>
    <dgm:pt modelId="{18DAC0D2-2719-4FAB-A2F7-4038EFE7869B}" type="pres">
      <dgm:prSet presAssocID="{4E77B46B-005D-426F-AD6E-6FB6E7EEDABE}" presName="cycle" presStyleCnt="0"/>
      <dgm:spPr/>
    </dgm:pt>
    <dgm:pt modelId="{5C6E5B94-9FBF-4508-97FC-B9EBBCFDB6AA}" type="pres">
      <dgm:prSet presAssocID="{4E77B46B-005D-426F-AD6E-6FB6E7EEDABE}" presName="srcNode" presStyleLbl="node1" presStyleIdx="0" presStyleCnt="5"/>
      <dgm:spPr/>
    </dgm:pt>
    <dgm:pt modelId="{3CB415EA-BAD3-4FF9-8C2D-63002D1F3CF5}" type="pres">
      <dgm:prSet presAssocID="{4E77B46B-005D-426F-AD6E-6FB6E7EEDABE}" presName="conn" presStyleLbl="parChTrans1D2" presStyleIdx="0" presStyleCnt="1"/>
      <dgm:spPr/>
      <dgm:t>
        <a:bodyPr/>
        <a:lstStyle/>
        <a:p>
          <a:endParaRPr lang="ru-RU"/>
        </a:p>
      </dgm:t>
    </dgm:pt>
    <dgm:pt modelId="{022CD3ED-225C-4D00-9CD2-E41C63421B70}" type="pres">
      <dgm:prSet presAssocID="{4E77B46B-005D-426F-AD6E-6FB6E7EEDABE}" presName="extraNode" presStyleLbl="node1" presStyleIdx="0" presStyleCnt="5"/>
      <dgm:spPr/>
    </dgm:pt>
    <dgm:pt modelId="{06D9C5E5-3408-48D7-8AA4-2D1BA69CAE2B}" type="pres">
      <dgm:prSet presAssocID="{4E77B46B-005D-426F-AD6E-6FB6E7EEDABE}" presName="dstNode" presStyleLbl="node1" presStyleIdx="0" presStyleCnt="5"/>
      <dgm:spPr/>
    </dgm:pt>
    <dgm:pt modelId="{B1B62AAB-8D6C-4434-9856-94FCC28B17EB}" type="pres">
      <dgm:prSet presAssocID="{B6EF90E5-3C92-46FA-ACFE-D19E01E442D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B8DE2-4462-4E6D-93BA-6209D354656B}" type="pres">
      <dgm:prSet presAssocID="{B6EF90E5-3C92-46FA-ACFE-D19E01E442DE}" presName="accent_1" presStyleCnt="0"/>
      <dgm:spPr/>
    </dgm:pt>
    <dgm:pt modelId="{6AE56504-309B-436F-8ADD-28ACF53B6523}" type="pres">
      <dgm:prSet presAssocID="{B6EF90E5-3C92-46FA-ACFE-D19E01E442DE}" presName="accentRepeatNode" presStyleLbl="solidFgAcc1" presStyleIdx="0" presStyleCnt="5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  <dgm:pt modelId="{47D97A9B-987E-4066-A1AD-E70642D4C42A}" type="pres">
      <dgm:prSet presAssocID="{458C03DB-CB40-4280-910D-5A8DA5C24A3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3FAB1-4D08-4989-8883-8708A43B9F66}" type="pres">
      <dgm:prSet presAssocID="{458C03DB-CB40-4280-910D-5A8DA5C24A3C}" presName="accent_2" presStyleCnt="0"/>
      <dgm:spPr/>
    </dgm:pt>
    <dgm:pt modelId="{D2D34819-28DC-409D-AC4E-F98AB0CAB178}" type="pres">
      <dgm:prSet presAssocID="{458C03DB-CB40-4280-910D-5A8DA5C24A3C}" presName="accentRepeatNode" presStyleLbl="solidFgAcc1" presStyleIdx="1" presStyleCnt="5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  <dgm:pt modelId="{74F85F8A-C731-4781-8D5A-2AC419ED6CF4}" type="pres">
      <dgm:prSet presAssocID="{71FAFB1A-98CB-4D3B-9B6E-551953E37DF9}" presName="text_3" presStyleLbl="node1" presStyleIdx="2" presStyleCnt="5" custScaleX="103064" custLinFactNeighborX="-1591" custLinFactNeighborY="9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48E95-E7F7-4164-8E4C-B06B1829F0A5}" type="pres">
      <dgm:prSet presAssocID="{71FAFB1A-98CB-4D3B-9B6E-551953E37DF9}" presName="accent_3" presStyleCnt="0"/>
      <dgm:spPr/>
    </dgm:pt>
    <dgm:pt modelId="{0734BBF1-E069-4DB9-800F-AED32AFA67F3}" type="pres">
      <dgm:prSet presAssocID="{71FAFB1A-98CB-4D3B-9B6E-551953E37DF9}" presName="accentRepeatNode" presStyleLbl="solidFgAcc1" presStyleIdx="2" presStyleCnt="5" custLinFactNeighborX="-6018" custLinFactNeighborY="8393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  <dgm:pt modelId="{53A5B8CB-B3E9-4B57-9D34-8671856C3547}" type="pres">
      <dgm:prSet presAssocID="{23C0FBA8-8D45-4259-85D7-067CDDEE550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045D9-4970-462B-A779-B0AF8A0CC506}" type="pres">
      <dgm:prSet presAssocID="{23C0FBA8-8D45-4259-85D7-067CDDEE5508}" presName="accent_4" presStyleCnt="0"/>
      <dgm:spPr/>
    </dgm:pt>
    <dgm:pt modelId="{7F4356F3-473B-4E12-9A65-A1EB8927248C}" type="pres">
      <dgm:prSet presAssocID="{23C0FBA8-8D45-4259-85D7-067CDDEE5508}" presName="accentRepeatNode" presStyleLbl="solidFgAcc1" presStyleIdx="3" presStyleCnt="5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  <dgm:pt modelId="{82154C49-A2BA-4D92-ACDD-0A37C3A19468}" type="pres">
      <dgm:prSet presAssocID="{3708210C-74ED-47DC-81AC-D1768C11C3A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1A175-41B8-49A0-857A-0206D086329F}" type="pres">
      <dgm:prSet presAssocID="{3708210C-74ED-47DC-81AC-D1768C11C3A1}" presName="accent_5" presStyleCnt="0"/>
      <dgm:spPr/>
    </dgm:pt>
    <dgm:pt modelId="{8A4C79E9-608A-4144-9B36-FFE454AE5D25}" type="pres">
      <dgm:prSet presAssocID="{3708210C-74ED-47DC-81AC-D1768C11C3A1}" presName="accentRepeatNode" presStyleLbl="solidFgAcc1" presStyleIdx="4" presStyleCnt="5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</dgm:ptLst>
  <dgm:cxnLst>
    <dgm:cxn modelId="{BE1C014D-EA9A-49EE-9602-B01A03A01406}" srcId="{4E77B46B-005D-426F-AD6E-6FB6E7EEDABE}" destId="{3708210C-74ED-47DC-81AC-D1768C11C3A1}" srcOrd="4" destOrd="0" parTransId="{2C945B6F-22F7-4382-B12D-58C00983E233}" sibTransId="{D2BD18CB-FE78-4F13-B7D9-0BEB050D1E30}"/>
    <dgm:cxn modelId="{2A0495EA-C467-41DB-8DCC-0E09351DA491}" srcId="{4E77B46B-005D-426F-AD6E-6FB6E7EEDABE}" destId="{458C03DB-CB40-4280-910D-5A8DA5C24A3C}" srcOrd="1" destOrd="0" parTransId="{2FA01233-6B16-4706-B7DC-4A0BBEB7240E}" sibTransId="{9B4EEE8F-6FA3-465F-B101-86821FC240E7}"/>
    <dgm:cxn modelId="{35828706-A11E-4452-9EF0-3ED271F6391C}" srcId="{4E77B46B-005D-426F-AD6E-6FB6E7EEDABE}" destId="{71FAFB1A-98CB-4D3B-9B6E-551953E37DF9}" srcOrd="2" destOrd="0" parTransId="{33C73F8D-9D78-4A14-8192-3FB0DD153BE2}" sibTransId="{9703AE3D-B18F-4A08-9220-68B4855D22CB}"/>
    <dgm:cxn modelId="{8F2E2506-DBC8-4704-950A-1184521939F5}" type="presOf" srcId="{23C0FBA8-8D45-4259-85D7-067CDDEE5508}" destId="{53A5B8CB-B3E9-4B57-9D34-8671856C3547}" srcOrd="0" destOrd="0" presId="urn:microsoft.com/office/officeart/2008/layout/VerticalCurvedList"/>
    <dgm:cxn modelId="{CC897B88-5605-47CD-99A5-D3E34952DC51}" type="presOf" srcId="{3708210C-74ED-47DC-81AC-D1768C11C3A1}" destId="{82154C49-A2BA-4D92-ACDD-0A37C3A19468}" srcOrd="0" destOrd="0" presId="urn:microsoft.com/office/officeart/2008/layout/VerticalCurvedList"/>
    <dgm:cxn modelId="{C60EE43F-F173-4ECC-A449-AC96CCF37130}" type="presOf" srcId="{458C03DB-CB40-4280-910D-5A8DA5C24A3C}" destId="{47D97A9B-987E-4066-A1AD-E70642D4C42A}" srcOrd="0" destOrd="0" presId="urn:microsoft.com/office/officeart/2008/layout/VerticalCurvedList"/>
    <dgm:cxn modelId="{07AD3FEC-2205-4C54-A3F3-E00CDC4757C3}" type="presOf" srcId="{B6EF90E5-3C92-46FA-ACFE-D19E01E442DE}" destId="{B1B62AAB-8D6C-4434-9856-94FCC28B17EB}" srcOrd="0" destOrd="0" presId="urn:microsoft.com/office/officeart/2008/layout/VerticalCurvedList"/>
    <dgm:cxn modelId="{499D1087-9A21-4D6F-BB24-91A5004C08DE}" type="presOf" srcId="{661C896B-23E5-4984-8B4E-D00509D5DC63}" destId="{3CB415EA-BAD3-4FF9-8C2D-63002D1F3CF5}" srcOrd="0" destOrd="0" presId="urn:microsoft.com/office/officeart/2008/layout/VerticalCurvedList"/>
    <dgm:cxn modelId="{11F1F6A0-926A-40A0-A0AD-5F1FF81FD568}" type="presOf" srcId="{4E77B46B-005D-426F-AD6E-6FB6E7EEDABE}" destId="{DDCEE0AD-B059-4639-9EE9-DA7A7D61DE09}" srcOrd="0" destOrd="0" presId="urn:microsoft.com/office/officeart/2008/layout/VerticalCurvedList"/>
    <dgm:cxn modelId="{2BE33CE2-1DDB-43AB-96D0-9F992E99A7A9}" type="presOf" srcId="{71FAFB1A-98CB-4D3B-9B6E-551953E37DF9}" destId="{74F85F8A-C731-4781-8D5A-2AC419ED6CF4}" srcOrd="0" destOrd="0" presId="urn:microsoft.com/office/officeart/2008/layout/VerticalCurvedList"/>
    <dgm:cxn modelId="{4A085E02-CBBC-4E90-91C8-F5938AB115E1}" srcId="{4E77B46B-005D-426F-AD6E-6FB6E7EEDABE}" destId="{23C0FBA8-8D45-4259-85D7-067CDDEE5508}" srcOrd="3" destOrd="0" parTransId="{EE0BD61D-13AA-42D3-8240-E9ED5FFAF980}" sibTransId="{0C12A7D9-C469-48E2-AAE2-8FF2BD82CE8D}"/>
    <dgm:cxn modelId="{CD2222BD-9BA4-4E35-909A-AE304FE2D7AB}" srcId="{4E77B46B-005D-426F-AD6E-6FB6E7EEDABE}" destId="{B6EF90E5-3C92-46FA-ACFE-D19E01E442DE}" srcOrd="0" destOrd="0" parTransId="{4130BBEB-82A9-43D5-8F64-1F5523920B40}" sibTransId="{661C896B-23E5-4984-8B4E-D00509D5DC63}"/>
    <dgm:cxn modelId="{782CE45C-DE29-4339-866D-3C194D5A1EFA}" type="presParOf" srcId="{DDCEE0AD-B059-4639-9EE9-DA7A7D61DE09}" destId="{3BB44455-A9BD-4A09-A993-2B82E3B254EA}" srcOrd="0" destOrd="0" presId="urn:microsoft.com/office/officeart/2008/layout/VerticalCurvedList"/>
    <dgm:cxn modelId="{1954F37A-9D35-4901-8A96-6333AA6BCCCE}" type="presParOf" srcId="{3BB44455-A9BD-4A09-A993-2B82E3B254EA}" destId="{18DAC0D2-2719-4FAB-A2F7-4038EFE7869B}" srcOrd="0" destOrd="0" presId="urn:microsoft.com/office/officeart/2008/layout/VerticalCurvedList"/>
    <dgm:cxn modelId="{A3B4404B-B86B-4F6A-916C-134777B315EF}" type="presParOf" srcId="{18DAC0D2-2719-4FAB-A2F7-4038EFE7869B}" destId="{5C6E5B94-9FBF-4508-97FC-B9EBBCFDB6AA}" srcOrd="0" destOrd="0" presId="urn:microsoft.com/office/officeart/2008/layout/VerticalCurvedList"/>
    <dgm:cxn modelId="{EB4E70B3-3C46-4DB7-815F-E0C0F5FF1D37}" type="presParOf" srcId="{18DAC0D2-2719-4FAB-A2F7-4038EFE7869B}" destId="{3CB415EA-BAD3-4FF9-8C2D-63002D1F3CF5}" srcOrd="1" destOrd="0" presId="urn:microsoft.com/office/officeart/2008/layout/VerticalCurvedList"/>
    <dgm:cxn modelId="{21AEB787-34AE-49DE-A073-A41F7F635CEA}" type="presParOf" srcId="{18DAC0D2-2719-4FAB-A2F7-4038EFE7869B}" destId="{022CD3ED-225C-4D00-9CD2-E41C63421B70}" srcOrd="2" destOrd="0" presId="urn:microsoft.com/office/officeart/2008/layout/VerticalCurvedList"/>
    <dgm:cxn modelId="{F9BD04F2-2B0C-4D25-A6C8-7F547D81AC0C}" type="presParOf" srcId="{18DAC0D2-2719-4FAB-A2F7-4038EFE7869B}" destId="{06D9C5E5-3408-48D7-8AA4-2D1BA69CAE2B}" srcOrd="3" destOrd="0" presId="urn:microsoft.com/office/officeart/2008/layout/VerticalCurvedList"/>
    <dgm:cxn modelId="{7F828FAF-66C6-4B26-9881-BA367248F878}" type="presParOf" srcId="{3BB44455-A9BD-4A09-A993-2B82E3B254EA}" destId="{B1B62AAB-8D6C-4434-9856-94FCC28B17EB}" srcOrd="1" destOrd="0" presId="urn:microsoft.com/office/officeart/2008/layout/VerticalCurvedList"/>
    <dgm:cxn modelId="{0B91CF65-27CC-49EC-BFFF-68E92E8C4400}" type="presParOf" srcId="{3BB44455-A9BD-4A09-A993-2B82E3B254EA}" destId="{AD1B8DE2-4462-4E6D-93BA-6209D354656B}" srcOrd="2" destOrd="0" presId="urn:microsoft.com/office/officeart/2008/layout/VerticalCurvedList"/>
    <dgm:cxn modelId="{FDAAE6CF-FC9B-473D-8433-1A17F40DB588}" type="presParOf" srcId="{AD1B8DE2-4462-4E6D-93BA-6209D354656B}" destId="{6AE56504-309B-436F-8ADD-28ACF53B6523}" srcOrd="0" destOrd="0" presId="urn:microsoft.com/office/officeart/2008/layout/VerticalCurvedList"/>
    <dgm:cxn modelId="{881F22D3-63CD-4580-A994-7139B3C5E45E}" type="presParOf" srcId="{3BB44455-A9BD-4A09-A993-2B82E3B254EA}" destId="{47D97A9B-987E-4066-A1AD-E70642D4C42A}" srcOrd="3" destOrd="0" presId="urn:microsoft.com/office/officeart/2008/layout/VerticalCurvedList"/>
    <dgm:cxn modelId="{3919F8B5-4AE6-4FF3-B40F-A5A26F47350F}" type="presParOf" srcId="{3BB44455-A9BD-4A09-A993-2B82E3B254EA}" destId="{2383FAB1-4D08-4989-8883-8708A43B9F66}" srcOrd="4" destOrd="0" presId="urn:microsoft.com/office/officeart/2008/layout/VerticalCurvedList"/>
    <dgm:cxn modelId="{890E2C1B-3EAC-4E64-83DB-6A73AD28D069}" type="presParOf" srcId="{2383FAB1-4D08-4989-8883-8708A43B9F66}" destId="{D2D34819-28DC-409D-AC4E-F98AB0CAB178}" srcOrd="0" destOrd="0" presId="urn:microsoft.com/office/officeart/2008/layout/VerticalCurvedList"/>
    <dgm:cxn modelId="{DE55E759-8A5F-4582-BCCC-2838B67239FE}" type="presParOf" srcId="{3BB44455-A9BD-4A09-A993-2B82E3B254EA}" destId="{74F85F8A-C731-4781-8D5A-2AC419ED6CF4}" srcOrd="5" destOrd="0" presId="urn:microsoft.com/office/officeart/2008/layout/VerticalCurvedList"/>
    <dgm:cxn modelId="{B61DBD3A-5C44-4E62-97FD-F862FC854050}" type="presParOf" srcId="{3BB44455-A9BD-4A09-A993-2B82E3B254EA}" destId="{A9E48E95-E7F7-4164-8E4C-B06B1829F0A5}" srcOrd="6" destOrd="0" presId="urn:microsoft.com/office/officeart/2008/layout/VerticalCurvedList"/>
    <dgm:cxn modelId="{B1EAC469-56AF-40FD-97A8-26C76D56BE38}" type="presParOf" srcId="{A9E48E95-E7F7-4164-8E4C-B06B1829F0A5}" destId="{0734BBF1-E069-4DB9-800F-AED32AFA67F3}" srcOrd="0" destOrd="0" presId="urn:microsoft.com/office/officeart/2008/layout/VerticalCurvedList"/>
    <dgm:cxn modelId="{97A7CB9F-3072-469A-8829-248F7E31248C}" type="presParOf" srcId="{3BB44455-A9BD-4A09-A993-2B82E3B254EA}" destId="{53A5B8CB-B3E9-4B57-9D34-8671856C3547}" srcOrd="7" destOrd="0" presId="urn:microsoft.com/office/officeart/2008/layout/VerticalCurvedList"/>
    <dgm:cxn modelId="{BCEA78C0-6FB7-4531-AAEF-4E4220314E1F}" type="presParOf" srcId="{3BB44455-A9BD-4A09-A993-2B82E3B254EA}" destId="{1C0045D9-4970-462B-A779-B0AF8A0CC506}" srcOrd="8" destOrd="0" presId="urn:microsoft.com/office/officeart/2008/layout/VerticalCurvedList"/>
    <dgm:cxn modelId="{152B203C-F019-47E4-A52B-416768924795}" type="presParOf" srcId="{1C0045D9-4970-462B-A779-B0AF8A0CC506}" destId="{7F4356F3-473B-4E12-9A65-A1EB8927248C}" srcOrd="0" destOrd="0" presId="urn:microsoft.com/office/officeart/2008/layout/VerticalCurvedList"/>
    <dgm:cxn modelId="{554DDB93-41B8-45CD-BDA5-38F456FE3864}" type="presParOf" srcId="{3BB44455-A9BD-4A09-A993-2B82E3B254EA}" destId="{82154C49-A2BA-4D92-ACDD-0A37C3A19468}" srcOrd="9" destOrd="0" presId="urn:microsoft.com/office/officeart/2008/layout/VerticalCurvedList"/>
    <dgm:cxn modelId="{1DE50682-5DB7-464B-8007-006D28438987}" type="presParOf" srcId="{3BB44455-A9BD-4A09-A993-2B82E3B254EA}" destId="{57C1A175-41B8-49A0-857A-0206D086329F}" srcOrd="10" destOrd="0" presId="urn:microsoft.com/office/officeart/2008/layout/VerticalCurvedList"/>
    <dgm:cxn modelId="{0FDCD22C-3CA6-48C9-89C7-7D62534A58BD}" type="presParOf" srcId="{57C1A175-41B8-49A0-857A-0206D086329F}" destId="{8A4C79E9-608A-4144-9B36-FFE454AE5D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7B46B-005D-426F-AD6E-6FB6E7EEDAB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3C0FBA8-8D45-4259-85D7-067CDDEE5508}">
      <dgm:prSet/>
      <dgm:spPr/>
      <dgm:t>
        <a:bodyPr/>
        <a:lstStyle/>
        <a:p>
          <a:pPr algn="ctr"/>
          <a:r>
            <a:rPr lang="ru-RU" b="1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Студентам важно заниматься добровольческой деятельностью</a:t>
          </a:r>
        </a:p>
      </dgm:t>
    </dgm:pt>
    <dgm:pt modelId="{EE0BD61D-13AA-42D3-8240-E9ED5FFAF980}" type="parTrans" cxnId="{4A085E02-CBBC-4E90-91C8-F5938AB115E1}">
      <dgm:prSet/>
      <dgm:spPr/>
      <dgm:t>
        <a:bodyPr/>
        <a:lstStyle/>
        <a:p>
          <a:endParaRPr lang="ru-RU"/>
        </a:p>
      </dgm:t>
    </dgm:pt>
    <dgm:pt modelId="{0C12A7D9-C469-48E2-AAE2-8FF2BD82CE8D}" type="sibTrans" cxnId="{4A085E02-CBBC-4E90-91C8-F5938AB115E1}">
      <dgm:prSet/>
      <dgm:spPr/>
      <dgm:t>
        <a:bodyPr/>
        <a:lstStyle/>
        <a:p>
          <a:endParaRPr lang="ru-RU"/>
        </a:p>
      </dgm:t>
    </dgm:pt>
    <dgm:pt modelId="{DDCEE0AD-B059-4639-9EE9-DA7A7D61DE09}" type="pres">
      <dgm:prSet presAssocID="{4E77B46B-005D-426F-AD6E-6FB6E7EEDA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B44455-A9BD-4A09-A993-2B82E3B254EA}" type="pres">
      <dgm:prSet presAssocID="{4E77B46B-005D-426F-AD6E-6FB6E7EEDABE}" presName="Name1" presStyleCnt="0"/>
      <dgm:spPr/>
    </dgm:pt>
    <dgm:pt modelId="{18DAC0D2-2719-4FAB-A2F7-4038EFE7869B}" type="pres">
      <dgm:prSet presAssocID="{4E77B46B-005D-426F-AD6E-6FB6E7EEDABE}" presName="cycle" presStyleCnt="0"/>
      <dgm:spPr/>
    </dgm:pt>
    <dgm:pt modelId="{5C6E5B94-9FBF-4508-97FC-B9EBBCFDB6AA}" type="pres">
      <dgm:prSet presAssocID="{4E77B46B-005D-426F-AD6E-6FB6E7EEDABE}" presName="srcNode" presStyleLbl="node1" presStyleIdx="0" presStyleCnt="1"/>
      <dgm:spPr/>
    </dgm:pt>
    <dgm:pt modelId="{3CB415EA-BAD3-4FF9-8C2D-63002D1F3CF5}" type="pres">
      <dgm:prSet presAssocID="{4E77B46B-005D-426F-AD6E-6FB6E7EEDABE}" presName="conn" presStyleLbl="parChTrans1D2" presStyleIdx="0" presStyleCnt="1"/>
      <dgm:spPr/>
      <dgm:t>
        <a:bodyPr/>
        <a:lstStyle/>
        <a:p>
          <a:endParaRPr lang="ru-RU"/>
        </a:p>
      </dgm:t>
    </dgm:pt>
    <dgm:pt modelId="{022CD3ED-225C-4D00-9CD2-E41C63421B70}" type="pres">
      <dgm:prSet presAssocID="{4E77B46B-005D-426F-AD6E-6FB6E7EEDABE}" presName="extraNode" presStyleLbl="node1" presStyleIdx="0" presStyleCnt="1"/>
      <dgm:spPr/>
    </dgm:pt>
    <dgm:pt modelId="{06D9C5E5-3408-48D7-8AA4-2D1BA69CAE2B}" type="pres">
      <dgm:prSet presAssocID="{4E77B46B-005D-426F-AD6E-6FB6E7EEDABE}" presName="dstNode" presStyleLbl="node1" presStyleIdx="0" presStyleCnt="1"/>
      <dgm:spPr/>
    </dgm:pt>
    <dgm:pt modelId="{461726B4-D753-4302-B72F-F29FFE970D68}" type="pres">
      <dgm:prSet presAssocID="{23C0FBA8-8D45-4259-85D7-067CDDEE550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9D250-2DB6-4435-9330-0C75531C338E}" type="pres">
      <dgm:prSet presAssocID="{23C0FBA8-8D45-4259-85D7-067CDDEE5508}" presName="accent_1" presStyleCnt="0"/>
      <dgm:spPr/>
    </dgm:pt>
    <dgm:pt modelId="{7F4356F3-473B-4E12-9A65-A1EB8927248C}" type="pres">
      <dgm:prSet presAssocID="{23C0FBA8-8D45-4259-85D7-067CDDEE5508}" presName="accentRepeatNode" presStyleLbl="solidFgAcc1" presStyleIdx="0" presStyleCnt="1"/>
      <dgm:spPr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</dgm:pt>
  </dgm:ptLst>
  <dgm:cxnLst>
    <dgm:cxn modelId="{CC71CE2D-247F-4D05-885C-E6D16854DD74}" type="presOf" srcId="{4E77B46B-005D-426F-AD6E-6FB6E7EEDABE}" destId="{DDCEE0AD-B059-4639-9EE9-DA7A7D61DE09}" srcOrd="0" destOrd="0" presId="urn:microsoft.com/office/officeart/2008/layout/VerticalCurvedList"/>
    <dgm:cxn modelId="{A1922518-5A05-4B63-ABA5-61CB1DFE41F2}" type="presOf" srcId="{0C12A7D9-C469-48E2-AAE2-8FF2BD82CE8D}" destId="{3CB415EA-BAD3-4FF9-8C2D-63002D1F3CF5}" srcOrd="0" destOrd="0" presId="urn:microsoft.com/office/officeart/2008/layout/VerticalCurvedList"/>
    <dgm:cxn modelId="{710B7520-7735-4361-BA37-9C5748E5BF42}" type="presOf" srcId="{23C0FBA8-8D45-4259-85D7-067CDDEE5508}" destId="{461726B4-D753-4302-B72F-F29FFE970D68}" srcOrd="0" destOrd="0" presId="urn:microsoft.com/office/officeart/2008/layout/VerticalCurvedList"/>
    <dgm:cxn modelId="{4A085E02-CBBC-4E90-91C8-F5938AB115E1}" srcId="{4E77B46B-005D-426F-AD6E-6FB6E7EEDABE}" destId="{23C0FBA8-8D45-4259-85D7-067CDDEE5508}" srcOrd="0" destOrd="0" parTransId="{EE0BD61D-13AA-42D3-8240-E9ED5FFAF980}" sibTransId="{0C12A7D9-C469-48E2-AAE2-8FF2BD82CE8D}"/>
    <dgm:cxn modelId="{2DCDF922-2744-42D7-99D3-24E25DBC9668}" type="presParOf" srcId="{DDCEE0AD-B059-4639-9EE9-DA7A7D61DE09}" destId="{3BB44455-A9BD-4A09-A993-2B82E3B254EA}" srcOrd="0" destOrd="0" presId="urn:microsoft.com/office/officeart/2008/layout/VerticalCurvedList"/>
    <dgm:cxn modelId="{66E6B3FF-AD52-4DC7-BF0C-4DB836B5917F}" type="presParOf" srcId="{3BB44455-A9BD-4A09-A993-2B82E3B254EA}" destId="{18DAC0D2-2719-4FAB-A2F7-4038EFE7869B}" srcOrd="0" destOrd="0" presId="urn:microsoft.com/office/officeart/2008/layout/VerticalCurvedList"/>
    <dgm:cxn modelId="{70821B30-87AC-439F-8067-A1A1EEC15C2A}" type="presParOf" srcId="{18DAC0D2-2719-4FAB-A2F7-4038EFE7869B}" destId="{5C6E5B94-9FBF-4508-97FC-B9EBBCFDB6AA}" srcOrd="0" destOrd="0" presId="urn:microsoft.com/office/officeart/2008/layout/VerticalCurvedList"/>
    <dgm:cxn modelId="{688647E8-77A6-453E-8518-2624F9801D5E}" type="presParOf" srcId="{18DAC0D2-2719-4FAB-A2F7-4038EFE7869B}" destId="{3CB415EA-BAD3-4FF9-8C2D-63002D1F3CF5}" srcOrd="1" destOrd="0" presId="urn:microsoft.com/office/officeart/2008/layout/VerticalCurvedList"/>
    <dgm:cxn modelId="{00927EC9-EBDE-475E-BC2E-D67671B80F0E}" type="presParOf" srcId="{18DAC0D2-2719-4FAB-A2F7-4038EFE7869B}" destId="{022CD3ED-225C-4D00-9CD2-E41C63421B70}" srcOrd="2" destOrd="0" presId="urn:microsoft.com/office/officeart/2008/layout/VerticalCurvedList"/>
    <dgm:cxn modelId="{45FCA016-EBC8-4D57-B1D1-E65543D4DDB7}" type="presParOf" srcId="{18DAC0D2-2719-4FAB-A2F7-4038EFE7869B}" destId="{06D9C5E5-3408-48D7-8AA4-2D1BA69CAE2B}" srcOrd="3" destOrd="0" presId="urn:microsoft.com/office/officeart/2008/layout/VerticalCurvedList"/>
    <dgm:cxn modelId="{F1AE28F0-ACF4-40AB-9776-058161490E66}" type="presParOf" srcId="{3BB44455-A9BD-4A09-A993-2B82E3B254EA}" destId="{461726B4-D753-4302-B72F-F29FFE970D68}" srcOrd="1" destOrd="0" presId="urn:microsoft.com/office/officeart/2008/layout/VerticalCurvedList"/>
    <dgm:cxn modelId="{76974B01-CCEC-454D-9F7E-490D3C03EA06}" type="presParOf" srcId="{3BB44455-A9BD-4A09-A993-2B82E3B254EA}" destId="{EA79D250-2DB6-4435-9330-0C75531C338E}" srcOrd="2" destOrd="0" presId="urn:microsoft.com/office/officeart/2008/layout/VerticalCurvedList"/>
    <dgm:cxn modelId="{59EA67E4-5E41-4E4E-8D29-F62757BB2C77}" type="presParOf" srcId="{EA79D250-2DB6-4435-9330-0C75531C338E}" destId="{7F4356F3-473B-4E12-9A65-A1EB892724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15EA-BAD3-4FF9-8C2D-63002D1F3CF5}">
      <dsp:nvSpPr>
        <dsp:cNvPr id="0" name=""/>
        <dsp:cNvSpPr/>
      </dsp:nvSpPr>
      <dsp:spPr>
        <a:xfrm>
          <a:off x="-5531856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62AAB-8D6C-4434-9856-94FCC28B17EB}">
      <dsp:nvSpPr>
        <dsp:cNvPr id="0" name=""/>
        <dsp:cNvSpPr/>
      </dsp:nvSpPr>
      <dsp:spPr>
        <a:xfrm>
          <a:off x="397058" y="302422"/>
          <a:ext cx="8297258" cy="6052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4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</a:rPr>
            <a:t>добровольческие инициативы могут помочь в будущей профессии</a:t>
          </a:r>
          <a:endParaRPr lang="ru-RU" sz="2000" b="1" kern="1200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97058" y="302422"/>
        <a:ext cx="8297258" cy="605232"/>
      </dsp:txXfrm>
    </dsp:sp>
    <dsp:sp modelId="{6AE56504-309B-436F-8ADD-28ACF53B6523}">
      <dsp:nvSpPr>
        <dsp:cNvPr id="0" name=""/>
        <dsp:cNvSpPr/>
      </dsp:nvSpPr>
      <dsp:spPr>
        <a:xfrm>
          <a:off x="18788" y="226768"/>
          <a:ext cx="756540" cy="756540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D97A9B-987E-4066-A1AD-E70642D4C42A}">
      <dsp:nvSpPr>
        <dsp:cNvPr id="0" name=""/>
        <dsp:cNvSpPr/>
      </dsp:nvSpPr>
      <dsp:spPr>
        <a:xfrm>
          <a:off x="830750" y="1209981"/>
          <a:ext cx="7863566" cy="6052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1720"/>
                <a:satOff val="4736"/>
                <a:lumOff val="6596"/>
                <a:alphaOff val="0"/>
                <a:tint val="0"/>
              </a:schemeClr>
            </a:gs>
            <a:gs pos="44000">
              <a:schemeClr val="accent1">
                <a:shade val="80000"/>
                <a:hueOff val="101720"/>
                <a:satOff val="4736"/>
                <a:lumOff val="6596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101720"/>
                <a:satOff val="4736"/>
                <a:lumOff val="6596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4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продвижение добровольческих инициатив</a:t>
          </a:r>
          <a:endParaRPr lang="ru-RU" sz="2000" kern="1200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830750" y="1209981"/>
        <a:ext cx="7863566" cy="605232"/>
      </dsp:txXfrm>
    </dsp:sp>
    <dsp:sp modelId="{D2D34819-28DC-409D-AC4E-F98AB0CAB178}">
      <dsp:nvSpPr>
        <dsp:cNvPr id="0" name=""/>
        <dsp:cNvSpPr/>
      </dsp:nvSpPr>
      <dsp:spPr>
        <a:xfrm>
          <a:off x="452480" y="1134327"/>
          <a:ext cx="756540" cy="756540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101720"/>
              <a:satOff val="4736"/>
              <a:lumOff val="65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F85F8A-C731-4781-8D5A-2AC419ED6CF4}">
      <dsp:nvSpPr>
        <dsp:cNvPr id="0" name=""/>
        <dsp:cNvSpPr/>
      </dsp:nvSpPr>
      <dsp:spPr>
        <a:xfrm>
          <a:off x="722437" y="2177391"/>
          <a:ext cx="7967318" cy="6052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3439"/>
                <a:satOff val="9472"/>
                <a:lumOff val="13191"/>
                <a:alphaOff val="0"/>
                <a:tint val="0"/>
              </a:schemeClr>
            </a:gs>
            <a:gs pos="44000">
              <a:schemeClr val="accent1">
                <a:shade val="80000"/>
                <a:hueOff val="203439"/>
                <a:satOff val="9472"/>
                <a:lumOff val="13191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203439"/>
                <a:satOff val="9472"/>
                <a:lumOff val="13191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4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специфика интеллектуального волонтер</a:t>
          </a:r>
          <a:r>
            <a:rPr lang="ru-RU" sz="2000" b="1" kern="1200" cap="all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ства</a:t>
          </a:r>
          <a:endParaRPr lang="ru-RU" sz="2000" kern="1200" cap="all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722437" y="2177391"/>
        <a:ext cx="7967318" cy="605232"/>
      </dsp:txXfrm>
    </dsp:sp>
    <dsp:sp modelId="{0734BBF1-E069-4DB9-800F-AED32AFA67F3}">
      <dsp:nvSpPr>
        <dsp:cNvPr id="0" name=""/>
        <dsp:cNvSpPr/>
      </dsp:nvSpPr>
      <dsp:spPr>
        <a:xfrm>
          <a:off x="540060" y="2105382"/>
          <a:ext cx="756540" cy="756540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203439"/>
              <a:satOff val="9472"/>
              <a:lumOff val="131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A5B8CB-B3E9-4B57-9D34-8671856C3547}">
      <dsp:nvSpPr>
        <dsp:cNvPr id="0" name=""/>
        <dsp:cNvSpPr/>
      </dsp:nvSpPr>
      <dsp:spPr>
        <a:xfrm>
          <a:off x="830750" y="3025098"/>
          <a:ext cx="7863566" cy="6052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5159"/>
                <a:satOff val="14209"/>
                <a:lumOff val="19787"/>
                <a:alphaOff val="0"/>
                <a:tint val="0"/>
              </a:schemeClr>
            </a:gs>
            <a:gs pos="44000">
              <a:schemeClr val="accent1">
                <a:shade val="80000"/>
                <a:hueOff val="305159"/>
                <a:satOff val="14209"/>
                <a:lumOff val="19787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305159"/>
                <a:satOff val="14209"/>
                <a:lumOff val="19787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4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Студентам важно заниматься добровольческой деятельностью</a:t>
          </a:r>
          <a:endParaRPr lang="ru-RU" sz="2000" kern="1200" cap="all" baseline="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830750" y="3025098"/>
        <a:ext cx="7863566" cy="605232"/>
      </dsp:txXfrm>
    </dsp:sp>
    <dsp:sp modelId="{7F4356F3-473B-4E12-9A65-A1EB8927248C}">
      <dsp:nvSpPr>
        <dsp:cNvPr id="0" name=""/>
        <dsp:cNvSpPr/>
      </dsp:nvSpPr>
      <dsp:spPr>
        <a:xfrm>
          <a:off x="452480" y="2949444"/>
          <a:ext cx="756540" cy="756540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305159"/>
              <a:satOff val="14209"/>
              <a:lumOff val="197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154C49-A2BA-4D92-ACDD-0A37C3A19468}">
      <dsp:nvSpPr>
        <dsp:cNvPr id="0" name=""/>
        <dsp:cNvSpPr/>
      </dsp:nvSpPr>
      <dsp:spPr>
        <a:xfrm>
          <a:off x="397058" y="3932656"/>
          <a:ext cx="8297258" cy="6052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06879"/>
                <a:satOff val="18945"/>
                <a:lumOff val="26382"/>
                <a:alphaOff val="0"/>
                <a:tint val="0"/>
              </a:schemeClr>
            </a:gs>
            <a:gs pos="44000">
              <a:schemeClr val="accent1">
                <a:shade val="80000"/>
                <a:hueOff val="406879"/>
                <a:satOff val="18945"/>
                <a:lumOff val="26382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406879"/>
                <a:satOff val="18945"/>
                <a:lumOff val="26382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4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направление</a:t>
          </a:r>
          <a:r>
            <a:rPr lang="ru-RU" sz="2000" b="1" i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 pro </a:t>
          </a:r>
          <a:r>
            <a:rPr lang="ru-RU" sz="2000" b="1" i="1" kern="1200" cap="all" baseline="0" dirty="0" err="1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bono</a:t>
          </a:r>
          <a:r>
            <a:rPr lang="ru-RU" sz="2000" b="1" i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связано с профессиональной средой</a:t>
          </a:r>
          <a:endParaRPr lang="ru-RU" sz="2000" kern="1200" cap="all" baseline="0" dirty="0">
            <a:latin typeface="Calibri" panose="020F0502020204030204" pitchFamily="34" charset="0"/>
          </a:endParaRPr>
        </a:p>
      </dsp:txBody>
      <dsp:txXfrm>
        <a:off x="397058" y="3932656"/>
        <a:ext cx="8297258" cy="605232"/>
      </dsp:txXfrm>
    </dsp:sp>
    <dsp:sp modelId="{8A4C79E9-608A-4144-9B36-FFE454AE5D25}">
      <dsp:nvSpPr>
        <dsp:cNvPr id="0" name=""/>
        <dsp:cNvSpPr/>
      </dsp:nvSpPr>
      <dsp:spPr>
        <a:xfrm>
          <a:off x="18788" y="3857002"/>
          <a:ext cx="756540" cy="756540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15EA-BAD3-4FF9-8C2D-63002D1F3CF5}">
      <dsp:nvSpPr>
        <dsp:cNvPr id="0" name=""/>
        <dsp:cNvSpPr/>
      </dsp:nvSpPr>
      <dsp:spPr>
        <a:xfrm>
          <a:off x="-1422256" y="-241579"/>
          <a:ext cx="1856297" cy="1856297"/>
        </a:xfrm>
        <a:prstGeom prst="blockArc">
          <a:avLst>
            <a:gd name="adj1" fmla="val 18900000"/>
            <a:gd name="adj2" fmla="val 2700000"/>
            <a:gd name="adj3" fmla="val 1164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726B4-D753-4302-B72F-F29FFE970D68}">
      <dsp:nvSpPr>
        <dsp:cNvPr id="0" name=""/>
        <dsp:cNvSpPr/>
      </dsp:nvSpPr>
      <dsp:spPr>
        <a:xfrm>
          <a:off x="422288" y="348738"/>
          <a:ext cx="6994535" cy="67566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Студентам важно заниматься добровольческой деятельностью</a:t>
          </a:r>
        </a:p>
      </dsp:txBody>
      <dsp:txXfrm>
        <a:off x="422288" y="348738"/>
        <a:ext cx="6994535" cy="675661"/>
      </dsp:txXfrm>
    </dsp:sp>
    <dsp:sp modelId="{7F4356F3-473B-4E12-9A65-A1EB8927248C}">
      <dsp:nvSpPr>
        <dsp:cNvPr id="0" name=""/>
        <dsp:cNvSpPr/>
      </dsp:nvSpPr>
      <dsp:spPr>
        <a:xfrm>
          <a:off x="0" y="264280"/>
          <a:ext cx="844576" cy="844576"/>
        </a:xfrm>
        <a:prstGeom prst="ellipse">
          <a:avLst/>
        </a:prstGeom>
        <a:gradFill rotWithShape="0">
          <a:gsLst>
            <a:gs pos="0">
              <a:schemeClr val="bg2"/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5A7F-4704-4F3C-B8D7-168CD59ED7D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5D201-0B0D-466E-B882-01AC7DD44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6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8605C-7E0D-48C3-8248-3CAE4C21588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1E718-2003-4144-B4C1-2DEA19ECF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09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22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31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39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552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61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74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034D03-6B8D-4789-8DEB-31764EF93EC0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034D03-6B8D-4789-8DEB-31764EF93EC0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034D03-6B8D-4789-8DEB-31764EF93EC0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2CB48-9767-49D3-9BDA-5AE6C2012C18}" type="slidenum">
              <a:rPr lang="ru-RU" altLang="ru-RU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17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63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63"/>
          <a:lstStyle>
            <a:lvl1pPr marL="0" marR="45648" indent="0" algn="r">
              <a:buNone/>
              <a:defRPr>
                <a:solidFill>
                  <a:schemeClr val="tx1"/>
                </a:solidFill>
              </a:defRPr>
            </a:lvl1pPr>
            <a:lvl2pPr marL="456468" indent="0" algn="ctr">
              <a:buNone/>
            </a:lvl2pPr>
            <a:lvl3pPr marL="912940" indent="0" algn="ctr">
              <a:buNone/>
            </a:lvl3pPr>
            <a:lvl4pPr marL="1369409" indent="0" algn="ctr">
              <a:buNone/>
            </a:lvl4pPr>
            <a:lvl5pPr marL="1825877" indent="0" algn="ctr">
              <a:buNone/>
            </a:lvl5pPr>
            <a:lvl6pPr marL="2282349" indent="0" algn="ctr">
              <a:buNone/>
            </a:lvl6pPr>
            <a:lvl7pPr marL="2738818" indent="0" algn="ctr">
              <a:buNone/>
            </a:lvl7pPr>
            <a:lvl8pPr marL="3195290" indent="0" algn="ctr">
              <a:buNone/>
            </a:lvl8pPr>
            <a:lvl9pPr marL="365175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3807-F839-495D-AE4A-83D882EFEAF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D25E-354A-4C9B-A0FF-B3B40278DE1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3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06FB-22F3-4494-8A0E-791A04844D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EDBA-71A4-4FD8-BF54-C94E2B2FEB0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378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648" rIns="45648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4D73-B365-4A50-AD40-8AE314EFFF4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510E-3184-45C4-A375-0CCE91FDF6B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18CC-254C-4ADF-85CA-E7026E61152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7769-B95B-4ACC-934A-9DA91AEF5A3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71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648" tIns="0" rIns="4564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3" y="1859757"/>
            <a:ext cx="4041775" cy="654843"/>
          </a:xfrm>
        </p:spPr>
        <p:txBody>
          <a:bodyPr lIns="45648" tIns="0" rIns="4564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51460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C874-BE55-4D31-BBFE-739A75AE26C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9315-C248-4185-96F6-B6E9E65C28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280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B9CB-3250-4C45-9E32-2F588F636D3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72B4-336B-4D39-B6B8-895D1C9E535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22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6883-BC54-457E-8D0D-367CEC7711A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29.05.2020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F654-C2F9-4788-A29D-333BB9F73D7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9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63" rIns="1826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0B76-2184-4B38-81D6-9E7BF80F263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82F4-138A-42E3-9DD5-C18660E7631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314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648" y="1108451"/>
            <a:ext cx="5257529" cy="4114224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8" rIns="91293" bIns="45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3732" y="5359432"/>
            <a:ext cx="156111" cy="15547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8" rIns="91293" bIns="456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03" y="5817208"/>
            <a:ext cx="9163006" cy="10407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93" tIns="45648" rIns="91293" bIns="4564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952" y="6220281"/>
            <a:ext cx="4762048" cy="63771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93" tIns="45648" rIns="91293" bIns="4564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4"/>
            <a:ext cx="2212848" cy="1582621"/>
          </a:xfrm>
        </p:spPr>
        <p:txBody>
          <a:bodyPr lIns="45648" rIns="45648" bIns="45648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03" rIns="45648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6908-796D-4DDD-9A7D-203E034EADB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019" y="6357038"/>
            <a:ext cx="609510" cy="3642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B5E7-18DD-4A94-A96E-E116A9DCF0D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982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06C2-0F4C-441D-B161-CB74F65513E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CE44-D540-45B8-A9AF-8F58DD0DDB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8744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4F5-345D-4EEF-A94B-0FDE665D254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7AD5-FA29-4613-8A75-67ED8F2AB7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973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7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5"/>
          <a:lstStyle>
            <a:lvl1pPr marL="0" marR="45684" indent="0" algn="r">
              <a:buNone/>
              <a:defRPr>
                <a:solidFill>
                  <a:schemeClr val="tx1"/>
                </a:solidFill>
              </a:defRPr>
            </a:lvl1pPr>
            <a:lvl2pPr marL="456834" indent="0" algn="ctr">
              <a:buNone/>
            </a:lvl2pPr>
            <a:lvl3pPr marL="913670" indent="0" algn="ctr">
              <a:buNone/>
            </a:lvl3pPr>
            <a:lvl4pPr marL="1370504" indent="0" algn="ctr">
              <a:buNone/>
            </a:lvl4pPr>
            <a:lvl5pPr marL="1827336" indent="0" algn="ctr">
              <a:buNone/>
            </a:lvl5pPr>
            <a:lvl6pPr marL="2284173" indent="0" algn="ctr">
              <a:buNone/>
            </a:lvl6pPr>
            <a:lvl7pPr marL="2741007" indent="0" algn="ctr">
              <a:buNone/>
            </a:lvl7pPr>
            <a:lvl8pPr marL="3197844" indent="0" algn="ctr">
              <a:buNone/>
            </a:lvl8pPr>
            <a:lvl9pPr marL="3654677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3807-F839-495D-AE4A-83D882EFEAF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D25E-354A-4C9B-A0FF-B3B40278DE1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45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06FB-22F3-4494-8A0E-791A04844D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EDBA-71A4-4FD8-BF54-C94E2B2FEB0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407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684" rIns="4568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4D73-B365-4A50-AD40-8AE314EFFF4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510E-3184-45C4-A375-0CCE91FDF6B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18CC-254C-4ADF-85CA-E7026E61152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7769-B95B-4ACC-934A-9DA91AEF5A3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55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684" tIns="0" rIns="4568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4" y="1859757"/>
            <a:ext cx="4041775" cy="654843"/>
          </a:xfrm>
        </p:spPr>
        <p:txBody>
          <a:bodyPr lIns="45684" tIns="0" rIns="4568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51460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C874-BE55-4D31-BBFE-739A75AE26C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9315-C248-4185-96F6-B6E9E65C28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9619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2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B9CB-3250-4C45-9E32-2F588F636D3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72B4-336B-4D39-B6B8-895D1C9E535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008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6883-BC54-457E-8D0D-367CEC7711A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29.05.2020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F654-C2F9-4788-A29D-333BB9F73D7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60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5" rIns="1827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0B76-2184-4B38-81D6-9E7BF80F263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82F4-138A-42E3-9DD5-C18660E7631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2350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648" y="1108451"/>
            <a:ext cx="5257529" cy="4114224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anchor="ctr"/>
          <a:lstStyle/>
          <a:p>
            <a:pPr algn="ctr"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3723" y="5359432"/>
            <a:ext cx="156111" cy="15547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anchor="ctr"/>
          <a:lstStyle/>
          <a:p>
            <a:pPr algn="ctr"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03" y="5817208"/>
            <a:ext cx="9163006" cy="10407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7" tIns="45684" rIns="91367" bIns="45684"/>
          <a:lstStyle/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952" y="6220281"/>
            <a:ext cx="4762048" cy="63771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7" tIns="45684" rIns="91367" bIns="45684"/>
          <a:lstStyle/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5"/>
            <a:ext cx="2212848" cy="1582621"/>
          </a:xfrm>
        </p:spPr>
        <p:txBody>
          <a:bodyPr lIns="45684" rIns="45684" bIns="4568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56" rIns="4568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6908-796D-4DDD-9A7D-203E034EADB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019" y="6357038"/>
            <a:ext cx="609510" cy="3642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B5E7-18DD-4A94-A96E-E116A9DCF0D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04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06C2-0F4C-441D-B161-CB74F65513E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CE44-D540-45B8-A9AF-8F58DD0DDB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236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4F5-345D-4EEF-A94B-0FDE665D254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7AD5-FA29-4613-8A75-67ED8F2AB7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135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1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60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3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8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8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17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29017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8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89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17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51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2" y="338671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50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09" indent="0">
              <a:buNone/>
              <a:defRPr sz="2800"/>
            </a:lvl2pPr>
            <a:lvl3pPr marL="913022" indent="0">
              <a:buNone/>
              <a:defRPr sz="2400"/>
            </a:lvl3pPr>
            <a:lvl4pPr marL="1369531" indent="0">
              <a:buNone/>
              <a:defRPr sz="2000"/>
            </a:lvl4pPr>
            <a:lvl5pPr marL="1826039" indent="0">
              <a:buNone/>
              <a:defRPr sz="2000"/>
            </a:lvl5pPr>
            <a:lvl6pPr marL="2282552" indent="0">
              <a:buNone/>
              <a:defRPr sz="2000"/>
            </a:lvl6pPr>
            <a:lvl7pPr marL="2739061" indent="0">
              <a:buNone/>
              <a:defRPr sz="2000"/>
            </a:lvl7pPr>
            <a:lvl8pPr marL="3195574" indent="0">
              <a:buNone/>
              <a:defRPr sz="2000"/>
            </a:lvl8pPr>
            <a:lvl9pPr marL="365208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73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7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17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95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5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60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5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20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8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3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8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17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29017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0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8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17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09" indent="0">
              <a:buNone/>
              <a:defRPr sz="2000" b="1"/>
            </a:lvl2pPr>
            <a:lvl3pPr marL="913022" indent="0">
              <a:buNone/>
              <a:defRPr sz="1800" b="1"/>
            </a:lvl3pPr>
            <a:lvl4pPr marL="1369531" indent="0">
              <a:buNone/>
              <a:defRPr sz="1600" b="1"/>
            </a:lvl4pPr>
            <a:lvl5pPr marL="1826039" indent="0">
              <a:buNone/>
              <a:defRPr sz="1600" b="1"/>
            </a:lvl5pPr>
            <a:lvl6pPr marL="2282552" indent="0">
              <a:buNone/>
              <a:defRPr sz="1600" b="1"/>
            </a:lvl6pPr>
            <a:lvl7pPr marL="2739061" indent="0">
              <a:buNone/>
              <a:defRPr sz="1600" b="1"/>
            </a:lvl7pPr>
            <a:lvl8pPr marL="3195574" indent="0">
              <a:buNone/>
              <a:defRPr sz="1600" b="1"/>
            </a:lvl8pPr>
            <a:lvl9pPr marL="3652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29017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29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43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17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66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2" y="338671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50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09" indent="0">
              <a:buNone/>
              <a:defRPr sz="2800"/>
            </a:lvl2pPr>
            <a:lvl3pPr marL="913022" indent="0">
              <a:buNone/>
              <a:defRPr sz="2400"/>
            </a:lvl3pPr>
            <a:lvl4pPr marL="1369531" indent="0">
              <a:buNone/>
              <a:defRPr sz="2000"/>
            </a:lvl4pPr>
            <a:lvl5pPr marL="1826039" indent="0">
              <a:buNone/>
              <a:defRPr sz="2000"/>
            </a:lvl5pPr>
            <a:lvl6pPr marL="2282552" indent="0">
              <a:buNone/>
              <a:defRPr sz="2000"/>
            </a:lvl6pPr>
            <a:lvl7pPr marL="2739061" indent="0">
              <a:buNone/>
              <a:defRPr sz="2000"/>
            </a:lvl7pPr>
            <a:lvl8pPr marL="3195574" indent="0">
              <a:buNone/>
              <a:defRPr sz="2000"/>
            </a:lvl8pPr>
            <a:lvl9pPr marL="365208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65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70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17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1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17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2" y="338671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50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509" indent="0">
              <a:buNone/>
              <a:defRPr sz="1200"/>
            </a:lvl2pPr>
            <a:lvl3pPr marL="913022" indent="0">
              <a:buNone/>
              <a:defRPr sz="1000"/>
            </a:lvl3pPr>
            <a:lvl4pPr marL="1369531" indent="0">
              <a:buNone/>
              <a:defRPr sz="900"/>
            </a:lvl4pPr>
            <a:lvl5pPr marL="1826039" indent="0">
              <a:buNone/>
              <a:defRPr sz="900"/>
            </a:lvl5pPr>
            <a:lvl6pPr marL="2282552" indent="0">
              <a:buNone/>
              <a:defRPr sz="900"/>
            </a:lvl6pPr>
            <a:lvl7pPr marL="2739061" indent="0">
              <a:buNone/>
              <a:defRPr sz="900"/>
            </a:lvl7pPr>
            <a:lvl8pPr marL="3195574" indent="0">
              <a:buNone/>
              <a:defRPr sz="900"/>
            </a:lvl8pPr>
            <a:lvl9pPr marL="3652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09" indent="0">
              <a:buNone/>
              <a:defRPr sz="2800"/>
            </a:lvl2pPr>
            <a:lvl3pPr marL="913022" indent="0">
              <a:buNone/>
              <a:defRPr sz="2400"/>
            </a:lvl3pPr>
            <a:lvl4pPr marL="1369531" indent="0">
              <a:buNone/>
              <a:defRPr sz="2000"/>
            </a:lvl4pPr>
            <a:lvl5pPr marL="1826039" indent="0">
              <a:buNone/>
              <a:defRPr sz="2000"/>
            </a:lvl5pPr>
            <a:lvl6pPr marL="2282552" indent="0">
              <a:buNone/>
              <a:defRPr sz="2000"/>
            </a:lvl6pPr>
            <a:lvl7pPr marL="2739061" indent="0">
              <a:buNone/>
              <a:defRPr sz="2000"/>
            </a:lvl7pPr>
            <a:lvl8pPr marL="3195574" indent="0">
              <a:buNone/>
              <a:defRPr sz="2000"/>
            </a:lvl8pPr>
            <a:lvl9pPr marL="365208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4FD187-6E31-4A5A-A622-DA566B1E91E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5" y="6250164"/>
            <a:ext cx="378669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90" y="6250163"/>
            <a:ext cx="1161826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D7F423-7943-43C6-B8BB-FCEEB13DB9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02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90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9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7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75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3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9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49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506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6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3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4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3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03" y="-7181"/>
            <a:ext cx="9163006" cy="1040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93" tIns="45648" rIns="91293" bIns="4564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952" y="-7198"/>
            <a:ext cx="4762048" cy="637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93" tIns="45648" rIns="91293" bIns="4564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489" y="703939"/>
            <a:ext cx="82290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4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489" y="1936191"/>
            <a:ext cx="8229057" cy="43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472" y="6357038"/>
            <a:ext cx="2133962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8A366-967A-48F5-8891-FEDEA48618C4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470" y="6357038"/>
            <a:ext cx="3352981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981" y="6357038"/>
            <a:ext cx="761548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E342C-3FDA-4FF2-B973-4DEECA43F62C}" type="slidenum">
              <a:rPr lang="en-US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04" y="202977"/>
            <a:ext cx="9180652" cy="64923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83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0013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80026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200397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600527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700" indent="-27370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705" indent="-2459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9" indent="-24592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97" indent="-209791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202" indent="-209791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4585" indent="-20997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175" indent="-182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053" indent="-182589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929" indent="-182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03" y="-7190"/>
            <a:ext cx="9163006" cy="1040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7" tIns="45684" rIns="91367" bIns="45684"/>
          <a:lstStyle/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952" y="-7198"/>
            <a:ext cx="4762048" cy="637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7" tIns="45684" rIns="91367" bIns="45684"/>
          <a:lstStyle/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480" y="703939"/>
            <a:ext cx="82290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480" y="1936191"/>
            <a:ext cx="8229057" cy="43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7" tIns="45684" rIns="91367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472" y="6357038"/>
            <a:ext cx="2133962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fld id="{4ED8A366-967A-48F5-8891-FEDEA48618C4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defTabSz="913751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5/29/2020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461" y="6357038"/>
            <a:ext cx="3352981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981" y="6357038"/>
            <a:ext cx="761548" cy="36420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3751" fontAlgn="base">
              <a:spcBef>
                <a:spcPct val="0"/>
              </a:spcBef>
              <a:spcAft>
                <a:spcPct val="0"/>
              </a:spcAft>
              <a:defRPr/>
            </a:pPr>
            <a:fld id="{5CCE342C-3FDA-4FF2-B973-4DEECA43F62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defTabSz="91375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04" y="202977"/>
            <a:ext cx="9180652" cy="64923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75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75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6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0045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80090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20135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6018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919" indent="-273919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217" indent="-246112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9" indent="-246112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47" indent="-20995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369" indent="-20995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972" indent="-2101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708" indent="-1827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805" indent="-18273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900" indent="-1827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5" y="6250164"/>
            <a:ext cx="378669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90" y="6250163"/>
            <a:ext cx="1161826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02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90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9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7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75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3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9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49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506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6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3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4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3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4FD187-6E31-4A5A-A622-DA566B1E91E6}" type="datetimeFigureOut">
              <a:rPr lang="ru-RU" smtClean="0">
                <a:solidFill>
                  <a:srgbClr val="073E87"/>
                </a:solidFill>
              </a:rPr>
              <a:pPr/>
              <a:t>29.05.2020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5" y="6250164"/>
            <a:ext cx="378669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90" y="6250163"/>
            <a:ext cx="1161826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D7F423-7943-43C6-B8BB-FCEEB13DB9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302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90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94" indent="-273904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7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75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32" indent="-228252" algn="l" defTabSz="91302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9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49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506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61" indent="-228252" algn="l" defTabSz="91302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39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2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1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4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3" algn="l" defTabSz="913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908" y="1268766"/>
            <a:ext cx="8280920" cy="5139731"/>
          </a:xfrm>
          <a:prstGeom prst="rect">
            <a:avLst/>
          </a:prstGeom>
        </p:spPr>
        <p:txBody>
          <a:bodyPr wrap="square" lIns="91301" tIns="45652" rIns="91301" bIns="45652">
            <a:spAutoFit/>
          </a:bodyPr>
          <a:lstStyle/>
          <a:p>
            <a:pPr algn="r">
              <a:lnSpc>
                <a:spcPct val="150000"/>
              </a:lnSpc>
            </a:pPr>
            <a:endParaRPr lang="ru-RU" sz="1400" b="1" cap="all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r"/>
            <a:r>
              <a:rPr lang="ru-RU" sz="3200" b="1" cap="all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 Цифровой профиль добровольчества и дистанционные технологии в образовании: риски и возможности</a:t>
            </a:r>
            <a:endParaRPr lang="ru-RU" b="1" cap="all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29 мая 2020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г.</a:t>
            </a:r>
          </a:p>
          <a:p>
            <a:pPr algn="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Рудницкая Анастасия Павловна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кандидат политических наук, доцент,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зам. директора Федерального учебно-методического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центра по поддержке и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развитию добровольчества (волонтерства)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г. Москва)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3387824"/>
            <a:ext cx="2740122" cy="27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0546" y="260648"/>
            <a:ext cx="5816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Открытая лекция на площадке Кафедры ЮНЕСКО ГУУ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609511" y="4410771"/>
            <a:ext cx="1937127" cy="1487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84" tIns="40042" rIns="80084" bIns="40042" anchor="ctr"/>
          <a:lstStyle/>
          <a:p>
            <a:pPr algn="ctr" defTabSz="80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7" y="332656"/>
            <a:ext cx="859854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vlesnoy.ru/files/2018/12/knizhka-volontera-768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152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qrcoder.ru/code/?https%3A%2F%2Fedu.dobro.ru%2Fupload%2Fuf%2F319%2F3193f3c427b6245ac41a6aaff94ac736.pd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14125" cy="4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4" y="526523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5508325"/>
            <a:ext cx="6264696" cy="953970"/>
          </a:xfrm>
          <a:prstGeom prst="rect">
            <a:avLst/>
          </a:prstGeom>
          <a:noFill/>
        </p:spPr>
        <p:txBody>
          <a:bodyPr wrap="square" lIns="91301" tIns="45652" rIns="91301" bIns="4565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можете стать партнером проекта, разработав профильный курс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4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qrcoder.ru/code/?https%3A%2F%2Ftrudvsem.r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128" y="1450395"/>
            <a:ext cx="7848872" cy="542063"/>
          </a:xfrm>
          <a:prstGeom prst="rect">
            <a:avLst/>
          </a:prstGeom>
          <a:noFill/>
        </p:spPr>
        <p:txBody>
          <a:bodyPr wrap="square" lIns="91301" tIns="45652" rIns="91301" bIns="45652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шагов на пути к эффективному саморазвитию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3112771"/>
              </p:ext>
            </p:extLst>
          </p:nvPr>
        </p:nvGraphicFramePr>
        <p:xfrm>
          <a:off x="143508" y="1971687"/>
          <a:ext cx="88209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cdn.pixabay.com/photo/2013/07/12/16/22/number-150794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224136" cy="16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4687040"/>
              </p:ext>
            </p:extLst>
          </p:nvPr>
        </p:nvGraphicFramePr>
        <p:xfrm>
          <a:off x="1475657" y="327670"/>
          <a:ext cx="7416824" cy="137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7281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cap="all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Молодёжная добровольческая (волонтерская) деятельность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 - добровольная социально направленная и общественно полезная деятельность молодых граждан, осуществляемая путем выполнения работ, оказания услуг без получения денежного или материального вознаграждения.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Это 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институт воспитания семейственности, честности, справедливости, дружбы, верности, милосердия, ответственности, созидательности, терпимости, трудолюбия, добра,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которые способны 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решать важнейшие социальные проблемы.</a:t>
            </a:r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ru-RU" sz="22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http://qrcoder.ru/code/?http%3A%2F%2Fgovernment.ru%2Fdocs%2F15965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1625724" cy="16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01755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31B6F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(Основы государственной молодежной политики в Российской Федерации до 2025 года, утвержденные постановлением Правительства РФ от 29 ноября 2014 г. №2403-р [Электронный ресурс].</a:t>
            </a:r>
            <a:endParaRPr lang="ru-RU" b="1" dirty="0">
              <a:solidFill>
                <a:srgbClr val="002060"/>
              </a:solidFill>
              <a:effectLst>
                <a:glow rad="63500">
                  <a:srgbClr val="31B6FD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1020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Социальное 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Оказание помощи, незащищенным слоям населения: детям-сиротам, многодетным семьям, инвалидам, пожилым одиноким людям, бездомным, беженцам и другим.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66367"/>
            <a:ext cx="8712968" cy="542063"/>
          </a:xfrm>
          <a:prstGeom prst="rect">
            <a:avLst/>
          </a:prstGeom>
          <a:noFill/>
        </p:spPr>
        <p:txBody>
          <a:bodyPr wrap="square" lIns="91301" tIns="45652" rIns="91301" bIns="45652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Многообразие направлений волонтерства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7297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Событийное 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Помощь на конференциях, съездах, форумах, праздниках, концертах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64817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Экологическое волонтерство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Помощь заповедным территориям, животным, озеленение, раздельный сбор отходов, экологическое просвещение и т.д.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08430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Спортивное 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Участие в организации и проведении физкультурных и спортивных мероприятий, популяризация спорта и пропаганда здорового образа жизни.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9392" y="3764817"/>
            <a:ext cx="417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Культурное 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Проведение экскурсий, работа с туристическими группами, с музейными и библиотечными фондами, помощь в реставрации памятников истории и культуры, обучение различным видам творческих практик и т.д.</a:t>
            </a:r>
          </a:p>
        </p:txBody>
      </p:sp>
    </p:spTree>
    <p:extLst>
      <p:ext uri="{BB962C8B-B14F-4D97-AF65-F5344CB8AC3E}">
        <p14:creationId xmlns:p14="http://schemas.microsoft.com/office/powerpoint/2010/main" val="3065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68678"/>
            <a:ext cx="8280920" cy="1881705"/>
          </a:xfrm>
          <a:prstGeom prst="rect">
            <a:avLst/>
          </a:prstGeom>
        </p:spPr>
        <p:txBody>
          <a:bodyPr wrap="square" lIns="91301" tIns="45652" rIns="91301" bIns="45652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Форсированное развитие движения добровольцев в России сопряжено с объявленным Президентом Российской Федерации В.В. Путиным</a:t>
            </a:r>
            <a:b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Годом добровольца (волонтера) в 2018 году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54" y="3548340"/>
            <a:ext cx="2499824" cy="27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" y="3548339"/>
            <a:ext cx="2717200" cy="27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3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262" y="1908430"/>
            <a:ext cx="42124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Корпоративное </a:t>
            </a:r>
            <a:r>
              <a:rPr lang="ru-RU" b="1" dirty="0" smtClean="0">
                <a:solidFill>
                  <a:srgbClr val="002060"/>
                </a:solidFill>
              </a:rPr>
              <a:t>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Это направление в первую очередь связано с компаниями, которые готовы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включаться в добровольческую деятельность, привлекая своих </a:t>
            </a:r>
            <a:r>
              <a:rPr lang="ru-RU" dirty="0" smtClean="0">
                <a:solidFill>
                  <a:srgbClr val="002060"/>
                </a:solidFill>
              </a:rPr>
              <a:t>сотрудников в </a:t>
            </a:r>
            <a:r>
              <a:rPr lang="ru-RU" dirty="0">
                <a:solidFill>
                  <a:srgbClr val="002060"/>
                </a:solidFill>
              </a:rPr>
              <a:t>нерабочее время. Это способствует популяризации добровольческого,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волонтёрского движения и поддержке благотворительных </a:t>
            </a:r>
            <a:r>
              <a:rPr lang="ru-RU" dirty="0" smtClean="0">
                <a:solidFill>
                  <a:srgbClr val="002060"/>
                </a:solidFill>
              </a:rPr>
              <a:t>фондов.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66367"/>
            <a:ext cx="8712968" cy="542063"/>
          </a:xfrm>
          <a:prstGeom prst="rect">
            <a:avLst/>
          </a:prstGeom>
          <a:noFill/>
        </p:spPr>
        <p:txBody>
          <a:bodyPr wrap="square" lIns="91301" tIns="45652" rIns="91301" bIns="45652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Многообразие направлений волонтерства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08430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Поисково-спасательное </a:t>
            </a:r>
            <a:r>
              <a:rPr lang="ru-RU" b="1" dirty="0" smtClean="0">
                <a:solidFill>
                  <a:srgbClr val="002060"/>
                </a:solidFill>
              </a:rPr>
              <a:t>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Это волонтерство направлено на поиск и спасение потерявшихся или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пропавших </a:t>
            </a:r>
            <a:r>
              <a:rPr lang="ru-RU" dirty="0" smtClean="0">
                <a:solidFill>
                  <a:srgbClr val="002060"/>
                </a:solidFill>
              </a:rPr>
              <a:t>людей. Все </a:t>
            </a:r>
            <a:r>
              <a:rPr lang="ru-RU" dirty="0">
                <a:solidFill>
                  <a:srgbClr val="002060"/>
                </a:solidFill>
              </a:rPr>
              <a:t>волонтеры-поисковики обязательно проходят инструктаж и отбор по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состоянию здоровья, поскольку иногда приходится действовать в тяжелых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условиях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262" y="4780479"/>
            <a:ext cx="8677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Онлайн-волонтерство + </a:t>
            </a:r>
            <a:r>
              <a:rPr lang="en-US" b="1" dirty="0" smtClean="0">
                <a:solidFill>
                  <a:srgbClr val="002060"/>
                </a:solidFill>
              </a:rPr>
              <a:t>IT </a:t>
            </a:r>
            <a:r>
              <a:rPr lang="ru-RU" b="1" dirty="0" smtClean="0">
                <a:solidFill>
                  <a:srgbClr val="002060"/>
                </a:solidFill>
              </a:rPr>
              <a:t>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Это волонтерство с использованием информационных технологий. Им можно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заниматься полностью дистанционно. </a:t>
            </a:r>
            <a:r>
              <a:rPr lang="ru-RU" dirty="0" smtClean="0">
                <a:solidFill>
                  <a:srgbClr val="002060"/>
                </a:solidFill>
              </a:rPr>
              <a:t>То есть</a:t>
            </a:r>
            <a:r>
              <a:rPr lang="ru-RU" dirty="0">
                <a:solidFill>
                  <a:srgbClr val="002060"/>
                </a:solidFill>
              </a:rPr>
              <a:t>, люди с </a:t>
            </a:r>
            <a:r>
              <a:rPr lang="ru-RU" dirty="0" smtClean="0">
                <a:solidFill>
                  <a:srgbClr val="002060"/>
                </a:solidFill>
              </a:rPr>
              <a:t>ограниченными возможностями </a:t>
            </a:r>
            <a:r>
              <a:rPr lang="ru-RU" dirty="0">
                <a:solidFill>
                  <a:srgbClr val="002060"/>
                </a:solidFill>
              </a:rPr>
              <a:t>или проживающие в отдаленных местах могут </a:t>
            </a:r>
            <a:r>
              <a:rPr lang="ru-RU" dirty="0" smtClean="0">
                <a:solidFill>
                  <a:srgbClr val="002060"/>
                </a:solidFill>
              </a:rPr>
              <a:t>стать волонтерами</a:t>
            </a:r>
            <a:r>
              <a:rPr lang="ru-RU" dirty="0">
                <a:solidFill>
                  <a:srgbClr val="002060"/>
                </a:solidFill>
              </a:rPr>
              <a:t>. И наоборот, жители больших городов могут делиться </a:t>
            </a:r>
            <a:r>
              <a:rPr lang="ru-RU" dirty="0" smtClean="0">
                <a:solidFill>
                  <a:srgbClr val="002060"/>
                </a:solidFill>
              </a:rPr>
              <a:t>знаниями и </a:t>
            </a:r>
            <a:r>
              <a:rPr lang="ru-RU" dirty="0">
                <a:solidFill>
                  <a:srgbClr val="002060"/>
                </a:solidFill>
              </a:rPr>
              <a:t>навыками через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469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90843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Волонтерство общественной </a:t>
            </a:r>
            <a:r>
              <a:rPr lang="ru-RU" b="1" dirty="0" smtClean="0">
                <a:solidFill>
                  <a:srgbClr val="002060"/>
                </a:solidFill>
              </a:rPr>
              <a:t>безопасности (ЧС)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Помощь службам экстренного реагирования в профилактике и ликвидации последствий чрезвычайных ситуаций, помощь в организации обеспечения безопасности на массовых событиях, поиске пропавших людей, содействие интернет-безопасности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66367"/>
            <a:ext cx="8712968" cy="542063"/>
          </a:xfrm>
          <a:prstGeom prst="rect">
            <a:avLst/>
          </a:prstGeom>
          <a:noFill/>
        </p:spPr>
        <p:txBody>
          <a:bodyPr wrap="square" lIns="91301" tIns="45652" rIns="91301" bIns="45652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Многообразие направлений волонтерства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94116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Волонтерство в </a:t>
            </a:r>
            <a:r>
              <a:rPr lang="ru-RU" b="1" dirty="0" smtClean="0">
                <a:solidFill>
                  <a:srgbClr val="002060"/>
                </a:solidFill>
              </a:rPr>
              <a:t>медицине + донорство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Просветительская деятельность по профилактике заболеваний, помощь в рамках медицинского сопровождения массовых и спортивных мероприятий.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5869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Патриотическое 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Гражданско-патриотическое воспитание, помощь в организации патриотических акций и мероприятий, помощь ветеранам и ветеранским организациям, поисковые работы, исторические реконструкции и т.д.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0843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Медиаволонтерство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Информационная поддержка социальных проектов, создание контента и его распространение в СМИ и социальных сетях в качестве волонтеров-фотографов, журналистов, SMM-специалистов, видео-операторов.</a:t>
            </a:r>
          </a:p>
        </p:txBody>
      </p:sp>
    </p:spTree>
    <p:extLst>
      <p:ext uri="{BB962C8B-B14F-4D97-AF65-F5344CB8AC3E}">
        <p14:creationId xmlns:p14="http://schemas.microsoft.com/office/powerpoint/2010/main" val="14309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738"/>
            <a:ext cx="2281173" cy="22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351" y="1065437"/>
            <a:ext cx="4416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http://</a:t>
            </a:r>
            <a:r>
              <a:rPr lang="ru-RU" sz="2200" b="1" dirty="0" err="1" smtClean="0">
                <a:solidFill>
                  <a:srgbClr val="C00000"/>
                </a:solidFill>
              </a:rPr>
              <a:t>фцд.рф</a:t>
            </a:r>
            <a:r>
              <a:rPr lang="en-US" sz="2200" b="1" dirty="0">
                <a:solidFill>
                  <a:srgbClr val="C00000"/>
                </a:solidFill>
              </a:rPr>
              <a:t>/</a:t>
            </a:r>
            <a:r>
              <a:rPr lang="en-US" sz="2200" b="1" dirty="0" err="1">
                <a:solidFill>
                  <a:srgbClr val="C00000"/>
                </a:solidFill>
              </a:rPr>
              <a:t>baze</a:t>
            </a:r>
            <a:r>
              <a:rPr lang="en-US" sz="2200" b="1" dirty="0">
                <a:solidFill>
                  <a:srgbClr val="C00000"/>
                </a:solidFill>
              </a:rPr>
              <a:t>/</a:t>
            </a:r>
            <a:r>
              <a:rPr lang="en-US" sz="2200" b="1" dirty="0" err="1">
                <a:solidFill>
                  <a:srgbClr val="C00000"/>
                </a:solidFill>
              </a:rPr>
              <a:t>teachmaterials</a:t>
            </a:r>
            <a:r>
              <a:rPr lang="en-US" sz="2200" b="1" dirty="0">
                <a:solidFill>
                  <a:srgbClr val="C00000"/>
                </a:solidFill>
              </a:rPr>
              <a:t>/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6438" y="3789040"/>
            <a:ext cx="43907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Учебно-методический комплекс </a:t>
            </a:r>
            <a:r>
              <a:rPr lang="ru-RU" dirty="0">
                <a:solidFill>
                  <a:srgbClr val="002060"/>
                </a:solidFill>
              </a:rPr>
              <a:t>Федерального центра по поддержке и развития добровольчества (</a:t>
            </a:r>
            <a:r>
              <a:rPr lang="ru-RU" dirty="0" err="1">
                <a:solidFill>
                  <a:srgbClr val="002060"/>
                </a:solidFill>
              </a:rPr>
              <a:t>волонтерства</a:t>
            </a:r>
            <a:r>
              <a:rPr lang="ru-RU" dirty="0">
                <a:solidFill>
                  <a:srgbClr val="002060"/>
                </a:solidFill>
              </a:rPr>
              <a:t>) в 5 изданиях “Основы добровольческой (волонтерской) деятельности волонтерских центров вузов и взаимодействие с социально ориентированными некоммерческими организациями”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45" y="2060848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68687" cy="4833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738"/>
            <a:ext cx="2281173" cy="22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351" y="1065437"/>
            <a:ext cx="4504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https://mosvolonter.ru/static/library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708920"/>
            <a:ext cx="4632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5 ключей успешной волонтерской программы. Стандарты волонтёрского участия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Пособие представляет собой методические рекомендации по организации волонтерской деятельности для некоммерческих организаций в городе Москве по пяти основным направлениям: привлечение, удержание, сопровождение волонтерской деятельности, мотивация и поощрение волонтеров. На основе опыта волонтерских организаций города Москвы разработаны «Стандарты волонтерского участия» по указанным направлениям.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69" y="1088999"/>
            <a:ext cx="1593722" cy="15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molkhv.ru/media/k2/items/cache/0e8bfd1d071657cbc63f9ace1550f1f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4" y="1997122"/>
            <a:ext cx="3810000" cy="381000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352927" cy="622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378"/>
            <a:ext cx="1224136" cy="12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93" y="5949298"/>
            <a:ext cx="5688631" cy="667655"/>
          </a:xfrm>
          <a:prstGeom prst="rect">
            <a:avLst/>
          </a:prstGeom>
        </p:spPr>
        <p:txBody>
          <a:bodyPr wrap="square" lIns="91301" tIns="45652" rIns="91301" bIns="45652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СПАСИБО ЗА ВНИМАНИЕ!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7661" y="1216641"/>
            <a:ext cx="5386322" cy="19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2" rIns="91301" bIns="456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504D"/>
                </a:solidFill>
              </a:rPr>
              <a:t>РУДНИЦКАЯ</a:t>
            </a:r>
          </a:p>
          <a:p>
            <a:pPr algn="ctr"/>
            <a:r>
              <a:rPr lang="ru-RU" altLang="ru-RU" sz="2800" b="1" dirty="0">
                <a:solidFill>
                  <a:srgbClr val="C0504D"/>
                </a:solidFill>
              </a:rPr>
              <a:t>Анастасия Павловна</a:t>
            </a:r>
          </a:p>
          <a:p>
            <a:pPr algn="ctr"/>
            <a:endParaRPr lang="ru-RU" altLang="ru-RU" sz="1000" b="1" dirty="0">
              <a:solidFill>
                <a:srgbClr val="C0504D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C0504D"/>
                </a:solidFill>
              </a:rPr>
              <a:t>Заместитель </a:t>
            </a:r>
            <a:r>
              <a:rPr lang="ru-RU" altLang="ru-RU" b="1" dirty="0">
                <a:solidFill>
                  <a:srgbClr val="C0504D"/>
                </a:solidFill>
              </a:rPr>
              <a:t>директора</a:t>
            </a:r>
          </a:p>
          <a:p>
            <a:pPr algn="ctr"/>
            <a:r>
              <a:rPr lang="ru-RU" altLang="ru-RU" b="1" dirty="0">
                <a:solidFill>
                  <a:srgbClr val="C0504D"/>
                </a:solidFill>
              </a:rPr>
              <a:t>по учебно-методической работе </a:t>
            </a:r>
            <a:r>
              <a:rPr lang="ru-RU" altLang="ru-RU" b="1" dirty="0" smtClean="0">
                <a:solidFill>
                  <a:srgbClr val="C0504D"/>
                </a:solidFill>
              </a:rPr>
              <a:t>ФУМЦ</a:t>
            </a:r>
          </a:p>
          <a:p>
            <a:pPr algn="ctr"/>
            <a:r>
              <a:rPr lang="ru-RU" altLang="ru-RU" b="1" dirty="0" smtClean="0">
                <a:solidFill>
                  <a:srgbClr val="C0504D"/>
                </a:solidFill>
              </a:rPr>
              <a:t>по поддержке и развитию добровольчества  </a:t>
            </a:r>
            <a:endParaRPr lang="ru-RU" altLang="ru-RU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11560" y="3284992"/>
            <a:ext cx="4090453" cy="6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1" tIns="45652" rIns="91301" bIns="456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233F93"/>
                </a:solidFill>
              </a:rPr>
              <a:t>E-mail: </a:t>
            </a:r>
            <a:r>
              <a:rPr lang="en-US" altLang="ru-RU" b="1" dirty="0" smtClean="0">
                <a:solidFill>
                  <a:srgbClr val="233F93"/>
                </a:solidFill>
              </a:rPr>
              <a:t>RudnickajaAP@rgsu.net</a:t>
            </a:r>
            <a:endParaRPr lang="ru-RU" altLang="ru-RU" b="1" dirty="0" smtClean="0">
              <a:solidFill>
                <a:srgbClr val="233F93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233F93"/>
                </a:solidFill>
              </a:rPr>
              <a:t>Тел.: +7 (495) 255 67 67 (доб. 1381)</a:t>
            </a:r>
            <a:endParaRPr lang="ru-RU" altLang="ru-RU" b="1" dirty="0">
              <a:solidFill>
                <a:srgbClr val="233F9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47" y="330290"/>
            <a:ext cx="210343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063">
            <a:off x="5663699" y="2805022"/>
            <a:ext cx="2065099" cy="13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349">
            <a:off x="6320486" y="4817700"/>
            <a:ext cx="2551985" cy="9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68678"/>
            <a:ext cx="8280920" cy="2774800"/>
          </a:xfrm>
          <a:prstGeom prst="rect">
            <a:avLst/>
          </a:prstGeom>
        </p:spPr>
        <p:txBody>
          <a:bodyPr wrap="square" lIns="91301" tIns="45652" rIns="91301" bIns="45652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Новые вызовы содержит 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Национальный проект «Образование»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(Указ Президента Российской Федерации «О национальных целях и стратегических задачах развития Российской Федерации на период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до 2024 года» от 7 мая 2018 года)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6" y="4265858"/>
            <a:ext cx="3276427" cy="21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68679"/>
            <a:ext cx="8280920" cy="3785514"/>
          </a:xfrm>
          <a:prstGeom prst="rect">
            <a:avLst/>
          </a:prstGeom>
        </p:spPr>
        <p:txBody>
          <a:bodyPr wrap="square" lIns="91301" tIns="45652" rIns="91301" bIns="45652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Согласно показателям входящего в Нацпроект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федерального проекта «Социальная активность»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, реализация которого возложена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на </a:t>
            </a:r>
            <a:r>
              <a:rPr lang="ru-RU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Росмолодежь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, численность обучающихся, вовлеченных в деятельность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волонтерских объединений должна составить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к 2024 году не менее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8,8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млн.человек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в стране в целом, а доля граждан, вовлеченных в добровольчество, должна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составлять в 2024 году -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не менее 20% населения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5379368"/>
            <a:ext cx="13954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70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42632"/>
          <a:stretch>
            <a:fillRect/>
          </a:stretch>
        </p:blipFill>
        <p:spPr bwMode="auto">
          <a:xfrm>
            <a:off x="323528" y="1356917"/>
            <a:ext cx="6982283" cy="390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" y="4343435"/>
            <a:ext cx="1187830" cy="13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21" y="3308466"/>
            <a:ext cx="2400986" cy="33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78504"/>
            <a:ext cx="1314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06340" y="112285"/>
            <a:ext cx="7964348" cy="574380"/>
          </a:xfrm>
          <a:extLst/>
        </p:spPr>
        <p:txBody>
          <a:bodyPr lIns="80021" tIns="40011" rIns="80021" bIns="40011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Museo Sans Cyrl 500"/>
              </a:rPr>
              <a:t>Направление развития  добровольчества (волонтерства) по плану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 pitchFamily="34" charset="0"/>
                <a:ea typeface="Museo Sans Cyrl 500"/>
              </a:rPr>
              <a:t>Минобрнауки</a:t>
            </a: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Museo Sans Cyrl 500"/>
              </a:rPr>
              <a:t> России</a:t>
            </a:r>
            <a:endParaRPr lang="en-US" altLang="ru-RU" sz="1600" b="1" dirty="0">
              <a:solidFill>
                <a:srgbClr val="002060"/>
              </a:solidFill>
              <a:latin typeface="Century Gothic" pitchFamily="34" charset="0"/>
              <a:ea typeface="Museo Sans Cyrl 500"/>
            </a:endParaRP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1"/>
          <a:stretch>
            <a:fillRect/>
          </a:stretch>
        </p:blipFill>
        <p:spPr>
          <a:xfrm>
            <a:off x="8275214" y="0"/>
            <a:ext cx="868786" cy="6858000"/>
          </a:xfrm>
          <a:noFill/>
        </p:spPr>
      </p:pic>
      <p:pic>
        <p:nvPicPr>
          <p:cNvPr id="10244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6"/>
          <a:stretch>
            <a:fillRect/>
          </a:stretch>
        </p:blipFill>
        <p:spPr bwMode="auto">
          <a:xfrm>
            <a:off x="3168382" y="745690"/>
            <a:ext cx="447969" cy="51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61"/>
          <p:cNvSpPr>
            <a:spLocks noChangeArrowheads="1"/>
          </p:cNvSpPr>
          <p:nvPr/>
        </p:nvSpPr>
        <p:spPr bwMode="auto">
          <a:xfrm>
            <a:off x="3655718" y="755763"/>
            <a:ext cx="4619511" cy="44194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8005" tIns="40011" rIns="18005" bIns="4001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ts val="1052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white"/>
                </a:solidFill>
                <a:latin typeface="Century Gothic" pitchFamily="34" charset="0"/>
                <a:sym typeface="Arial" pitchFamily="34" charset="0"/>
              </a:rPr>
              <a:t> Результаты</a:t>
            </a:r>
          </a:p>
          <a:p>
            <a:pPr fontAlgn="base">
              <a:spcBef>
                <a:spcPts val="1052"/>
              </a:spcBef>
              <a:spcAft>
                <a:spcPct val="0"/>
              </a:spcAft>
            </a:pPr>
            <a:endParaRPr lang="ru-RU" altLang="ru-RU" sz="1400" b="1">
              <a:solidFill>
                <a:prstClr val="white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460188" y="755767"/>
            <a:ext cx="2632158" cy="405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0021" tIns="40011" rIns="80021" bIns="400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b="1">
              <a:solidFill>
                <a:srgbClr val="FFFFFF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>
                <a:solidFill>
                  <a:prstClr val="white"/>
                </a:solidFill>
                <a:latin typeface="Century Gothic" pitchFamily="34" charset="0"/>
              </a:rPr>
              <a:t>Цели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247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3"/>
          <a:stretch>
            <a:fillRect/>
          </a:stretch>
        </p:blipFill>
        <p:spPr bwMode="auto">
          <a:xfrm>
            <a:off x="48869" y="777355"/>
            <a:ext cx="403173" cy="44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8"/>
          <a:stretch>
            <a:fillRect/>
          </a:stretch>
        </p:blipFill>
        <p:spPr bwMode="auto">
          <a:xfrm>
            <a:off x="89594" y="3660768"/>
            <a:ext cx="362448" cy="46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61"/>
          <p:cNvSpPr>
            <a:spLocks noChangeArrowheads="1"/>
          </p:cNvSpPr>
          <p:nvPr/>
        </p:nvSpPr>
        <p:spPr bwMode="auto">
          <a:xfrm>
            <a:off x="548425" y="3715470"/>
            <a:ext cx="7673847" cy="41314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8005" tIns="40011" rIns="18005" bIns="4001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ts val="1052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white"/>
                </a:solidFill>
                <a:latin typeface="Century Gothic" pitchFamily="34" charset="0"/>
                <a:sym typeface="Arial" pitchFamily="34" charset="0"/>
              </a:rPr>
              <a:t> Инструменты (реализуемые мероприятия) </a:t>
            </a: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460188" y="1141569"/>
            <a:ext cx="2632158" cy="1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21" tIns="40011" rIns="80021" bIns="400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Расширение возможностей для самореализации граждан, повышение роли добровольчества (волонтерства) в общественном развитии, формирование и распространение добровольческих (волонтерских) инновационных практик социальной деятельности</a:t>
            </a:r>
          </a:p>
        </p:txBody>
      </p:sp>
      <p:sp>
        <p:nvSpPr>
          <p:cNvPr id="10251" name="TextBox 6"/>
          <p:cNvSpPr txBox="1">
            <a:spLocks noChangeArrowheads="1"/>
          </p:cNvSpPr>
          <p:nvPr/>
        </p:nvSpPr>
        <p:spPr bwMode="auto">
          <a:xfrm>
            <a:off x="3616332" y="1168917"/>
            <a:ext cx="4669739" cy="221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21" tIns="40011" rIns="80021" bIns="400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</a:rPr>
              <a:t>Достижение к 2024 году:</a:t>
            </a:r>
          </a:p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Численность обучающихся, вовлеченных в деятельность общественных объединений на базе образовательных организаций высшего  образования – </a:t>
            </a:r>
            <a:r>
              <a:rPr lang="ru-RU" altLang="ru-RU" sz="1100" b="1" dirty="0">
                <a:solidFill>
                  <a:srgbClr val="C00000"/>
                </a:solidFill>
                <a:latin typeface="Century Gothic" pitchFamily="34" charset="0"/>
              </a:rPr>
              <a:t>8,8 млн. человек</a:t>
            </a:r>
            <a:endParaRPr lang="ru-RU" altLang="ru-RU" sz="11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Доля граждан, вовлеченных в добровольческую деятельность – </a:t>
            </a:r>
            <a:r>
              <a:rPr lang="ru-RU" altLang="ru-RU" sz="1100" b="1" dirty="0">
                <a:solidFill>
                  <a:srgbClr val="C00000"/>
                </a:solidFill>
                <a:latin typeface="Century Gothic" pitchFamily="34" charset="0"/>
              </a:rPr>
              <a:t>20%</a:t>
            </a:r>
            <a:endParaRPr lang="ru-RU" altLang="ru-RU" sz="11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Доля молодежи, задействованной в мероприятиях по вовлечению в творческую деятельность, от общего числа молодежи в стране – </a:t>
            </a:r>
            <a:r>
              <a:rPr lang="ru-RU" altLang="ru-RU" sz="1100" b="1" dirty="0">
                <a:solidFill>
                  <a:srgbClr val="C00000"/>
                </a:solidFill>
                <a:latin typeface="Century Gothic" pitchFamily="34" charset="0"/>
              </a:rPr>
              <a:t>45%</a:t>
            </a:r>
            <a:endParaRPr lang="ru-RU" altLang="ru-RU" sz="11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526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Доля студентов,  вовлеченных в клубное студенческое движение, от общего числа студентов страны – </a:t>
            </a:r>
            <a:r>
              <a:rPr lang="ru-RU" altLang="ru-RU" sz="1100" b="1" dirty="0">
                <a:solidFill>
                  <a:srgbClr val="C00000"/>
                </a:solidFill>
                <a:latin typeface="Century Gothic" pitchFamily="34" charset="0"/>
              </a:rPr>
              <a:t>70%</a:t>
            </a:r>
            <a:endParaRPr lang="ru-RU" altLang="ru-RU" sz="1100" b="1" dirty="0">
              <a:solidFill>
                <a:srgbClr val="002060"/>
              </a:solidFill>
            </a:endParaRPr>
          </a:p>
        </p:txBody>
      </p:sp>
      <p:sp>
        <p:nvSpPr>
          <p:cNvPr id="10252" name="Прямоугольник 9"/>
          <p:cNvSpPr>
            <a:spLocks noChangeArrowheads="1"/>
          </p:cNvSpPr>
          <p:nvPr/>
        </p:nvSpPr>
        <p:spPr bwMode="auto">
          <a:xfrm>
            <a:off x="514487" y="4189090"/>
            <a:ext cx="7707784" cy="19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21" tIns="40011" rIns="80021" bIns="400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ts val="526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C00000"/>
                </a:solidFill>
                <a:latin typeface="Century Gothic" pitchFamily="34" charset="0"/>
              </a:rPr>
              <a:t>Создан  федеральный учебно-методический центр по поддержке и развитию добровольчества на базе ФГБОУ ВО «Российский государственный социальный университет»</a:t>
            </a:r>
          </a:p>
          <a:p>
            <a:pPr algn="just" fontAlgn="base">
              <a:spcBef>
                <a:spcPts val="526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Разработано методическое пособие «Модель волонтерского центра на базе высшего и среднего профессионального учебного заведения»</a:t>
            </a:r>
          </a:p>
          <a:p>
            <a:pPr algn="just" fontAlgn="base">
              <a:spcBef>
                <a:spcPts val="526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Осуществляется разработка курсов и дисциплин (модулей) для их включение в основные профессиональные и дополнительные профессиональные образовательные программы для руководителей и работников органов государственной власти, органов местного самоуправления и подведомственных им организаций в целях ознакомления обучающихся с добровольческой (волонтерской) деятельностью и деятельностью социально ориентированных некоммерческих организаций</a:t>
            </a:r>
          </a:p>
        </p:txBody>
      </p:sp>
      <p:sp>
        <p:nvSpPr>
          <p:cNvPr id="10253" name="Прямоугольник 14"/>
          <p:cNvSpPr>
            <a:spLocks noChangeArrowheads="1"/>
          </p:cNvSpPr>
          <p:nvPr/>
        </p:nvSpPr>
        <p:spPr bwMode="auto">
          <a:xfrm>
            <a:off x="899593" y="6254836"/>
            <a:ext cx="7150278" cy="4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21" tIns="40011" rIns="80021" bIns="400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Концепция развития добровольчества (волонтерства) в Российской Федерации до 2025 года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Century Gothic" pitchFamily="34" charset="0"/>
              </a:rPr>
              <a:t>(распоряжение Правительства РФ от 27.12.2018 г. № 2950-р)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456" y="6254830"/>
            <a:ext cx="7971816" cy="51679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1" tIns="40011" rIns="80021" bIns="40011" anchor="ctr"/>
          <a:lstStyle/>
          <a:p>
            <a:pPr algn="ctr" eaLnBrk="0" fontAlgn="base" hangingPunct="0">
              <a:spcBef>
                <a:spcPct val="0"/>
              </a:spcBef>
              <a:spcAft>
                <a:spcPts val="526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55" name="Picture 12" descr="ÐÐ°ÑÑÐ¸Ð½ÐºÐ¸ Ð¿Ð¾ Ð·Ð°Ð¿ÑÐ¾ÑÑ Ð²ÑÑÐ³ÑÑÑÐµ p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" y="6285532"/>
            <a:ext cx="477833" cy="42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" descr="ÐÐ°ÑÑÐ¸Ð½ÐºÐ¸ Ð¿Ð¾ Ð·Ð°Ð¿ÑÐ¾ÑÑ volunteer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57" y="1461140"/>
            <a:ext cx="363805" cy="4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" descr="ÐÐ°ÑÑÐ¸Ð½ÐºÐ¸ Ð¿Ð¾ Ð·Ð°Ð¿ÑÐ¾ÑÑ volunteer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15" y="2091661"/>
            <a:ext cx="362448" cy="4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" descr="ÐÐ°ÑÑÐ¸Ð½ÐºÐ¸ Ð¿Ð¾ Ð·Ð°Ð¿ÑÐ¾ÑÑ volunteer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57" y="2651645"/>
            <a:ext cx="363805" cy="4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" descr="ÐÐ°ÑÑÐ¸Ð½ÐºÐ¸ Ð¿Ð¾ Ð·Ð°Ð¿ÑÐ¾ÑÑ volunteer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37" y="3191475"/>
            <a:ext cx="362448" cy="4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 descr="https://sun9-33.userapi.com/c857736/v857736657/669bb/Y7H1yxum8J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" y="4189080"/>
            <a:ext cx="446612" cy="4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1" y="188640"/>
            <a:ext cx="878316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7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609511" y="4410771"/>
            <a:ext cx="1937127" cy="1487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84" tIns="40042" rIns="80084" bIns="40042" anchor="ctr"/>
          <a:lstStyle/>
          <a:p>
            <a:pPr algn="ctr" defTabSz="80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1453</TotalTime>
  <Words>965</Words>
  <Application>Microsoft Office PowerPoint</Application>
  <PresentationFormat>Экран (4:3)</PresentationFormat>
  <Paragraphs>109</Paragraphs>
  <Slides>25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Волна</vt:lpstr>
      <vt:lpstr>Поток</vt:lpstr>
      <vt:lpstr>3_Поток</vt:lpstr>
      <vt:lpstr>1_Волна</vt:lpstr>
      <vt:lpstr>2_Волна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развития  добровольчества (волонтерства) по плану Минобрнауки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112</cp:revision>
  <cp:lastPrinted>2019-11-12T22:13:22Z</cp:lastPrinted>
  <dcterms:created xsi:type="dcterms:W3CDTF">2016-11-30T08:18:15Z</dcterms:created>
  <dcterms:modified xsi:type="dcterms:W3CDTF">2020-05-29T10:47:01Z</dcterms:modified>
</cp:coreProperties>
</file>